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Lst>
  <p:notesMasterIdLst>
    <p:notesMasterId r:id="rId224"/>
  </p:notesMasterIdLst>
  <p:handoutMasterIdLst>
    <p:handoutMasterId r:id="rId225"/>
  </p:handoutMasterIdLst>
  <p:sldIdLst>
    <p:sldId id="256" r:id="rId2"/>
    <p:sldId id="870" r:id="rId3"/>
    <p:sldId id="584" r:id="rId4"/>
    <p:sldId id="585" r:id="rId5"/>
    <p:sldId id="1228" r:id="rId6"/>
    <p:sldId id="1229" r:id="rId7"/>
    <p:sldId id="1230" r:id="rId8"/>
    <p:sldId id="1234" r:id="rId9"/>
    <p:sldId id="1235" r:id="rId10"/>
    <p:sldId id="1243" r:id="rId11"/>
    <p:sldId id="1232" r:id="rId12"/>
    <p:sldId id="1237" r:id="rId13"/>
    <p:sldId id="1242" r:id="rId14"/>
    <p:sldId id="1096" r:id="rId15"/>
    <p:sldId id="1155" r:id="rId16"/>
    <p:sldId id="1241" r:id="rId17"/>
    <p:sldId id="1743" r:id="rId18"/>
    <p:sldId id="1742" r:id="rId19"/>
    <p:sldId id="1188" r:id="rId20"/>
    <p:sldId id="1639" r:id="rId21"/>
    <p:sldId id="1202" r:id="rId22"/>
    <p:sldId id="1192" r:id="rId23"/>
    <p:sldId id="1193" r:id="rId24"/>
    <p:sldId id="1194" r:id="rId25"/>
    <p:sldId id="1195" r:id="rId26"/>
    <p:sldId id="1196" r:id="rId27"/>
    <p:sldId id="1729" r:id="rId28"/>
    <p:sldId id="1197" r:id="rId29"/>
    <p:sldId id="1198" r:id="rId30"/>
    <p:sldId id="1199" r:id="rId31"/>
    <p:sldId id="1200" r:id="rId32"/>
    <p:sldId id="1201" r:id="rId33"/>
    <p:sldId id="1205" r:id="rId34"/>
    <p:sldId id="1238" r:id="rId35"/>
    <p:sldId id="1239" r:id="rId36"/>
    <p:sldId id="1240" r:id="rId37"/>
    <p:sldId id="1493" r:id="rId38"/>
    <p:sldId id="1252" r:id="rId39"/>
    <p:sldId id="1492" r:id="rId40"/>
    <p:sldId id="1253" r:id="rId41"/>
    <p:sldId id="1254" r:id="rId42"/>
    <p:sldId id="1255" r:id="rId43"/>
    <p:sldId id="800" r:id="rId44"/>
    <p:sldId id="801" r:id="rId45"/>
    <p:sldId id="802" r:id="rId46"/>
    <p:sldId id="803" r:id="rId47"/>
    <p:sldId id="1637" r:id="rId48"/>
    <p:sldId id="1633" r:id="rId49"/>
    <p:sldId id="1634" r:id="rId50"/>
    <p:sldId id="1635" r:id="rId51"/>
    <p:sldId id="1640" r:id="rId52"/>
    <p:sldId id="1448" r:id="rId53"/>
    <p:sldId id="1336" r:id="rId54"/>
    <p:sldId id="1337" r:id="rId55"/>
    <p:sldId id="1490" r:id="rId56"/>
    <p:sldId id="1491" r:id="rId57"/>
    <p:sldId id="1550" r:id="rId58"/>
    <p:sldId id="1551" r:id="rId59"/>
    <p:sldId id="805" r:id="rId60"/>
    <p:sldId id="1305" r:id="rId61"/>
    <p:sldId id="1455" r:id="rId62"/>
    <p:sldId id="1731" r:id="rId63"/>
    <p:sldId id="1732" r:id="rId64"/>
    <p:sldId id="1449" r:id="rId65"/>
    <p:sldId id="1452" r:id="rId66"/>
    <p:sldId id="1453" r:id="rId67"/>
    <p:sldId id="1454" r:id="rId68"/>
    <p:sldId id="1456" r:id="rId69"/>
    <p:sldId id="1457" r:id="rId70"/>
    <p:sldId id="1733" r:id="rId71"/>
    <p:sldId id="1734" r:id="rId72"/>
    <p:sldId id="1735" r:id="rId73"/>
    <p:sldId id="1785" r:id="rId74"/>
    <p:sldId id="1736" r:id="rId75"/>
    <p:sldId id="1737" r:id="rId76"/>
    <p:sldId id="1738" r:id="rId77"/>
    <p:sldId id="1739" r:id="rId78"/>
    <p:sldId id="1741" r:id="rId79"/>
    <p:sldId id="1379" r:id="rId80"/>
    <p:sldId id="1563" r:id="rId81"/>
    <p:sldId id="1564" r:id="rId82"/>
    <p:sldId id="1565" r:id="rId83"/>
    <p:sldId id="1566" r:id="rId84"/>
    <p:sldId id="1572" r:id="rId85"/>
    <p:sldId id="1569" r:id="rId86"/>
    <p:sldId id="1567" r:id="rId87"/>
    <p:sldId id="1568" r:id="rId88"/>
    <p:sldId id="1570" r:id="rId89"/>
    <p:sldId id="1571" r:id="rId90"/>
    <p:sldId id="1583" r:id="rId91"/>
    <p:sldId id="1584" r:id="rId92"/>
    <p:sldId id="1585" r:id="rId93"/>
    <p:sldId id="1586" r:id="rId94"/>
    <p:sldId id="1587" r:id="rId95"/>
    <p:sldId id="1588" r:id="rId96"/>
    <p:sldId id="1589" r:id="rId97"/>
    <p:sldId id="1593" r:id="rId98"/>
    <p:sldId id="1590" r:id="rId99"/>
    <p:sldId id="1594" r:id="rId100"/>
    <p:sldId id="1591" r:id="rId101"/>
    <p:sldId id="1592" r:id="rId102"/>
    <p:sldId id="1595" r:id="rId103"/>
    <p:sldId id="1596" r:id="rId104"/>
    <p:sldId id="1598" r:id="rId105"/>
    <p:sldId id="1599" r:id="rId106"/>
    <p:sldId id="1641" r:id="rId107"/>
    <p:sldId id="1642" r:id="rId108"/>
    <p:sldId id="1643" r:id="rId109"/>
    <p:sldId id="1644" r:id="rId110"/>
    <p:sldId id="1645" r:id="rId111"/>
    <p:sldId id="1661" r:id="rId112"/>
    <p:sldId id="1662" r:id="rId113"/>
    <p:sldId id="1663" r:id="rId114"/>
    <p:sldId id="1664" r:id="rId115"/>
    <p:sldId id="1665" r:id="rId116"/>
    <p:sldId id="1646" r:id="rId117"/>
    <p:sldId id="1648" r:id="rId118"/>
    <p:sldId id="1667" r:id="rId119"/>
    <p:sldId id="1668" r:id="rId120"/>
    <p:sldId id="1669" r:id="rId121"/>
    <p:sldId id="1677" r:id="rId122"/>
    <p:sldId id="1675" r:id="rId123"/>
    <p:sldId id="1674" r:id="rId124"/>
    <p:sldId id="1671" r:id="rId125"/>
    <p:sldId id="1672" r:id="rId126"/>
    <p:sldId id="1676" r:id="rId127"/>
    <p:sldId id="1673" r:id="rId128"/>
    <p:sldId id="1678" r:id="rId129"/>
    <p:sldId id="1666" r:id="rId130"/>
    <p:sldId id="1682" r:id="rId131"/>
    <p:sldId id="1681" r:id="rId132"/>
    <p:sldId id="1684" r:id="rId133"/>
    <p:sldId id="1683" r:id="rId134"/>
    <p:sldId id="1686" r:id="rId135"/>
    <p:sldId id="1687" r:id="rId136"/>
    <p:sldId id="1382" r:id="rId137"/>
    <p:sldId id="1607" r:id="rId138"/>
    <p:sldId id="1605" r:id="rId139"/>
    <p:sldId id="1606" r:id="rId140"/>
    <p:sldId id="1608" r:id="rId141"/>
    <p:sldId id="1609" r:id="rId142"/>
    <p:sldId id="1610" r:id="rId143"/>
    <p:sldId id="1695" r:id="rId144"/>
    <p:sldId id="1203" r:id="rId145"/>
    <p:sldId id="812" r:id="rId146"/>
    <p:sldId id="813" r:id="rId147"/>
    <p:sldId id="1620" r:id="rId148"/>
    <p:sldId id="1621" r:id="rId149"/>
    <p:sldId id="1619" r:id="rId150"/>
    <p:sldId id="1750" r:id="rId151"/>
    <p:sldId id="1622" r:id="rId152"/>
    <p:sldId id="1753" r:id="rId153"/>
    <p:sldId id="1747" r:id="rId154"/>
    <p:sldId id="1751" r:id="rId155"/>
    <p:sldId id="1752" r:id="rId156"/>
    <p:sldId id="1754" r:id="rId157"/>
    <p:sldId id="1758" r:id="rId158"/>
    <p:sldId id="1780" r:id="rId159"/>
    <p:sldId id="1781" r:id="rId160"/>
    <p:sldId id="816" r:id="rId161"/>
    <p:sldId id="957" r:id="rId162"/>
    <p:sldId id="968" r:id="rId163"/>
    <p:sldId id="1716" r:id="rId164"/>
    <p:sldId id="1717" r:id="rId165"/>
    <p:sldId id="1718" r:id="rId166"/>
    <p:sldId id="1719" r:id="rId167"/>
    <p:sldId id="1720" r:id="rId168"/>
    <p:sldId id="1721" r:id="rId169"/>
    <p:sldId id="1722" r:id="rId170"/>
    <p:sldId id="1724" r:id="rId171"/>
    <p:sldId id="1728" r:id="rId172"/>
    <p:sldId id="1476" r:id="rId173"/>
    <p:sldId id="1477" r:id="rId174"/>
    <p:sldId id="1478" r:id="rId175"/>
    <p:sldId id="1479" r:id="rId176"/>
    <p:sldId id="1481" r:id="rId177"/>
    <p:sldId id="1482" r:id="rId178"/>
    <p:sldId id="1483" r:id="rId179"/>
    <p:sldId id="1484" r:id="rId180"/>
    <p:sldId id="1485" r:id="rId181"/>
    <p:sldId id="1745" r:id="rId182"/>
    <p:sldId id="1744" r:id="rId183"/>
    <p:sldId id="1746" r:id="rId184"/>
    <p:sldId id="1765" r:id="rId185"/>
    <p:sldId id="1766" r:id="rId186"/>
    <p:sldId id="1770" r:id="rId187"/>
    <p:sldId id="1767" r:id="rId188"/>
    <p:sldId id="1768" r:id="rId189"/>
    <p:sldId id="1769" r:id="rId190"/>
    <p:sldId id="1771" r:id="rId191"/>
    <p:sldId id="1772" r:id="rId192"/>
    <p:sldId id="1773" r:id="rId193"/>
    <p:sldId id="1774" r:id="rId194"/>
    <p:sldId id="1778" r:id="rId195"/>
    <p:sldId id="1779" r:id="rId196"/>
    <p:sldId id="1782" r:id="rId197"/>
    <p:sldId id="1783" r:id="rId198"/>
    <p:sldId id="1784" r:id="rId199"/>
    <p:sldId id="1601" r:id="rId200"/>
    <p:sldId id="820" r:id="rId201"/>
    <p:sldId id="1602" r:id="rId202"/>
    <p:sldId id="882" r:id="rId203"/>
    <p:sldId id="1603" r:id="rId204"/>
    <p:sldId id="1604" r:id="rId205"/>
    <p:sldId id="1092" r:id="rId206"/>
    <p:sldId id="1093" r:id="rId207"/>
    <p:sldId id="1094" r:id="rId208"/>
    <p:sldId id="1158" r:id="rId209"/>
    <p:sldId id="1174" r:id="rId210"/>
    <p:sldId id="1528" r:id="rId211"/>
    <p:sldId id="895" r:id="rId212"/>
    <p:sldId id="930" r:id="rId213"/>
    <p:sldId id="1702" r:id="rId214"/>
    <p:sldId id="1697" r:id="rId215"/>
    <p:sldId id="1700" r:id="rId216"/>
    <p:sldId id="1701" r:id="rId217"/>
    <p:sldId id="1703" r:id="rId218"/>
    <p:sldId id="1706" r:id="rId219"/>
    <p:sldId id="1709" r:id="rId220"/>
    <p:sldId id="1707" r:id="rId221"/>
    <p:sldId id="1708" r:id="rId222"/>
    <p:sldId id="902" r:id="rId223"/>
  </p:sldIdLst>
  <p:sldSz cx="9144000" cy="6858000" type="screen4x3"/>
  <p:notesSz cx="6858000" cy="9144000"/>
  <p:embeddedFontLst>
    <p:embeddedFont>
      <p:font typeface="Tempus Sans ITC" panose="04020404030D07020202" pitchFamily="82" charset="0"/>
      <p:regular r:id="rId226"/>
    </p:embeddedFont>
    <p:embeddedFont>
      <p:font typeface="Monotype Corsiva" panose="03010101010201010101" pitchFamily="66" charset="0"/>
      <p:italic r:id="rId227"/>
    </p:embeddedFont>
    <p:embeddedFont>
      <p:font typeface="Comic Sans MS" panose="030F0702030302020204" pitchFamily="66" charset="0"/>
      <p:regular r:id="rId228"/>
      <p:bold r:id="rId229"/>
    </p:embeddedFont>
    <p:embeddedFont>
      <p:font typeface="Arial Rounded MT Bold" panose="020F0704030504030204" pitchFamily="34" charset="0"/>
      <p:regular r:id="rId230"/>
    </p:embeddedFont>
  </p:embeddedFontLst>
  <p:custShowLst>
    <p:custShow name="3101" id="0">
      <p:sldLst>
        <p:sld r:id="rId2"/>
        <p:sld r:id="rId4"/>
        <p:sld r:id="rId5"/>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6FF33"/>
    <a:srgbClr val="00FFCC"/>
    <a:srgbClr val="00FFFF"/>
    <a:srgbClr val="6699FF"/>
    <a:srgbClr val="FF00FF"/>
    <a:srgbClr val="FFFF66"/>
    <a:srgbClr val="FFFF99"/>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776" autoAdjust="0"/>
    <p:restoredTop sz="97691" autoAdjust="0"/>
  </p:normalViewPr>
  <p:slideViewPr>
    <p:cSldViewPr snapToObjects="1">
      <p:cViewPr varScale="1">
        <p:scale>
          <a:sx n="51" d="100"/>
          <a:sy n="51" d="100"/>
        </p:scale>
        <p:origin x="-787" y="-67"/>
      </p:cViewPr>
      <p:guideLst>
        <p:guide orient="horz" pos="2064"/>
        <p:guide pos="2688"/>
      </p:guideLst>
    </p:cSldViewPr>
  </p:slideViewPr>
  <p:outlineViewPr>
    <p:cViewPr>
      <p:scale>
        <a:sx n="33" d="100"/>
        <a:sy n="33" d="100"/>
      </p:scale>
      <p:origin x="0" y="13884"/>
    </p:cViewPr>
  </p:outlineViewPr>
  <p:notesTextViewPr>
    <p:cViewPr>
      <p:scale>
        <a:sx n="100" d="100"/>
        <a:sy n="100" d="100"/>
      </p:scale>
      <p:origin x="0" y="0"/>
    </p:cViewPr>
  </p:notesTextViewPr>
  <p:sorterViewPr>
    <p:cViewPr>
      <p:scale>
        <a:sx n="50" d="100"/>
        <a:sy n="50" d="100"/>
      </p:scale>
      <p:origin x="0" y="682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font" Target="fonts/font1.fntdata"/><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slide" Target="slides/slide205.xml"/><Relationship Id="rId227" Type="http://schemas.openxmlformats.org/officeDocument/2006/relationships/font" Target="fonts/font2.fntdata"/><Relationship Id="rId201" Type="http://schemas.openxmlformats.org/officeDocument/2006/relationships/slide" Target="slides/slide200.xml"/><Relationship Id="rId222" Type="http://schemas.openxmlformats.org/officeDocument/2006/relationships/slide" Target="slides/slide22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theme" Target="theme/theme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font" Target="fonts/font3.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font" Target="fonts/font4.fntdata"/><Relationship Id="rId19" Type="http://schemas.openxmlformats.org/officeDocument/2006/relationships/slide" Target="slides/slide18.xml"/><Relationship Id="rId224" Type="http://schemas.openxmlformats.org/officeDocument/2006/relationships/notesMaster" Target="notesMasters/notesMaster1.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font" Target="fonts/font5.fntdata"/><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handoutMaster" Target="handoutMasters/handout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6" Type="http://schemas.openxmlformats.org/officeDocument/2006/relationships/slide" Target="slides/slide25.xml"/><Relationship Id="rId231" Type="http://schemas.openxmlformats.org/officeDocument/2006/relationships/presProps" Target="pres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5.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3.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3.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18A97647-36F9-4770-B35E-CD4F1CD86F67}" type="slidenum">
              <a:rPr lang="en-US"/>
              <a:pPr>
                <a:defRPr/>
              </a:pPr>
              <a:t>‹#›</a:t>
            </a:fld>
            <a:endParaRPr lang="en-US"/>
          </a:p>
        </p:txBody>
      </p:sp>
    </p:spTree>
    <p:extLst>
      <p:ext uri="{BB962C8B-B14F-4D97-AF65-F5344CB8AC3E}">
        <p14:creationId xmlns:p14="http://schemas.microsoft.com/office/powerpoint/2010/main" val="19561048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2754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26069D8C-3095-4804-889C-41D256C97096}" type="slidenum">
              <a:rPr lang="en-US"/>
              <a:pPr>
                <a:defRPr/>
              </a:pPr>
              <a:t>‹#›</a:t>
            </a:fld>
            <a:endParaRPr lang="en-US"/>
          </a:p>
        </p:txBody>
      </p:sp>
    </p:spTree>
    <p:extLst>
      <p:ext uri="{BB962C8B-B14F-4D97-AF65-F5344CB8AC3E}">
        <p14:creationId xmlns:p14="http://schemas.microsoft.com/office/powerpoint/2010/main" val="306559315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FEFBEB6-BE36-4058-A532-00AD6B6599B0}" type="slidenum">
              <a:rPr lang="en-US" altLang="en-US" sz="1200" smtClean="0">
                <a:latin typeface="Arial Rounded MT Bold" pitchFamily="34" charset="0"/>
              </a:rPr>
              <a:pPr algn="r">
                <a:defRPr/>
              </a:pPr>
              <a:t>2</a:t>
            </a:fld>
            <a:endParaRPr lang="en-US" altLang="en-US" sz="1200" smtClean="0">
              <a:latin typeface="Arial Rounded MT Bold" pitchFamily="34" charset="0"/>
            </a:endParaRPr>
          </a:p>
        </p:txBody>
      </p:sp>
      <p:sp>
        <p:nvSpPr>
          <p:cNvPr id="27648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B5CAA8A-8F52-4F92-BD77-7DBD246E07BE}" type="slidenum">
              <a:rPr lang="en-CA" altLang="en-US"/>
              <a:pPr algn="r" eaLnBrk="1" hangingPunct="1">
                <a:spcBef>
                  <a:spcPct val="0"/>
                </a:spcBef>
              </a:pPr>
              <a:t>2</a:t>
            </a:fld>
            <a:endParaRPr lang="en-CA" altLang="en-US"/>
          </a:p>
        </p:txBody>
      </p:sp>
      <p:sp>
        <p:nvSpPr>
          <p:cNvPr id="276484" name="Rectangle 2"/>
          <p:cNvSpPr>
            <a:spLocks noGrp="1" noRot="1" noChangeAspect="1" noChangeArrowheads="1" noTextEdit="1"/>
          </p:cNvSpPr>
          <p:nvPr>
            <p:ph type="sldImg"/>
          </p:nvPr>
        </p:nvSpPr>
        <p:spPr>
          <a:ln/>
        </p:spPr>
      </p:sp>
      <p:sp>
        <p:nvSpPr>
          <p:cNvPr id="27648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D8AD911-2F3C-43F2-8734-654FD9CEA0C7}" type="slidenum">
              <a:rPr lang="en-US" altLang="en-US" sz="1200" smtClean="0">
                <a:latin typeface="Arial Rounded MT Bold" pitchFamily="34" charset="0"/>
              </a:rPr>
              <a:pPr algn="r">
                <a:defRPr/>
              </a:pPr>
              <a:t>73</a:t>
            </a:fld>
            <a:endParaRPr lang="en-US" altLang="en-US" sz="1200" smtClean="0">
              <a:latin typeface="Arial Rounded MT Bold" pitchFamily="34" charset="0"/>
            </a:endParaRPr>
          </a:p>
        </p:txBody>
      </p:sp>
      <p:sp>
        <p:nvSpPr>
          <p:cNvPr id="3358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05891526-DF4B-4570-A267-7314AEC1D6E0}" type="slidenum">
              <a:rPr lang="en-CA" altLang="en-US"/>
              <a:pPr algn="r" eaLnBrk="1" hangingPunct="1">
                <a:spcBef>
                  <a:spcPct val="0"/>
                </a:spcBef>
              </a:pPr>
              <a:t>73</a:t>
            </a:fld>
            <a:endParaRPr lang="en-CA" altLang="en-US"/>
          </a:p>
        </p:txBody>
      </p:sp>
      <p:sp>
        <p:nvSpPr>
          <p:cNvPr id="335876" name="Rectangle 2"/>
          <p:cNvSpPr>
            <a:spLocks noGrp="1" noRot="1" noChangeAspect="1" noChangeArrowheads="1" noTextEdit="1"/>
          </p:cNvSpPr>
          <p:nvPr>
            <p:ph type="sldImg"/>
          </p:nvPr>
        </p:nvSpPr>
        <p:spPr>
          <a:ln/>
        </p:spPr>
      </p:sp>
      <p:sp>
        <p:nvSpPr>
          <p:cNvPr id="33587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Image Placeholder 1"/>
          <p:cNvSpPr>
            <a:spLocks noGrp="1" noRot="1" noChangeAspect="1" noTextEdit="1"/>
          </p:cNvSpPr>
          <p:nvPr>
            <p:ph type="sldImg"/>
          </p:nvPr>
        </p:nvSpPr>
        <p:spPr>
          <a:ln/>
        </p:spPr>
      </p:sp>
      <p:sp>
        <p:nvSpPr>
          <p:cNvPr id="2846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 name="Slide Number Placeholder 3"/>
          <p:cNvSpPr>
            <a:spLocks noGrp="1"/>
          </p:cNvSpPr>
          <p:nvPr>
            <p:ph type="sldNum" sz="quarter" idx="5"/>
          </p:nvPr>
        </p:nvSpPr>
        <p:spPr/>
        <p:txBody>
          <a:bodyPr/>
          <a:lstStyle/>
          <a:p>
            <a:pPr>
              <a:defRPr/>
            </a:pPr>
            <a:fld id="{E9856BC5-BE3B-4449-94E4-099A742CC708}" type="slidenum">
              <a:rPr lang="en-US" smtClean="0"/>
              <a:pPr>
                <a:defRPr/>
              </a:pPr>
              <a:t>97</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A25EF433-77FB-4530-A3A8-704A7B506D33}" type="slidenum">
              <a:rPr lang="en-CA" altLang="en-US" smtClean="0"/>
              <a:pPr algn="r" eaLnBrk="1" hangingPunct="1">
                <a:spcBef>
                  <a:spcPct val="0"/>
                </a:spcBef>
                <a:defRPr/>
              </a:pPr>
              <a:t>106</a:t>
            </a:fld>
            <a:endParaRPr lang="en-CA" altLang="en-US" smtClean="0"/>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48A0ECCA-DCDD-4CA3-9EAE-4D99707E9595}" type="slidenum">
              <a:rPr lang="en-CA" altLang="en-US" smtClean="0"/>
              <a:pPr algn="r" eaLnBrk="1" hangingPunct="1">
                <a:spcBef>
                  <a:spcPct val="0"/>
                </a:spcBef>
                <a:defRPr/>
              </a:pPr>
              <a:t>107</a:t>
            </a:fld>
            <a:endParaRPr lang="en-CA" altLang="en-US" smtClean="0"/>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886E787-CBB3-4E05-BDF3-B8DF714F1548}" type="slidenum">
              <a:rPr lang="en-CA" altLang="en-US" smtClean="0"/>
              <a:pPr algn="r" eaLnBrk="1" hangingPunct="1">
                <a:spcBef>
                  <a:spcPct val="0"/>
                </a:spcBef>
                <a:defRPr/>
              </a:pPr>
              <a:t>108</a:t>
            </a:fld>
            <a:endParaRPr lang="en-CA" altLang="en-US" smtClean="0"/>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75A5CE8D-C578-4747-9D22-4064527D8F4C}" type="slidenum">
              <a:rPr lang="en-CA" altLang="en-US" smtClean="0"/>
              <a:pPr algn="r" eaLnBrk="1" hangingPunct="1">
                <a:spcBef>
                  <a:spcPct val="0"/>
                </a:spcBef>
                <a:defRPr/>
              </a:pPr>
              <a:t>109</a:t>
            </a:fld>
            <a:endParaRPr lang="en-CA" altLang="en-US" smtClean="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110</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111</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112</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113</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Slide Image Placeholder 1"/>
          <p:cNvSpPr>
            <a:spLocks noGrp="1" noRot="1" noChangeAspect="1" noTextEdit="1"/>
          </p:cNvSpPr>
          <p:nvPr>
            <p:ph type="sldImg"/>
          </p:nvPr>
        </p:nvSpPr>
        <p:spPr>
          <a:ln/>
        </p:spPr>
      </p:sp>
      <p:sp>
        <p:nvSpPr>
          <p:cNvPr id="427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27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A2491D0E-C2CE-489F-ADAD-5C804F6ADD0B}" type="slidenum">
              <a:rPr lang="en-US" altLang="en-US" sz="1200" smtClean="0">
                <a:latin typeface="Arial Rounded MT Bold" pitchFamily="34" charset="0"/>
              </a:rPr>
              <a:pPr/>
              <a:t>17</a:t>
            </a:fld>
            <a:endParaRPr lang="en-US" altLang="en-US" sz="1200" smtClean="0">
              <a:latin typeface="Arial Rounded MT Bold"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114</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115</a:t>
            </a:fld>
            <a:endParaRPr lang="en-CA" altLang="en-US"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116</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118</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119</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120</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121</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122</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123</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124</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a:t>
            </a:fld>
            <a:endParaRPr lang="en-US"/>
          </a:p>
        </p:txBody>
      </p:sp>
    </p:spTree>
    <p:extLst>
      <p:ext uri="{BB962C8B-B14F-4D97-AF65-F5344CB8AC3E}">
        <p14:creationId xmlns:p14="http://schemas.microsoft.com/office/powerpoint/2010/main" val="64001427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125</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126</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127</a:t>
            </a:fld>
            <a:endParaRPr lang="en-CA" altLang="en-US"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181</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182</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183</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184</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185</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186</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187</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Slide Image Placeholder 1"/>
          <p:cNvSpPr>
            <a:spLocks noGrp="1" noRot="1" noChangeAspect="1" noTextEdit="1"/>
          </p:cNvSpPr>
          <p:nvPr>
            <p:ph type="sldImg"/>
          </p:nvPr>
        </p:nvSpPr>
        <p:spPr>
          <a:ln/>
        </p:spPr>
      </p:sp>
      <p:sp>
        <p:nvSpPr>
          <p:cNvPr id="2785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099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6A8DD36-DBCC-4C6E-B233-C6D1CF6006CA}" type="slidenum">
              <a:rPr lang="en-US" altLang="en-US" sz="1200" smtClean="0">
                <a:latin typeface="Arial Rounded MT Bold" pitchFamily="34" charset="0"/>
              </a:rPr>
              <a:pPr algn="r">
                <a:defRPr/>
              </a:pPr>
              <a:t>37</a:t>
            </a:fld>
            <a:endParaRPr lang="en-US" altLang="en-US" sz="1200" smtClean="0">
              <a:latin typeface="Arial Rounded MT Bold"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188</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189</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190</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191</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192</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193</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194</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195</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196</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197</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p:cNvSpPr>
            <a:spLocks noGrp="1" noRot="1" noChangeAspect="1" noTextEdit="1"/>
          </p:cNvSpPr>
          <p:nvPr>
            <p:ph type="sldImg"/>
          </p:nvPr>
        </p:nvSpPr>
        <p:spPr>
          <a:ln/>
        </p:spPr>
      </p:sp>
      <p:sp>
        <p:nvSpPr>
          <p:cNvPr id="279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202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8C2604F-6F22-4DC9-BE4E-3C5C6731B92B}" type="slidenum">
              <a:rPr lang="en-US" altLang="en-US" sz="1200" smtClean="0">
                <a:latin typeface="Arial Rounded MT Bold" pitchFamily="34" charset="0"/>
              </a:rPr>
              <a:pPr algn="r">
                <a:defRPr/>
              </a:pPr>
              <a:t>38</a:t>
            </a:fld>
            <a:endParaRPr lang="en-US" altLang="en-US" sz="1200" smtClean="0">
              <a:latin typeface="Arial Rounded MT Bold"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198</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a:ln/>
        </p:spPr>
      </p:sp>
      <p:sp>
        <p:nvSpPr>
          <p:cNvPr id="287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9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0242C0D-C0AE-48D2-B5B4-7C9D1178929E}" type="slidenum">
              <a:rPr lang="en-US" altLang="en-US" sz="1200" smtClean="0">
                <a:latin typeface="Arial Rounded MT Bold" pitchFamily="34" charset="0"/>
              </a:rPr>
              <a:pPr algn="r">
                <a:defRPr/>
              </a:pPr>
              <a:t>200</a:t>
            </a:fld>
            <a:endParaRPr lang="en-US" altLang="en-US" sz="1200" smtClean="0">
              <a:latin typeface="Arial Rounded MT Bold"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a:ln/>
        </p:spPr>
      </p:sp>
      <p:sp>
        <p:nvSpPr>
          <p:cNvPr id="287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9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0242C0D-C0AE-48D2-B5B4-7C9D1178929E}" type="slidenum">
              <a:rPr lang="en-US" altLang="en-US" sz="1200" smtClean="0">
                <a:latin typeface="Arial Rounded MT Bold" pitchFamily="34" charset="0"/>
              </a:rPr>
              <a:pPr algn="r">
                <a:defRPr/>
              </a:pPr>
              <a:t>201</a:t>
            </a:fld>
            <a:endParaRPr lang="en-US" altLang="en-US" sz="1200" smtClean="0">
              <a:latin typeface="Arial Rounded MT Bold"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1C897E2-420B-434D-982C-B32F1ED3EED6}" type="slidenum">
              <a:rPr lang="en-US" altLang="en-US" sz="1200" smtClean="0">
                <a:latin typeface="Arial Rounded MT Bold" pitchFamily="34" charset="0"/>
              </a:rPr>
              <a:pPr algn="r">
                <a:defRPr/>
              </a:pPr>
              <a:t>222</a:t>
            </a:fld>
            <a:endParaRPr lang="en-US" altLang="en-US" sz="1200" smtClean="0">
              <a:latin typeface="Arial Rounded MT Bold" pitchFamily="34" charset="0"/>
            </a:endParaRPr>
          </a:p>
        </p:txBody>
      </p:sp>
      <p:sp>
        <p:nvSpPr>
          <p:cNvPr id="31437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AA74385-B885-40FC-A5C6-AAF614039488}" type="slidenum">
              <a:rPr lang="en-CA" altLang="en-US"/>
              <a:pPr algn="r" eaLnBrk="1" hangingPunct="1">
                <a:spcBef>
                  <a:spcPct val="0"/>
                </a:spcBef>
              </a:pPr>
              <a:t>222</a:t>
            </a:fld>
            <a:endParaRPr lang="en-CA" altLang="en-US"/>
          </a:p>
        </p:txBody>
      </p:sp>
      <p:sp>
        <p:nvSpPr>
          <p:cNvPr id="314372" name="Rectangle 2"/>
          <p:cNvSpPr>
            <a:spLocks noGrp="1" noRot="1" noChangeAspect="1" noChangeArrowheads="1" noTextEdit="1"/>
          </p:cNvSpPr>
          <p:nvPr>
            <p:ph type="sldImg"/>
          </p:nvPr>
        </p:nvSpPr>
        <p:spPr>
          <a:ln/>
        </p:spPr>
      </p:sp>
      <p:sp>
        <p:nvSpPr>
          <p:cNvPr id="31437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Slide Image Placeholder 1"/>
          <p:cNvSpPr>
            <a:spLocks noGrp="1" noRot="1" noChangeAspect="1" noTextEdit="1"/>
          </p:cNvSpPr>
          <p:nvPr>
            <p:ph type="sldImg"/>
          </p:nvPr>
        </p:nvSpPr>
        <p:spPr>
          <a:ln/>
        </p:spPr>
      </p:sp>
      <p:sp>
        <p:nvSpPr>
          <p:cNvPr id="2805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304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EF95622-13C7-4120-83DF-E60A084D9766}" type="slidenum">
              <a:rPr lang="en-US" altLang="en-US" sz="1200" smtClean="0">
                <a:latin typeface="Arial Rounded MT Bold" pitchFamily="34" charset="0"/>
              </a:rPr>
              <a:pPr algn="r">
                <a:defRPr/>
              </a:pPr>
              <a:t>39</a:t>
            </a:fld>
            <a:endParaRPr lang="en-US" altLang="en-US" sz="1200" smtClean="0">
              <a:latin typeface="Arial Rounded MT Bold"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p:cNvSpPr>
            <a:spLocks noGrp="1" noRot="1" noChangeAspect="1" noTextEdit="1"/>
          </p:cNvSpPr>
          <p:nvPr>
            <p:ph type="sldImg"/>
          </p:nvPr>
        </p:nvSpPr>
        <p:spPr>
          <a:ln/>
        </p:spPr>
      </p:sp>
      <p:sp>
        <p:nvSpPr>
          <p:cNvPr id="281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406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29266DE-D6ED-4DA2-8664-913E13FD914B}" type="slidenum">
              <a:rPr lang="en-US" altLang="en-US" sz="1200" smtClean="0">
                <a:latin typeface="Arial Rounded MT Bold" pitchFamily="34" charset="0"/>
              </a:rPr>
              <a:pPr algn="r">
                <a:defRPr/>
              </a:pPr>
              <a:t>40</a:t>
            </a:fld>
            <a:endParaRPr lang="en-US" altLang="en-US" sz="1200" smtClean="0">
              <a:latin typeface="Arial Rounded MT Bold"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Slide Image Placeholder 1"/>
          <p:cNvSpPr>
            <a:spLocks noGrp="1" noRot="1" noChangeAspect="1" noTextEdit="1"/>
          </p:cNvSpPr>
          <p:nvPr>
            <p:ph type="sldImg"/>
          </p:nvPr>
        </p:nvSpPr>
        <p:spPr>
          <a:ln/>
        </p:spPr>
      </p:sp>
      <p:sp>
        <p:nvSpPr>
          <p:cNvPr id="282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509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6CA0ED2-14E1-4BA1-870B-26F559312F2D}" type="slidenum">
              <a:rPr lang="en-US" altLang="en-US" sz="1200" smtClean="0">
                <a:latin typeface="Arial Rounded MT Bold" pitchFamily="34" charset="0"/>
              </a:rPr>
              <a:pPr algn="r">
                <a:defRPr/>
              </a:pPr>
              <a:t>41</a:t>
            </a:fld>
            <a:endParaRPr lang="en-US" altLang="en-US" sz="1200" smtClean="0">
              <a:latin typeface="Arial Rounded MT Bold"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p:cNvSpPr>
            <a:spLocks noGrp="1" noRot="1" noChangeAspect="1" noTextEdit="1"/>
          </p:cNvSpPr>
          <p:nvPr>
            <p:ph type="sldImg"/>
          </p:nvPr>
        </p:nvSpPr>
        <p:spPr>
          <a:ln/>
        </p:spPr>
      </p:sp>
      <p:sp>
        <p:nvSpPr>
          <p:cNvPr id="283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4611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27EFC98-8700-40B1-9E94-A01A2BAB579E}" type="slidenum">
              <a:rPr lang="en-US" altLang="en-US" sz="1200" smtClean="0">
                <a:latin typeface="Arial Rounded MT Bold" pitchFamily="34" charset="0"/>
              </a:rPr>
              <a:pPr algn="r">
                <a:defRPr/>
              </a:pPr>
              <a:t>42</a:t>
            </a:fld>
            <a:endParaRPr lang="en-US" altLang="en-US" sz="1200" smtClean="0">
              <a:latin typeface="Arial Rounded MT Bold"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8F3AFB3-81B6-4DB3-A8E8-6EE130C9DA67}" type="datetime1">
              <a:rPr lang="en-US"/>
              <a:pPr>
                <a:defRPr/>
              </a:pPr>
              <a:t>3/3/2015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4796699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C90EBE3-E8D5-4AE4-96EF-75E2AD5BACEF}" type="datetime1">
              <a:rPr lang="en-US"/>
              <a:pPr>
                <a:defRPr/>
              </a:pPr>
              <a:t>3/3/2015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965420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smtClean="0"/>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4A67245-10B0-4774-A5A8-7E94C642E23D}" type="datetime1">
              <a:rPr lang="en-US"/>
              <a:pPr>
                <a:defRPr/>
              </a:pPr>
              <a:t>3/3/2015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2867224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EC07E630-F10C-42AF-A8AE-E90637828FBE}" type="datetime1">
              <a:rPr lang="en-US"/>
              <a:pPr>
                <a:defRPr/>
              </a:pPr>
              <a:t>3/3/2015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796183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A0B952-309D-4615-BB25-86FB6ECACB41}" type="datetime1">
              <a:rPr lang="en-US"/>
              <a:pPr>
                <a:defRPr/>
              </a:pPr>
              <a:t>3/3/2015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729973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F6D5902-B2B3-4336-AC88-AAA3AB148E30}" type="datetime1">
              <a:rPr lang="en-US"/>
              <a:pPr>
                <a:defRPr/>
              </a:pPr>
              <a:t>3/3/2015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38555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EB7DE0D-0F9D-434A-B416-0745F6699870}" type="datetime1">
              <a:rPr lang="en-US"/>
              <a:pPr>
                <a:defRPr/>
              </a:pPr>
              <a:t>3/3/2015</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5524963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9F8D5A7F-99CE-4ECB-A9AA-9873C4547AA4}" type="datetime1">
              <a:rPr lang="en-US"/>
              <a:pPr>
                <a:defRPr/>
              </a:pPr>
              <a:t>3/3/2015</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9596364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C963665-939F-4305-8944-CA33E5785F40}" type="datetime1">
              <a:rPr lang="en-US"/>
              <a:pPr>
                <a:defRPr/>
              </a:pPr>
              <a:t>3/3/2015</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6025966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1367AC4-AD64-4B76-B625-D2A4C009C2D1}" type="datetime1">
              <a:rPr lang="en-US"/>
              <a:pPr>
                <a:defRPr/>
              </a:pPr>
              <a:t>3/3/2015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143267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36FC55F-3AE1-4AD9-9A53-CCD2A7BD4EA6}" type="datetime1">
              <a:rPr lang="en-US"/>
              <a:pPr>
                <a:defRPr/>
              </a:pPr>
              <a:t>3/3/2015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98112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3BCA6842-D50D-4A22-BE27-BE39F21A9E9D}" type="datetime1">
              <a:rPr lang="en-US"/>
              <a:pPr>
                <a:defRPr/>
              </a:pPr>
              <a:t>3/3/2015</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38.xml"/><Relationship Id="rId13" Type="http://schemas.openxmlformats.org/officeDocument/2006/relationships/slide" Target="slide144.xml"/><Relationship Id="rId18" Type="http://schemas.openxmlformats.org/officeDocument/2006/relationships/slide" Target="slide213.xml"/><Relationship Id="rId3" Type="http://schemas.openxmlformats.org/officeDocument/2006/relationships/oleObject" Target="../embeddings/oleObject1.bin"/><Relationship Id="rId7" Type="http://schemas.openxmlformats.org/officeDocument/2006/relationships/slide" Target="slide19.xml"/><Relationship Id="rId12" Type="http://schemas.openxmlformats.org/officeDocument/2006/relationships/slide" Target="slide136.xml"/><Relationship Id="rId17" Type="http://schemas.openxmlformats.org/officeDocument/2006/relationships/slide" Target="slide199.xml"/><Relationship Id="rId2" Type="http://schemas.openxmlformats.org/officeDocument/2006/relationships/slideLayout" Target="../slideLayouts/slideLayout1.xml"/><Relationship Id="rId16" Type="http://schemas.openxmlformats.org/officeDocument/2006/relationships/slide" Target="slide181.xml"/><Relationship Id="rId1" Type="http://schemas.openxmlformats.org/officeDocument/2006/relationships/vmlDrawing" Target="../drawings/vmlDrawing1.vml"/><Relationship Id="rId6" Type="http://schemas.openxmlformats.org/officeDocument/2006/relationships/slide" Target="slide13.xml"/><Relationship Id="rId11" Type="http://schemas.openxmlformats.org/officeDocument/2006/relationships/slide" Target="slide128.xml"/><Relationship Id="rId5" Type="http://schemas.openxmlformats.org/officeDocument/2006/relationships/slide" Target="slide3.xml"/><Relationship Id="rId15" Type="http://schemas.openxmlformats.org/officeDocument/2006/relationships/slide" Target="slide163.xml"/><Relationship Id="rId10" Type="http://schemas.openxmlformats.org/officeDocument/2006/relationships/slide" Target="slide106.xml"/><Relationship Id="rId19" Type="http://schemas.openxmlformats.org/officeDocument/2006/relationships/image" Target="../media/image2.gif"/><Relationship Id="rId4" Type="http://schemas.openxmlformats.org/officeDocument/2006/relationships/image" Target="../media/image1.wmf"/><Relationship Id="rId9" Type="http://schemas.openxmlformats.org/officeDocument/2006/relationships/slide" Target="slide79.xml"/><Relationship Id="rId14" Type="http://schemas.openxmlformats.org/officeDocument/2006/relationships/slide" Target="slide158.xml"/></Relationships>
</file>

<file path=ppt/slides/_rels/slide1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10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10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10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43.jpeg"/><Relationship Id="rId4" Type="http://schemas.openxmlformats.org/officeDocument/2006/relationships/image" Target="../media/image36.png"/></Relationships>
</file>

<file path=ppt/slides/_rels/slide10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jpe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s>
</file>

<file path=ppt/slides/_rels/slide10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1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38.jpeg"/></Relationships>
</file>

<file path=ppt/slides/_rels/slide11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2.wmf"/></Relationships>
</file>

<file path=ppt/slides/_rels/slide11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1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1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11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3.jpeg"/><Relationship Id="rId4" Type="http://schemas.openxmlformats.org/officeDocument/2006/relationships/image" Target="../media/image36.png"/></Relationships>
</file>

<file path=ppt/slides/_rels/slide12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36.png"/></Relationships>
</file>

<file path=ppt/slides/_rels/slide12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1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12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12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36.png"/></Relationships>
</file>

<file path=ppt/slides/_rels/slide1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12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wmf"/><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36.png"/><Relationship Id="rId4" Type="http://schemas.openxmlformats.org/officeDocument/2006/relationships/image" Target="../media/image43.jpeg"/></Relationships>
</file>

<file path=ppt/slides/_rels/slide13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48.png"/><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148.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48.png"/><Relationship Id="rId1" Type="http://schemas.openxmlformats.org/officeDocument/2006/relationships/slideLayout" Target="../slideLayouts/slideLayout7.xml"/><Relationship Id="rId5" Type="http://schemas.openxmlformats.org/officeDocument/2006/relationships/image" Target="../media/image3.jpeg"/><Relationship Id="rId4" Type="http://schemas.openxmlformats.org/officeDocument/2006/relationships/image" Target="../media/image21.png"/></Relationships>
</file>

<file path=ppt/slides/_rels/slide14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54.png"/><Relationship Id="rId4" Type="http://schemas.openxmlformats.org/officeDocument/2006/relationships/image" Target="../media/image53.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4.vml"/><Relationship Id="rId4" Type="http://schemas.openxmlformats.org/officeDocument/2006/relationships/image" Target="../media/image53.png"/></Relationships>
</file>

<file path=ppt/slides/_rels/slide21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3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3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4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4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43.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4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8.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5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31.jpeg"/><Relationship Id="rId1" Type="http://schemas.openxmlformats.org/officeDocument/2006/relationships/slideLayout" Target="../slideLayouts/slideLayout7.xml"/><Relationship Id="rId5" Type="http://schemas.openxmlformats.org/officeDocument/2006/relationships/image" Target="../media/image23.jpeg"/><Relationship Id="rId4" Type="http://schemas.openxmlformats.org/officeDocument/2006/relationships/image" Target="../media/image32.jpeg"/></Relationships>
</file>

<file path=ppt/slides/_rels/slide5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wmf"/><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wmf"/><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82.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image" Target="../media/image21.png"/><Relationship Id="rId7" Type="http://schemas.openxmlformats.org/officeDocument/2006/relationships/image" Target="../media/image42.png"/><Relationship Id="rId2" Type="http://schemas.openxmlformats.org/officeDocument/2006/relationships/image" Target="../media/image22.wmf"/><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8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0.png"/><Relationship Id="rId7" Type="http://schemas.openxmlformats.org/officeDocument/2006/relationships/image" Target="../media/image3.jpe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s>
</file>

<file path=ppt/slides/_rels/slide84.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image" Target="../media/image39.png"/><Relationship Id="rId7" Type="http://schemas.openxmlformats.org/officeDocument/2006/relationships/image" Target="../media/image43.jpeg"/><Relationship Id="rId12" Type="http://schemas.openxmlformats.org/officeDocument/2006/relationships/image" Target="../media/image45.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42.png"/><Relationship Id="rId11" Type="http://schemas.openxmlformats.org/officeDocument/2006/relationships/oleObject" Target="../embeddings/oleObject2.bin"/><Relationship Id="rId5" Type="http://schemas.openxmlformats.org/officeDocument/2006/relationships/image" Target="../media/image41.png"/><Relationship Id="rId10" Type="http://schemas.openxmlformats.org/officeDocument/2006/relationships/image" Target="../media/image21.png"/><Relationship Id="rId4" Type="http://schemas.openxmlformats.org/officeDocument/2006/relationships/image" Target="../media/image40.png"/><Relationship Id="rId9" Type="http://schemas.openxmlformats.org/officeDocument/2006/relationships/image" Target="../media/image22.wmf"/></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jpe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40.png"/><Relationship Id="rId7" Type="http://schemas.openxmlformats.org/officeDocument/2006/relationships/image" Target="../media/image21.pn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42.png"/><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jpe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s>
</file>

<file path=ppt/slides/_rels/slide8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jpe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3.jpeg"/><Relationship Id="rId5" Type="http://schemas.openxmlformats.org/officeDocument/2006/relationships/image" Target="../media/image42.png"/><Relationship Id="rId4" Type="http://schemas.openxmlformats.org/officeDocument/2006/relationships/image" Target="../media/image41.png"/></Relationships>
</file>

<file path=ppt/slides/_rels/slide8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9.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_rels/slide9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44.png"/><Relationship Id="rId4" Type="http://schemas.openxmlformats.org/officeDocument/2006/relationships/image" Target="../media/image3.jpeg"/></Relationships>
</file>

<file path=ppt/slides/_rels/slide9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43.jpeg"/><Relationship Id="rId4" Type="http://schemas.openxmlformats.org/officeDocument/2006/relationships/image" Target="../media/image36.png"/></Relationships>
</file>

<file path=ppt/slides/_rels/slide9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4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271588" y="6019800"/>
            <a:ext cx="6400800" cy="1752600"/>
          </a:xfrm>
        </p:spPr>
        <p:txBody>
          <a:bodyPr/>
          <a:lstStyle/>
          <a:p>
            <a:pPr>
              <a:defRPr/>
            </a:pPr>
            <a:r>
              <a:rPr lang="en-US" sz="2400" b="1" dirty="0" smtClean="0">
                <a:solidFill>
                  <a:schemeClr val="tx2"/>
                </a:solidFill>
              </a:rPr>
              <a:t>Jeff Edmonds</a:t>
            </a:r>
          </a:p>
          <a:p>
            <a:pPr>
              <a:defRPr/>
            </a:pPr>
            <a:r>
              <a:rPr lang="en-US" sz="2400" b="1" dirty="0" smtClean="0">
                <a:solidFill>
                  <a:schemeClr val="tx2"/>
                </a:solidFill>
              </a:rPr>
              <a:t>York University</a:t>
            </a:r>
            <a:endParaRPr lang="en-US" sz="2400" dirty="0" smtClean="0">
              <a:solidFill>
                <a:schemeClr val="accent2"/>
              </a:solidFill>
            </a:endParaRPr>
          </a:p>
          <a:p>
            <a:pPr>
              <a:defRPr/>
            </a:pPr>
            <a:endParaRPr lang="en-US" dirty="0" smtClean="0">
              <a:solidFill>
                <a:schemeClr val="accent2"/>
              </a:solidFill>
            </a:endParaRPr>
          </a:p>
          <a:p>
            <a:pPr>
              <a:defRPr/>
            </a:pPr>
            <a:endParaRPr lang="en-US" dirty="0" smtClean="0"/>
          </a:p>
        </p:txBody>
      </p:sp>
      <p:graphicFrame>
        <p:nvGraphicFramePr>
          <p:cNvPr id="2051"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190"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52" name="Text Box 5"/>
          <p:cNvSpPr txBox="1">
            <a:spLocks noChangeArrowheads="1"/>
          </p:cNvSpPr>
          <p:nvPr/>
        </p:nvSpPr>
        <p:spPr bwMode="auto">
          <a:xfrm>
            <a:off x="7273954" y="6169971"/>
            <a:ext cx="2033532"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dirty="0" smtClean="0">
                <a:solidFill>
                  <a:schemeClr val="accent2"/>
                </a:solidFill>
              </a:rPr>
              <a:t>ECS 2001</a:t>
            </a:r>
            <a:endParaRPr lang="en-US" altLang="en-US" sz="2400" dirty="0">
              <a:solidFill>
                <a:schemeClr val="accent2"/>
              </a:solidFill>
              <a:latin typeface="Arial Rounded MT Bold" pitchFamily="34" charset="0"/>
            </a:endParaRPr>
          </a:p>
        </p:txBody>
      </p:sp>
      <p:sp>
        <p:nvSpPr>
          <p:cNvPr id="575494" name="Text Box 6"/>
          <p:cNvSpPr txBox="1">
            <a:spLocks noChangeArrowheads="1"/>
          </p:cNvSpPr>
          <p:nvPr/>
        </p:nvSpPr>
        <p:spPr bwMode="auto">
          <a:xfrm>
            <a:off x="7297738" y="6478588"/>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dirty="0">
                <a:solidFill>
                  <a:schemeClr val="accent2"/>
                </a:solidFill>
                <a:effectLst>
                  <a:outerShdw blurRad="38100" dist="38100" dir="2700000" algn="tl">
                    <a:srgbClr val="000000"/>
                  </a:outerShdw>
                </a:effectLst>
                <a:latin typeface="Comic Sans MS" pitchFamily="66" charset="0"/>
                <a:cs typeface="+mn-cs"/>
              </a:rPr>
              <a:t>Lecture</a:t>
            </a:r>
            <a:r>
              <a:rPr lang="en-US" sz="2400" dirty="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2</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575502" name="Text Box 14"/>
          <p:cNvSpPr txBox="1">
            <a:spLocks noChangeArrowheads="1"/>
          </p:cNvSpPr>
          <p:nvPr/>
        </p:nvSpPr>
        <p:spPr bwMode="auto">
          <a:xfrm>
            <a:off x="4495800" y="539889"/>
            <a:ext cx="5181600" cy="5632311"/>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effectLst>
                  <a:outerShdw blurRad="38100" dist="38100" dir="2700000" algn="tl">
                    <a:srgbClr val="000000"/>
                  </a:outerShdw>
                </a:effectLst>
                <a:cs typeface="+mn-cs"/>
                <a:hlinkClick r:id="rId5" action="ppaction://hlinksldjump"/>
              </a:rPr>
              <a:t>History &amp; Overview  </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6" action="ppaction://hlinksldjump"/>
              </a:rPr>
              <a:t>Church's Thesis</a:t>
            </a:r>
            <a:endParaRPr lang="en-US" sz="2400" dirty="0">
              <a:effectLst>
                <a:outerShdw blurRad="38100" dist="38100" dir="2700000" algn="tl">
                  <a:srgbClr val="000000"/>
                </a:outerShdw>
              </a:effectLst>
              <a:cs typeface="+mn-cs"/>
            </a:endParaRPr>
          </a:p>
          <a:p>
            <a:pPr eaLnBrk="0" hangingPunct="0">
              <a:buFontTx/>
              <a:buChar char="•"/>
              <a:defRPr/>
            </a:pPr>
            <a:r>
              <a:rPr lang="en-US" sz="2400" dirty="0" err="1">
                <a:effectLst>
                  <a:outerShdw blurRad="38100" dist="38100" dir="2700000" algn="tl">
                    <a:srgbClr val="000000"/>
                  </a:outerShdw>
                </a:effectLst>
                <a:cs typeface="+mn-cs"/>
                <a:hlinkClick r:id="rId7" action="ppaction://hlinksldjump"/>
              </a:rPr>
              <a:t>Goto</a:t>
            </a:r>
            <a:r>
              <a:rPr lang="en-US" sz="2400" dirty="0">
                <a:effectLst>
                  <a:outerShdw blurRad="38100" dist="38100" dir="2700000" algn="tl">
                    <a:srgbClr val="000000"/>
                  </a:outerShdw>
                </a:effectLst>
                <a:cs typeface="+mn-cs"/>
                <a:hlinkClick r:id="rId7" action="ppaction://hlinksldjump"/>
              </a:rPr>
              <a:t> </a:t>
            </a:r>
            <a:r>
              <a:rPr lang="en-US" sz="2400" dirty="0" err="1">
                <a:effectLst>
                  <a:outerShdw blurRad="38100" dist="38100" dir="2700000" algn="tl">
                    <a:srgbClr val="000000"/>
                  </a:outerShdw>
                </a:effectLst>
                <a:cs typeface="+mn-cs"/>
                <a:hlinkClick r:id="rId7" action="ppaction://hlinksldjump"/>
              </a:rPr>
              <a:t>vs</a:t>
            </a:r>
            <a:r>
              <a:rPr lang="en-US" sz="2400" dirty="0">
                <a:effectLst>
                  <a:outerShdw blurRad="38100" dist="38100" dir="2700000" algn="tl">
                    <a:srgbClr val="000000"/>
                  </a:outerShdw>
                </a:effectLst>
                <a:cs typeface="+mn-cs"/>
                <a:hlinkClick r:id="rId7" action="ppaction://hlinksldjump"/>
              </a:rPr>
              <a:t> Loop Models</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8" action="ppaction://hlinksldjump"/>
              </a:rPr>
              <a:t>Turing Machines</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hlinkClick r:id="rId9" action="ppaction://hlinksldjump"/>
              </a:rPr>
              <a:t>Loop Invariant </a:t>
            </a:r>
            <a:r>
              <a:rPr lang="en-US" sz="2400" dirty="0" smtClean="0">
                <a:effectLst>
                  <a:outerShdw blurRad="38100" dist="38100" dir="2700000" algn="tl">
                    <a:srgbClr val="000000"/>
                  </a:outerShdw>
                </a:effectLst>
                <a:hlinkClick r:id="rId9" action="ppaction://hlinksldjump"/>
              </a:rPr>
              <a:t>Example</a:t>
            </a:r>
            <a:endParaRPr lang="en-US" sz="2400" dirty="0">
              <a:effectLst>
                <a:outerShdw blurRad="38100" dist="38100" dir="2700000" algn="tl">
                  <a:srgbClr val="000000"/>
                </a:outerShdw>
              </a:effectLst>
              <a:cs typeface="+mn-cs"/>
            </a:endParaRPr>
          </a:p>
          <a:p>
            <a:pPr eaLnBrk="0" hangingPunct="0">
              <a:buFontTx/>
              <a:buChar char="•"/>
              <a:defRPr/>
            </a:pPr>
            <a:r>
              <a:rPr lang="en-US" sz="2400" dirty="0" smtClean="0">
                <a:effectLst>
                  <a:outerShdw blurRad="38100" dist="38100" dir="2700000" algn="tl">
                    <a:srgbClr val="000000"/>
                  </a:outerShdw>
                </a:effectLst>
                <a:hlinkClick r:id="rId10" action="ppaction://hlinksldjump"/>
              </a:rPr>
              <a:t>Adding Example (single tape)</a:t>
            </a:r>
            <a:endParaRPr lang="en-US" sz="2400" dirty="0">
              <a:effectLst>
                <a:outerShdw blurRad="38100" dist="38100" dir="2700000" algn="tl">
                  <a:srgbClr val="000000"/>
                </a:outerShdw>
              </a:effectLst>
            </a:endParaRPr>
          </a:p>
          <a:p>
            <a:pPr eaLnBrk="0" hangingPunct="0">
              <a:buFontTx/>
              <a:buChar char="•"/>
              <a:defRPr/>
            </a:pPr>
            <a:r>
              <a:rPr lang="en-US" sz="2400" dirty="0" smtClean="0">
                <a:effectLst>
                  <a:outerShdw blurRad="38100" dist="38100" dir="2700000" algn="tl">
                    <a:srgbClr val="000000"/>
                  </a:outerShdw>
                </a:effectLst>
                <a:hlinkClick r:id="rId11" action="ppaction://hlinksldjump"/>
              </a:rPr>
              <a:t>Adding Example (multi tape)</a:t>
            </a:r>
            <a:endParaRPr lang="en-US" sz="2400" dirty="0" smtClean="0">
              <a:effectLst>
                <a:outerShdw blurRad="38100" dist="38100" dir="2700000" algn="tl">
                  <a:srgbClr val="000000"/>
                </a:outerShdw>
              </a:effectLst>
              <a:hlinkClick r:id="rId12" action="ppaction://hlinksldjump"/>
            </a:endParaRPr>
          </a:p>
          <a:p>
            <a:pPr eaLnBrk="0" hangingPunct="0">
              <a:buFontTx/>
              <a:buChar char="•"/>
              <a:defRPr/>
            </a:pPr>
            <a:r>
              <a:rPr lang="en-US" sz="2400" dirty="0" smtClean="0">
                <a:effectLst>
                  <a:outerShdw blurRad="38100" dist="38100" dir="2700000" algn="tl">
                    <a:srgbClr val="000000"/>
                  </a:outerShdw>
                </a:effectLst>
                <a:hlinkClick r:id="rId12" action="ppaction://hlinksldjump"/>
              </a:rPr>
              <a:t>Table Lookup Example</a:t>
            </a:r>
            <a:endParaRPr lang="en-US" sz="2400" dirty="0" smtClean="0">
              <a:effectLst>
                <a:outerShdw blurRad="38100" dist="38100" dir="2700000" algn="tl">
                  <a:srgbClr val="000000"/>
                </a:outerShdw>
              </a:effectLst>
              <a:cs typeface="+mn-cs"/>
              <a:hlinkClick r:id="rId13" action="ppaction://hlinksldjump"/>
            </a:endParaRPr>
          </a:p>
          <a:p>
            <a:pPr eaLnBrk="0" hangingPunct="0">
              <a:buFontTx/>
              <a:buChar char="•"/>
              <a:defRPr/>
            </a:pPr>
            <a:r>
              <a:rPr lang="en-US" sz="2400" dirty="0" smtClean="0">
                <a:effectLst>
                  <a:outerShdw blurRad="38100" dist="38100" dir="2700000" algn="tl">
                    <a:srgbClr val="000000"/>
                  </a:outerShdw>
                </a:effectLst>
                <a:cs typeface="+mn-cs"/>
                <a:hlinkClick r:id="rId13" action="ppaction://hlinksldjump"/>
              </a:rPr>
              <a:t>Single vs Multi Tape TMs</a:t>
            </a:r>
            <a:endParaRPr lang="en-US" sz="2400" dirty="0" smtClean="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hlinkClick r:id="rId14" action="ppaction://hlinksldjump"/>
              </a:rPr>
              <a:t>Java to </a:t>
            </a:r>
            <a:r>
              <a:rPr lang="en-US" sz="2400" dirty="0" smtClean="0">
                <a:effectLst>
                  <a:outerShdw blurRad="38100" dist="38100" dir="2700000" algn="tl">
                    <a:srgbClr val="000000"/>
                  </a:outerShdw>
                </a:effectLst>
                <a:hlinkClick r:id="rId14" action="ppaction://hlinksldjump"/>
              </a:rPr>
              <a:t>TM</a:t>
            </a:r>
            <a:endParaRPr lang="en-US" sz="2400" dirty="0" smtClean="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hlinkClick r:id="rId15" action="ppaction://hlinksldjump"/>
              </a:rPr>
              <a:t>Constant vs Finite vs </a:t>
            </a:r>
            <a:r>
              <a:rPr lang="en-US" sz="2400" dirty="0" smtClean="0">
                <a:effectLst>
                  <a:outerShdw blurRad="38100" dist="38100" dir="2700000" algn="tl">
                    <a:srgbClr val="000000"/>
                  </a:outerShdw>
                </a:effectLst>
                <a:hlinkClick r:id="rId15" action="ppaction://hlinksldjump"/>
              </a:rPr>
              <a:t>Infinite</a:t>
            </a:r>
            <a:endParaRPr lang="en-US" sz="2400" dirty="0" smtClean="0">
              <a:effectLst>
                <a:outerShdw blurRad="38100" dist="38100" dir="2700000" algn="tl">
                  <a:srgbClr val="000000"/>
                </a:outerShdw>
              </a:effectLst>
            </a:endParaRPr>
          </a:p>
          <a:p>
            <a:pPr eaLnBrk="0" hangingPunct="0">
              <a:buFontTx/>
              <a:buChar char="•"/>
              <a:defRPr/>
            </a:pPr>
            <a:r>
              <a:rPr lang="en-US" sz="2400" dirty="0" smtClean="0">
                <a:effectLst>
                  <a:outerShdw blurRad="38100" dist="38100" dir="2700000" algn="tl">
                    <a:srgbClr val="000000"/>
                  </a:outerShdw>
                </a:effectLst>
                <a:hlinkClick r:id="rId16" action="ppaction://hlinksldjump"/>
              </a:rPr>
              <a:t>Universal TM</a:t>
            </a:r>
            <a:endParaRPr lang="en-US" sz="2400" dirty="0">
              <a:effectLst>
                <a:outerShdw blurRad="38100" dist="38100" dir="2700000" algn="tl">
                  <a:srgbClr val="000000"/>
                </a:outerShdw>
              </a:effectLst>
              <a:cs typeface="+mn-cs"/>
            </a:endParaRPr>
          </a:p>
          <a:p>
            <a:pPr eaLnBrk="0" hangingPunct="0">
              <a:buFontTx/>
              <a:buChar char="•"/>
              <a:defRPr/>
            </a:pPr>
            <a:r>
              <a:rPr lang="en-CA" sz="2400" dirty="0" smtClean="0">
                <a:effectLst>
                  <a:outerShdw blurRad="38100" dist="38100" dir="2700000" algn="tl">
                    <a:srgbClr val="000000"/>
                  </a:outerShdw>
                </a:effectLst>
                <a:cs typeface="+mn-cs"/>
                <a:hlinkClick r:id="rId17" action="ppaction://hlinksldjump"/>
              </a:rPr>
              <a:t>Other Models of Computation</a:t>
            </a:r>
            <a:endParaRPr lang="en-CA" sz="2400" dirty="0" smtClean="0">
              <a:effectLst>
                <a:outerShdw blurRad="38100" dist="38100" dir="2700000" algn="tl">
                  <a:srgbClr val="000000"/>
                </a:outerShdw>
              </a:effectLst>
              <a:cs typeface="+mn-cs"/>
            </a:endParaRPr>
          </a:p>
          <a:p>
            <a:pPr eaLnBrk="0" hangingPunct="0">
              <a:buFontTx/>
              <a:buChar char="•"/>
              <a:defRPr/>
            </a:pPr>
            <a:r>
              <a:rPr lang="en-CA" sz="2400" dirty="0" smtClean="0">
                <a:effectLst>
                  <a:outerShdw blurRad="38100" dist="38100" dir="2700000" algn="tl">
                    <a:srgbClr val="000000"/>
                  </a:outerShdw>
                </a:effectLst>
                <a:hlinkClick r:id="rId18" action="ppaction://hlinksldjump"/>
              </a:rPr>
              <a:t>Problems, Languages, Machines, and Classes</a:t>
            </a:r>
            <a:endParaRPr lang="en-US" sz="2400" dirty="0">
              <a:effectLst>
                <a:outerShdw blurRad="38100" dist="38100" dir="2700000" algn="tl">
                  <a:srgbClr val="000000"/>
                </a:outerShdw>
              </a:effectLst>
            </a:endParaRPr>
          </a:p>
        </p:txBody>
      </p:sp>
      <p:sp>
        <p:nvSpPr>
          <p:cNvPr id="575503" name="Rectangle 15"/>
          <p:cNvSpPr>
            <a:spLocks noChangeArrowheads="1"/>
          </p:cNvSpPr>
          <p:nvPr/>
        </p:nvSpPr>
        <p:spPr bwMode="auto">
          <a:xfrm>
            <a:off x="914400" y="-296373"/>
            <a:ext cx="7772400" cy="1143000"/>
          </a:xfrm>
          <a:prstGeom prst="rect">
            <a:avLst/>
          </a:prstGeom>
          <a:noFill/>
          <a:ln w="9525">
            <a:noFill/>
            <a:miter lim="800000"/>
            <a:headEnd/>
            <a:tailEnd/>
          </a:ln>
          <a:effectLst/>
        </p:spPr>
        <p:txBody>
          <a:bodyPr anchor="ctr"/>
          <a:lstStyle/>
          <a:p>
            <a:pPr algn="ctr" eaLnBrk="0" hangingPunct="0">
              <a:defRPr/>
            </a:pPr>
            <a:r>
              <a:rPr lang="en-US" sz="4400" b="1" dirty="0">
                <a:solidFill>
                  <a:schemeClr val="tx2"/>
                </a:solidFill>
                <a:effectLst>
                  <a:outerShdw blurRad="38100" dist="38100" dir="2700000" algn="tl">
                    <a:srgbClr val="000000"/>
                  </a:outerShdw>
                </a:effectLst>
                <a:latin typeface="Arial Rounded MT Bold" pitchFamily="34" charset="0"/>
                <a:cs typeface="+mn-cs"/>
              </a:rPr>
              <a:t>Models of Computability</a:t>
            </a:r>
          </a:p>
        </p:txBody>
      </p:sp>
      <p:pic>
        <p:nvPicPr>
          <p:cNvPr id="2144" name="Picture 96" descr="http://3.bp.blogspot.com/-XCz7m-Vjj9U/TgOOeI9VdRI/AAAAAAAAAK0/Q9F8xl0r4-A/s400/turingMachine.gif"/>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79021" y="2362200"/>
            <a:ext cx="4338392" cy="29718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1267" name="Group 29"/>
          <p:cNvGrpSpPr>
            <a:grpSpLocks/>
          </p:cNvGrpSpPr>
          <p:nvPr/>
        </p:nvGrpSpPr>
        <p:grpSpPr bwMode="auto">
          <a:xfrm>
            <a:off x="152400" y="1066800"/>
            <a:ext cx="8613775" cy="3889375"/>
            <a:chOff x="96" y="672"/>
            <a:chExt cx="5426" cy="2450"/>
          </a:xfrm>
        </p:grpSpPr>
        <p:grpSp>
          <p:nvGrpSpPr>
            <p:cNvPr id="11275" name="Group 25"/>
            <p:cNvGrpSpPr>
              <a:grpSpLocks/>
            </p:cNvGrpSpPr>
            <p:nvPr/>
          </p:nvGrpSpPr>
          <p:grpSpPr bwMode="auto">
            <a:xfrm>
              <a:off x="96" y="672"/>
              <a:ext cx="2314" cy="2450"/>
              <a:chOff x="96" y="672"/>
              <a:chExt cx="2314" cy="2450"/>
            </a:xfrm>
          </p:grpSpPr>
          <p:pic>
            <p:nvPicPr>
              <p:cNvPr id="11277"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8" name="Rectangle 18"/>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sp>
          <p:nvSpPr>
            <p:cNvPr id="11276" name="Text Box 20"/>
            <p:cNvSpPr txBox="1">
              <a:spLocks noChangeArrowheads="1"/>
            </p:cNvSpPr>
            <p:nvPr/>
          </p:nvSpPr>
          <p:spPr bwMode="auto">
            <a:xfrm>
              <a:off x="2771" y="1200"/>
              <a:ext cx="275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problem is </a:t>
              </a:r>
              <a:r>
                <a:rPr lang="en-US" altLang="en-US" sz="2800">
                  <a:solidFill>
                    <a:schemeClr val="hlink"/>
                  </a:solidFill>
                  <a:latin typeface="Times New Roman" pitchFamily="18" charset="0"/>
                </a:rPr>
                <a:t>Computable</a:t>
              </a:r>
            </a:p>
            <a:p>
              <a:pPr algn="ctr">
                <a:spcBef>
                  <a:spcPct val="0"/>
                </a:spcBef>
              </a:pPr>
              <a:r>
                <a:rPr lang="en-US" altLang="en-US" sz="2800">
                  <a:latin typeface="Times New Roman" pitchFamily="18" charset="0"/>
                </a:rPr>
                <a:t>if it can be computed by a </a:t>
              </a:r>
              <a:br>
                <a:rPr lang="en-US" altLang="en-US" sz="2800">
                  <a:latin typeface="Times New Roman" pitchFamily="18" charset="0"/>
                </a:rPr>
              </a:br>
              <a:r>
                <a:rPr lang="en-US" altLang="en-US" sz="2800">
                  <a:latin typeface="Monotype Corsiva" pitchFamily="66" charset="0"/>
                </a:rPr>
                <a:t>Turing Machine. </a:t>
              </a:r>
              <a:r>
                <a:rPr lang="en-US" altLang="en-US" sz="2800">
                  <a:latin typeface="Times New Roman" pitchFamily="18" charset="0"/>
                </a:rPr>
                <a:t>(1936</a:t>
              </a:r>
              <a:r>
                <a:rPr lang="en-US" altLang="en-US" sz="2800">
                  <a:latin typeface="Monotype Corsiva" pitchFamily="66" charset="0"/>
                </a:rPr>
                <a:t>)</a:t>
              </a:r>
              <a:endParaRPr lang="en-US" altLang="en-US" sz="2800">
                <a:latin typeface="Times New Roman" pitchFamily="18" charset="0"/>
              </a:endParaRPr>
            </a:p>
          </p:txBody>
        </p:sp>
      </p:grpSp>
      <p:grpSp>
        <p:nvGrpSpPr>
          <p:cNvPr id="11268" name="Group 18"/>
          <p:cNvGrpSpPr>
            <a:grpSpLocks/>
          </p:cNvGrpSpPr>
          <p:nvPr/>
        </p:nvGrpSpPr>
        <p:grpSpPr bwMode="auto">
          <a:xfrm>
            <a:off x="3810000" y="381000"/>
            <a:ext cx="5257800" cy="6375400"/>
            <a:chOff x="3810000" y="381000"/>
            <a:chExt cx="5257800" cy="6375400"/>
          </a:xfrm>
        </p:grpSpPr>
        <p:sp>
          <p:nvSpPr>
            <p:cNvPr id="1056790"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274"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pic>
        <p:nvPicPr>
          <p:cNvPr id="11269"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030788" y="33528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6798" name="Rectangle 3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11271" name="Text Box 23"/>
          <p:cNvSpPr txBox="1">
            <a:spLocks noChangeArrowheads="1"/>
          </p:cNvSpPr>
          <p:nvPr/>
        </p:nvSpPr>
        <p:spPr bwMode="auto">
          <a:xfrm>
            <a:off x="7543800" y="304800"/>
            <a:ext cx="17700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Halting</a:t>
            </a:r>
          </a:p>
          <a:p>
            <a:pPr algn="ctr">
              <a:spcBef>
                <a:spcPct val="0"/>
              </a:spcBef>
            </a:pPr>
            <a:r>
              <a:rPr lang="en-US" altLang="en-US" sz="2800">
                <a:solidFill>
                  <a:schemeClr val="tx2"/>
                </a:solidFill>
                <a:latin typeface="Times New Roman" pitchFamily="18" charset="0"/>
              </a:rPr>
              <a:t>Problem</a:t>
            </a:r>
          </a:p>
        </p:txBody>
      </p:sp>
      <p:sp>
        <p:nvSpPr>
          <p:cNvPr id="15" name="Rectangle 14"/>
          <p:cNvSpPr>
            <a:spLocks noChangeArrowheads="1"/>
          </p:cNvSpPr>
          <p:nvPr/>
        </p:nvSpPr>
        <p:spPr bwMode="auto">
          <a:xfrm>
            <a:off x="-228600" y="4919663"/>
            <a:ext cx="47244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latin typeface="Times New Roman" pitchFamily="18" charset="0"/>
              </a:rPr>
              <a:t>Though not intended to be practical,</a:t>
            </a:r>
            <a:br>
              <a:rPr lang="en-CA" altLang="en-US" sz="2400">
                <a:latin typeface="Times New Roman" pitchFamily="18" charset="0"/>
              </a:rPr>
            </a:br>
            <a:r>
              <a:rPr lang="en-CA" altLang="en-US" sz="2400">
                <a:latin typeface="Times New Roman" pitchFamily="18" charset="0"/>
              </a:rPr>
              <a:t>the Turing Machine hugely helped </a:t>
            </a:r>
          </a:p>
          <a:p>
            <a:pPr algn="ctr">
              <a:spcBef>
                <a:spcPct val="0"/>
              </a:spcBef>
            </a:pPr>
            <a:r>
              <a:rPr lang="en-CA" altLang="en-US" sz="2400">
                <a:latin typeface="Times New Roman" pitchFamily="18" charset="0"/>
              </a:rPr>
              <a:t>develop and understand </a:t>
            </a:r>
            <a:br>
              <a:rPr lang="en-CA" altLang="en-US" sz="2400">
                <a:latin typeface="Times New Roman" pitchFamily="18" charset="0"/>
              </a:rPr>
            </a:br>
            <a:r>
              <a:rPr lang="en-CA" altLang="en-US" sz="2400">
                <a:latin typeface="Times New Roman" pitchFamily="18" charset="0"/>
              </a:rPr>
              <a:t>the power and limits </a:t>
            </a:r>
            <a:br>
              <a:rPr lang="en-CA" altLang="en-US" sz="2400">
                <a:latin typeface="Times New Roman" pitchFamily="18" charset="0"/>
              </a:rPr>
            </a:br>
            <a:r>
              <a:rPr lang="en-CA" altLang="en-US" sz="2400">
                <a:latin typeface="Times New Roman" pitchFamily="18" charset="0"/>
              </a:rPr>
              <a:t>of mechanical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830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10" name="Group 22"/>
          <p:cNvGrpSpPr>
            <a:grpSpLocks/>
          </p:cNvGrpSpPr>
          <p:nvPr/>
        </p:nvGrpSpPr>
        <p:grpSpPr bwMode="auto">
          <a:xfrm>
            <a:off x="1169988" y="604838"/>
            <a:ext cx="747712" cy="461962"/>
            <a:chOff x="1224" y="2539"/>
            <a:chExt cx="2280" cy="1785"/>
          </a:xfrm>
        </p:grpSpPr>
        <p:sp>
          <p:nvSpPr>
            <p:cNvPr id="9832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8329" name="Group 24"/>
            <p:cNvGrpSpPr>
              <a:grpSpLocks/>
            </p:cNvGrpSpPr>
            <p:nvPr/>
          </p:nvGrpSpPr>
          <p:grpSpPr bwMode="auto">
            <a:xfrm>
              <a:off x="1584" y="2688"/>
              <a:ext cx="1216" cy="1440"/>
              <a:chOff x="2641" y="1488"/>
              <a:chExt cx="2655" cy="2488"/>
            </a:xfrm>
          </p:grpSpPr>
          <p:grpSp>
            <p:nvGrpSpPr>
              <p:cNvPr id="98330" name="Group 25"/>
              <p:cNvGrpSpPr>
                <a:grpSpLocks/>
              </p:cNvGrpSpPr>
              <p:nvPr/>
            </p:nvGrpSpPr>
            <p:grpSpPr bwMode="auto">
              <a:xfrm>
                <a:off x="2641" y="1488"/>
                <a:ext cx="2496" cy="2436"/>
                <a:chOff x="2641" y="1488"/>
                <a:chExt cx="2496" cy="2436"/>
              </a:xfrm>
            </p:grpSpPr>
            <p:sp>
              <p:nvSpPr>
                <p:cNvPr id="9833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4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8331" name="Group 32"/>
              <p:cNvGrpSpPr>
                <a:grpSpLocks/>
              </p:cNvGrpSpPr>
              <p:nvPr/>
            </p:nvGrpSpPr>
            <p:grpSpPr bwMode="auto">
              <a:xfrm>
                <a:off x="4864" y="3099"/>
                <a:ext cx="432" cy="877"/>
                <a:chOff x="4864" y="3099"/>
                <a:chExt cx="432" cy="877"/>
              </a:xfrm>
            </p:grpSpPr>
            <p:sp>
              <p:nvSpPr>
                <p:cNvPr id="9833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831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8312" name="Straight Arrow Connector 101"/>
          <p:cNvCxnSpPr>
            <a:cxnSpLocks noChangeShapeType="1"/>
          </p:cNvCxnSpPr>
          <p:nvPr/>
        </p:nvCxnSpPr>
        <p:spPr bwMode="auto">
          <a:xfrm>
            <a:off x="381000" y="48006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&lt;line=12&gt;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365500" y="5486400"/>
            <a:ext cx="3163888"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&lt;line=15,&gt;</a:t>
            </a:r>
            <a:r>
              <a:rPr lang="en-US" sz="2400" i="1" dirty="0">
                <a:solidFill>
                  <a:schemeClr val="accent2"/>
                </a:solidFill>
                <a:effectLst>
                  <a:outerShdw blurRad="38100" dist="38100" dir="2700000" algn="tl">
                    <a:srgbClr val="000000"/>
                  </a:outerShdw>
                </a:effectLst>
              </a:rPr>
              <a:t>, b, right&gt;</a:t>
            </a:r>
          </a:p>
        </p:txBody>
      </p:sp>
      <p:grpSp>
        <p:nvGrpSpPr>
          <p:cNvPr id="98315" name="Group 25"/>
          <p:cNvGrpSpPr>
            <a:grpSpLocks/>
          </p:cNvGrpSpPr>
          <p:nvPr/>
        </p:nvGrpSpPr>
        <p:grpSpPr bwMode="auto">
          <a:xfrm>
            <a:off x="7772400" y="425450"/>
            <a:ext cx="1227138" cy="2012950"/>
            <a:chOff x="7772400" y="425450"/>
            <a:chExt cx="1227138" cy="2012950"/>
          </a:xfrm>
        </p:grpSpPr>
        <p:grpSp>
          <p:nvGrpSpPr>
            <p:cNvPr id="98320" name="Group 8"/>
            <p:cNvGrpSpPr>
              <a:grpSpLocks/>
            </p:cNvGrpSpPr>
            <p:nvPr/>
          </p:nvGrpSpPr>
          <p:grpSpPr bwMode="auto">
            <a:xfrm>
              <a:off x="7772400" y="425450"/>
              <a:ext cx="1227138" cy="2012950"/>
              <a:chOff x="3602" y="624"/>
              <a:chExt cx="773" cy="1268"/>
            </a:xfrm>
          </p:grpSpPr>
          <p:sp>
            <p:nvSpPr>
              <p:cNvPr id="9832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323"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2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832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39" name="Rectangle 20"/>
          <p:cNvSpPr>
            <a:spLocks noChangeArrowheads="1"/>
          </p:cNvSpPr>
          <p:nvPr/>
        </p:nvSpPr>
        <p:spPr bwMode="auto">
          <a:xfrm>
            <a:off x="728663" y="5957888"/>
            <a:ext cx="2652712"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&lt;line=12&gt;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40" name="Rectangle 20"/>
          <p:cNvSpPr>
            <a:spLocks noChangeArrowheads="1"/>
          </p:cNvSpPr>
          <p:nvPr/>
        </p:nvSpPr>
        <p:spPr bwMode="auto">
          <a:xfrm>
            <a:off x="3365500" y="5930900"/>
            <a:ext cx="30099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0, stay&gt;</a:t>
            </a:r>
          </a:p>
        </p:txBody>
      </p:sp>
      <p:sp>
        <p:nvSpPr>
          <p:cNvPr id="41" name="Rectangle 20"/>
          <p:cNvSpPr>
            <a:spLocks noChangeArrowheads="1"/>
          </p:cNvSpPr>
          <p:nvPr/>
        </p:nvSpPr>
        <p:spPr bwMode="auto">
          <a:xfrm>
            <a:off x="728663" y="6408738"/>
            <a:ext cx="26543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&lt;line=12&gt;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42" name="Rectangle 20"/>
          <p:cNvSpPr>
            <a:spLocks noChangeArrowheads="1"/>
          </p:cNvSpPr>
          <p:nvPr/>
        </p:nvSpPr>
        <p:spPr bwMode="auto">
          <a:xfrm>
            <a:off x="3314700" y="6383338"/>
            <a:ext cx="30099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1, stay&gt;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0-#ppt_w/2"/>
                                          </p:val>
                                        </p:tav>
                                        <p:tav tm="100000">
                                          <p:val>
                                            <p:strVal val="#ppt_x"/>
                                          </p:val>
                                        </p:tav>
                                      </p:tavLst>
                                    </p:anim>
                                    <p:anim calcmode="lin" valueType="num">
                                      <p:cBhvr additive="base">
                                        <p:cTn id="1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0-#ppt_w/2"/>
                                          </p:val>
                                        </p:tav>
                                        <p:tav tm="100000">
                                          <p:val>
                                            <p:strVal val="#ppt_x"/>
                                          </p:val>
                                        </p:tav>
                                      </p:tavLst>
                                    </p:anim>
                                    <p:anim calcmode="lin" valueType="num">
                                      <p:cBhvr additive="base">
                                        <p:cTn id="20" dur="500" fill="hold"/>
                                        <p:tgtEl>
                                          <p:spTgt spid="40"/>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0-#ppt_w/2"/>
                                          </p:val>
                                        </p:tav>
                                        <p:tav tm="100000">
                                          <p:val>
                                            <p:strVal val="#ppt_x"/>
                                          </p:val>
                                        </p:tav>
                                      </p:tavLst>
                                    </p:anim>
                                    <p:anim calcmode="lin" valueType="num">
                                      <p:cBhvr additive="base">
                                        <p:cTn id="24" dur="500" fill="hold"/>
                                        <p:tgtEl>
                                          <p:spTgt spid="4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0-#ppt_w/2"/>
                                          </p:val>
                                        </p:tav>
                                        <p:tav tm="100000">
                                          <p:val>
                                            <p:strVal val="#ppt_x"/>
                                          </p:val>
                                        </p:tav>
                                      </p:tavLst>
                                    </p:anim>
                                    <p:anim calcmode="lin" valueType="num">
                                      <p:cBhvr additive="base">
                                        <p:cTn id="2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9" grpId="0"/>
      <p:bldP spid="40" grpId="0"/>
      <p:bldP spid="41" grpId="0"/>
      <p:bldP spid="42"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933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34" name="Group 22"/>
          <p:cNvGrpSpPr>
            <a:grpSpLocks/>
          </p:cNvGrpSpPr>
          <p:nvPr/>
        </p:nvGrpSpPr>
        <p:grpSpPr bwMode="auto">
          <a:xfrm>
            <a:off x="1169988" y="604838"/>
            <a:ext cx="747712" cy="461962"/>
            <a:chOff x="1224" y="2539"/>
            <a:chExt cx="2280" cy="1785"/>
          </a:xfrm>
        </p:grpSpPr>
        <p:sp>
          <p:nvSpPr>
            <p:cNvPr id="9935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9351" name="Group 24"/>
            <p:cNvGrpSpPr>
              <a:grpSpLocks/>
            </p:cNvGrpSpPr>
            <p:nvPr/>
          </p:nvGrpSpPr>
          <p:grpSpPr bwMode="auto">
            <a:xfrm>
              <a:off x="1584" y="2688"/>
              <a:ext cx="1216" cy="1440"/>
              <a:chOff x="2641" y="1488"/>
              <a:chExt cx="2655" cy="2488"/>
            </a:xfrm>
          </p:grpSpPr>
          <p:grpSp>
            <p:nvGrpSpPr>
              <p:cNvPr id="99352" name="Group 25"/>
              <p:cNvGrpSpPr>
                <a:grpSpLocks/>
              </p:cNvGrpSpPr>
              <p:nvPr/>
            </p:nvGrpSpPr>
            <p:grpSpPr bwMode="auto">
              <a:xfrm>
                <a:off x="2641" y="1488"/>
                <a:ext cx="2496" cy="2436"/>
                <a:chOff x="2641" y="1488"/>
                <a:chExt cx="2496" cy="2436"/>
              </a:xfrm>
            </p:grpSpPr>
            <p:sp>
              <p:nvSpPr>
                <p:cNvPr id="9935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9353" name="Group 32"/>
              <p:cNvGrpSpPr>
                <a:grpSpLocks/>
              </p:cNvGrpSpPr>
              <p:nvPr/>
            </p:nvGrpSpPr>
            <p:grpSpPr bwMode="auto">
              <a:xfrm>
                <a:off x="4864" y="3099"/>
                <a:ext cx="432" cy="877"/>
                <a:chOff x="4864" y="3099"/>
                <a:chExt cx="432" cy="877"/>
              </a:xfrm>
            </p:grpSpPr>
            <p:sp>
              <p:nvSpPr>
                <p:cNvPr id="9935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933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9336" name="Straight Arrow Connector 101"/>
          <p:cNvCxnSpPr>
            <a:cxnSpLocks noChangeShapeType="1"/>
          </p:cNvCxnSpPr>
          <p:nvPr/>
        </p:nvCxnSpPr>
        <p:spPr bwMode="auto">
          <a:xfrm>
            <a:off x="381000" y="49530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365500" y="5486400"/>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0, left&gt;</a:t>
            </a:r>
          </a:p>
        </p:txBody>
      </p:sp>
      <p:grpSp>
        <p:nvGrpSpPr>
          <p:cNvPr id="99339" name="Group 25"/>
          <p:cNvGrpSpPr>
            <a:grpSpLocks/>
          </p:cNvGrpSpPr>
          <p:nvPr/>
        </p:nvGrpSpPr>
        <p:grpSpPr bwMode="auto">
          <a:xfrm>
            <a:off x="7772400" y="425450"/>
            <a:ext cx="1227138" cy="2012950"/>
            <a:chOff x="7772400" y="425450"/>
            <a:chExt cx="1227138" cy="2012950"/>
          </a:xfrm>
        </p:grpSpPr>
        <p:grpSp>
          <p:nvGrpSpPr>
            <p:cNvPr id="99342" name="Group 8"/>
            <p:cNvGrpSpPr>
              <a:grpSpLocks/>
            </p:cNvGrpSpPr>
            <p:nvPr/>
          </p:nvGrpSpPr>
          <p:grpSpPr bwMode="auto">
            <a:xfrm>
              <a:off x="7772400" y="425450"/>
              <a:ext cx="1227138" cy="2012950"/>
              <a:chOff x="3602" y="624"/>
              <a:chExt cx="773" cy="1268"/>
            </a:xfrm>
          </p:grpSpPr>
          <p:sp>
            <p:nvSpPr>
              <p:cNvPr id="9934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345"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4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934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39" name="Rectangle 20"/>
          <p:cNvSpPr>
            <a:spLocks noChangeArrowheads="1"/>
          </p:cNvSpPr>
          <p:nvPr/>
        </p:nvSpPr>
        <p:spPr bwMode="auto">
          <a:xfrm>
            <a:off x="728663" y="5957888"/>
            <a:ext cx="26543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40" name="Rectangle 20"/>
          <p:cNvSpPr>
            <a:spLocks noChangeArrowheads="1"/>
          </p:cNvSpPr>
          <p:nvPr/>
        </p:nvSpPr>
        <p:spPr bwMode="auto">
          <a:xfrm>
            <a:off x="3365500" y="5930900"/>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1, left&gt;</a:t>
            </a:r>
          </a:p>
        </p:txBody>
      </p:sp>
      <p:sp>
        <p:nvSpPr>
          <p:cNvPr id="35" name="Rectangle 20"/>
          <p:cNvSpPr>
            <a:spLocks noChangeArrowheads="1"/>
          </p:cNvSpPr>
          <p:nvPr/>
        </p:nvSpPr>
        <p:spPr bwMode="auto">
          <a:xfrm>
            <a:off x="728663" y="5494337"/>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365500" y="5468937"/>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0, left&gt;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0-#ppt_w/2"/>
                                          </p:val>
                                        </p:tav>
                                        <p:tav tm="100000">
                                          <p:val>
                                            <p:strVal val="#ppt_x"/>
                                          </p:val>
                                        </p:tav>
                                      </p:tavLst>
                                    </p:anim>
                                    <p:anim calcmode="lin" valueType="num">
                                      <p:cBhvr additive="base">
                                        <p:cTn id="1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9" grpId="0"/>
      <p:bldP spid="40" grpId="0"/>
      <p:bldP spid="36"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035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0358" name="Group 22"/>
          <p:cNvGrpSpPr>
            <a:grpSpLocks/>
          </p:cNvGrpSpPr>
          <p:nvPr/>
        </p:nvGrpSpPr>
        <p:grpSpPr bwMode="auto">
          <a:xfrm>
            <a:off x="1169988" y="604838"/>
            <a:ext cx="747712" cy="461962"/>
            <a:chOff x="1224" y="2539"/>
            <a:chExt cx="2280" cy="1785"/>
          </a:xfrm>
        </p:grpSpPr>
        <p:sp>
          <p:nvSpPr>
            <p:cNvPr id="100372"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0373" name="Group 24"/>
            <p:cNvGrpSpPr>
              <a:grpSpLocks/>
            </p:cNvGrpSpPr>
            <p:nvPr/>
          </p:nvGrpSpPr>
          <p:grpSpPr bwMode="auto">
            <a:xfrm>
              <a:off x="1584" y="2688"/>
              <a:ext cx="1216" cy="1440"/>
              <a:chOff x="2641" y="1488"/>
              <a:chExt cx="2655" cy="2488"/>
            </a:xfrm>
          </p:grpSpPr>
          <p:grpSp>
            <p:nvGrpSpPr>
              <p:cNvPr id="100374" name="Group 25"/>
              <p:cNvGrpSpPr>
                <a:grpSpLocks/>
              </p:cNvGrpSpPr>
              <p:nvPr/>
            </p:nvGrpSpPr>
            <p:grpSpPr bwMode="auto">
              <a:xfrm>
                <a:off x="2641" y="1488"/>
                <a:ext cx="2496" cy="2436"/>
                <a:chOff x="2641" y="1488"/>
                <a:chExt cx="2496" cy="2436"/>
              </a:xfrm>
            </p:grpSpPr>
            <p:sp>
              <p:nvSpPr>
                <p:cNvPr id="100379"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0"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1"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2"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3"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4"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0375" name="Group 32"/>
              <p:cNvGrpSpPr>
                <a:grpSpLocks/>
              </p:cNvGrpSpPr>
              <p:nvPr/>
            </p:nvGrpSpPr>
            <p:grpSpPr bwMode="auto">
              <a:xfrm>
                <a:off x="4864" y="3099"/>
                <a:ext cx="432" cy="877"/>
                <a:chOff x="4864" y="3099"/>
                <a:chExt cx="432" cy="877"/>
              </a:xfrm>
            </p:grpSpPr>
            <p:sp>
              <p:nvSpPr>
                <p:cNvPr id="100376"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77"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78"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0035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100360" name="Straight Arrow Connector 101"/>
          <p:cNvCxnSpPr>
            <a:cxnSpLocks noChangeShapeType="1"/>
          </p:cNvCxnSpPr>
          <p:nvPr/>
        </p:nvCxnSpPr>
        <p:spPr bwMode="auto">
          <a:xfrm>
            <a:off x="381000" y="49530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100361" name="Group 25"/>
          <p:cNvGrpSpPr>
            <a:grpSpLocks/>
          </p:cNvGrpSpPr>
          <p:nvPr/>
        </p:nvGrpSpPr>
        <p:grpSpPr bwMode="auto">
          <a:xfrm>
            <a:off x="7772400" y="425450"/>
            <a:ext cx="1227138" cy="2012950"/>
            <a:chOff x="7772400" y="425450"/>
            <a:chExt cx="1227138" cy="2012950"/>
          </a:xfrm>
        </p:grpSpPr>
        <p:grpSp>
          <p:nvGrpSpPr>
            <p:cNvPr id="100364" name="Group 8"/>
            <p:cNvGrpSpPr>
              <a:grpSpLocks/>
            </p:cNvGrpSpPr>
            <p:nvPr/>
          </p:nvGrpSpPr>
          <p:grpSpPr bwMode="auto">
            <a:xfrm>
              <a:off x="7772400" y="425450"/>
              <a:ext cx="1227138" cy="2012950"/>
              <a:chOff x="3602" y="624"/>
              <a:chExt cx="773" cy="1268"/>
            </a:xfrm>
          </p:grpSpPr>
          <p:sp>
            <p:nvSpPr>
              <p:cNvPr id="100366"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100367"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8"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369"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0370"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0371"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41" name="Rectangle 20"/>
          <p:cNvSpPr>
            <a:spLocks noChangeArrowheads="1"/>
          </p:cNvSpPr>
          <p:nvPr/>
        </p:nvSpPr>
        <p:spPr bwMode="auto">
          <a:xfrm>
            <a:off x="728663" y="5511800"/>
            <a:ext cx="26543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42" name="Rectangle 20"/>
          <p:cNvSpPr>
            <a:spLocks noChangeArrowheads="1"/>
          </p:cNvSpPr>
          <p:nvPr/>
        </p:nvSpPr>
        <p:spPr bwMode="auto">
          <a:xfrm>
            <a:off x="3314700" y="5486400"/>
            <a:ext cx="30099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&lt;line=1&gt;</a:t>
            </a:r>
            <a:r>
              <a:rPr lang="en-US" sz="2400" i="1" dirty="0">
                <a:solidFill>
                  <a:schemeClr val="accent2"/>
                </a:solidFill>
                <a:effectLst>
                  <a:outerShdw blurRad="38100" dist="38100" dir="2700000" algn="tl">
                    <a:srgbClr val="000000"/>
                  </a:outerShdw>
                </a:effectLst>
              </a:rPr>
              <a:t>, b, stay&gt;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101381" name="Group 22"/>
          <p:cNvGrpSpPr>
            <a:grpSpLocks/>
          </p:cNvGrpSpPr>
          <p:nvPr/>
        </p:nvGrpSpPr>
        <p:grpSpPr bwMode="auto">
          <a:xfrm>
            <a:off x="1169988" y="604838"/>
            <a:ext cx="747712" cy="461962"/>
            <a:chOff x="1224" y="2539"/>
            <a:chExt cx="2280" cy="1785"/>
          </a:xfrm>
        </p:grpSpPr>
        <p:sp>
          <p:nvSpPr>
            <p:cNvPr id="10139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101396" name="Group 24"/>
            <p:cNvGrpSpPr>
              <a:grpSpLocks/>
            </p:cNvGrpSpPr>
            <p:nvPr/>
          </p:nvGrpSpPr>
          <p:grpSpPr bwMode="auto">
            <a:xfrm>
              <a:off x="1584" y="2688"/>
              <a:ext cx="1216" cy="1440"/>
              <a:chOff x="2641" y="1488"/>
              <a:chExt cx="2655" cy="2488"/>
            </a:xfrm>
          </p:grpSpPr>
          <p:grpSp>
            <p:nvGrpSpPr>
              <p:cNvPr id="101397" name="Group 25"/>
              <p:cNvGrpSpPr>
                <a:grpSpLocks/>
              </p:cNvGrpSpPr>
              <p:nvPr/>
            </p:nvGrpSpPr>
            <p:grpSpPr bwMode="auto">
              <a:xfrm>
                <a:off x="2641" y="1488"/>
                <a:ext cx="2496" cy="2436"/>
                <a:chOff x="2641" y="1488"/>
                <a:chExt cx="2496" cy="2436"/>
              </a:xfrm>
            </p:grpSpPr>
            <p:sp>
              <p:nvSpPr>
                <p:cNvPr id="10140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1398" name="Group 32"/>
              <p:cNvGrpSpPr>
                <a:grpSpLocks/>
              </p:cNvGrpSpPr>
              <p:nvPr/>
            </p:nvGrpSpPr>
            <p:grpSpPr bwMode="auto">
              <a:xfrm>
                <a:off x="4864" y="3099"/>
                <a:ext cx="432" cy="877"/>
                <a:chOff x="4864" y="3099"/>
                <a:chExt cx="432" cy="877"/>
              </a:xfrm>
            </p:grpSpPr>
            <p:sp>
              <p:nvSpPr>
                <p:cNvPr id="10139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0138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101383" name="Straight Arrow Connector 101"/>
          <p:cNvCxnSpPr>
            <a:cxnSpLocks noChangeShapeType="1"/>
          </p:cNvCxnSpPr>
          <p:nvPr/>
        </p:nvCxnSpPr>
        <p:spPr bwMode="auto">
          <a:xfrm>
            <a:off x="381000" y="33528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101384" name="Group 25"/>
          <p:cNvGrpSpPr>
            <a:grpSpLocks/>
          </p:cNvGrpSpPr>
          <p:nvPr/>
        </p:nvGrpSpPr>
        <p:grpSpPr bwMode="auto">
          <a:xfrm>
            <a:off x="7772400" y="425450"/>
            <a:ext cx="1227138" cy="2012950"/>
            <a:chOff x="7772400" y="425450"/>
            <a:chExt cx="1227138" cy="2012950"/>
          </a:xfrm>
        </p:grpSpPr>
        <p:grpSp>
          <p:nvGrpSpPr>
            <p:cNvPr id="101387" name="Group 8"/>
            <p:cNvGrpSpPr>
              <a:grpSpLocks/>
            </p:cNvGrpSpPr>
            <p:nvPr/>
          </p:nvGrpSpPr>
          <p:grpSpPr bwMode="auto">
            <a:xfrm>
              <a:off x="7772400" y="425450"/>
              <a:ext cx="1227138" cy="2012950"/>
              <a:chOff x="3602" y="624"/>
              <a:chExt cx="773" cy="1268"/>
            </a:xfrm>
          </p:grpSpPr>
          <p:sp>
            <p:nvSpPr>
              <p:cNvPr id="101389"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101390"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91"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392"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393"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394"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41" name="Rectangle 20"/>
          <p:cNvSpPr>
            <a:spLocks noChangeArrowheads="1"/>
          </p:cNvSpPr>
          <p:nvPr/>
        </p:nvSpPr>
        <p:spPr bwMode="auto">
          <a:xfrm>
            <a:off x="728663" y="5511800"/>
            <a:ext cx="16875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cs typeface="+mn-cs"/>
              </a:rPr>
              <a:t>  q</a:t>
            </a:r>
            <a:r>
              <a:rPr lang="en-US" sz="2400" i="1" baseline="-25000" dirty="0">
                <a:solidFill>
                  <a:schemeClr val="accent2"/>
                </a:solidFill>
                <a:effectLst>
                  <a:outerShdw blurRad="38100" dist="38100" dir="2700000" algn="tl">
                    <a:srgbClr val="000000"/>
                  </a:outerShdw>
                </a:effectLst>
                <a:cs typeface="+mn-cs"/>
              </a:rPr>
              <a:t>&lt;line=1&gt;</a:t>
            </a:r>
            <a:endParaRPr lang="en-US" sz="2400" i="1" dirty="0">
              <a:solidFill>
                <a:schemeClr val="accent2"/>
              </a:solidFill>
              <a:effectLst>
                <a:outerShdw blurRad="38100" dist="38100" dir="2700000" algn="tl">
                  <a:srgbClr val="000000"/>
                </a:outerShdw>
              </a:effectLst>
            </a:endParaRPr>
          </a:p>
        </p:txBody>
      </p:sp>
      <p:pic>
        <p:nvPicPr>
          <p:cNvPr id="101386" name="Picture 8" descr="stock-vector-yellow-submarine-vector-illustration-61484677"/>
          <p:cNvPicPr>
            <a:picLocks noChangeAspect="1" noChangeArrowheads="1"/>
          </p:cNvPicPr>
          <p:nvPr/>
        </p:nvPicPr>
        <p:blipFill>
          <a:blip r:embed="rId5">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533400" y="1752600"/>
            <a:ext cx="7848600" cy="4922838"/>
            <a:chOff x="533400" y="1752600"/>
            <a:chExt cx="7848600" cy="4922838"/>
          </a:xfrm>
        </p:grpSpPr>
        <p:grpSp>
          <p:nvGrpSpPr>
            <p:cNvPr id="102421"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24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2422" name="Group 22"/>
            <p:cNvGrpSpPr>
              <a:grpSpLocks/>
            </p:cNvGrpSpPr>
            <p:nvPr/>
          </p:nvGrpSpPr>
          <p:grpSpPr bwMode="auto">
            <a:xfrm>
              <a:off x="533400" y="1828800"/>
              <a:ext cx="1181100" cy="1066800"/>
              <a:chOff x="1224" y="2539"/>
              <a:chExt cx="2280" cy="1785"/>
            </a:xfrm>
          </p:grpSpPr>
          <p:sp>
            <p:nvSpPr>
              <p:cNvPr id="1024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54" name="Group 24"/>
              <p:cNvGrpSpPr>
                <a:grpSpLocks/>
              </p:cNvGrpSpPr>
              <p:nvPr/>
            </p:nvGrpSpPr>
            <p:grpSpPr bwMode="auto">
              <a:xfrm>
                <a:off x="1584" y="2688"/>
                <a:ext cx="1216" cy="1440"/>
                <a:chOff x="2641" y="1488"/>
                <a:chExt cx="2655" cy="2488"/>
              </a:xfrm>
            </p:grpSpPr>
            <p:grpSp>
              <p:nvGrpSpPr>
                <p:cNvPr id="102455" name="Group 25"/>
                <p:cNvGrpSpPr>
                  <a:grpSpLocks/>
                </p:cNvGrpSpPr>
                <p:nvPr/>
              </p:nvGrpSpPr>
              <p:grpSpPr bwMode="auto">
                <a:xfrm>
                  <a:off x="2641" y="1488"/>
                  <a:ext cx="2496" cy="2436"/>
                  <a:chOff x="2641" y="1488"/>
                  <a:chExt cx="2496" cy="2436"/>
                </a:xfrm>
              </p:grpSpPr>
              <p:sp>
                <p:nvSpPr>
                  <p:cNvPr id="1024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56" name="Group 32"/>
                <p:cNvGrpSpPr>
                  <a:grpSpLocks/>
                </p:cNvGrpSpPr>
                <p:nvPr/>
              </p:nvGrpSpPr>
              <p:grpSpPr bwMode="auto">
                <a:xfrm>
                  <a:off x="4864" y="3099"/>
                  <a:ext cx="432" cy="877"/>
                  <a:chOff x="4864" y="3099"/>
                  <a:chExt cx="432" cy="877"/>
                </a:xfrm>
              </p:grpSpPr>
              <p:sp>
                <p:nvSpPr>
                  <p:cNvPr id="1024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smtClean="0">
                  <a:latin typeface="Times New Roman" panose="02020603050405020304" pitchFamily="18" charset="0"/>
                  <a:cs typeface="Times New Roman" panose="02020603050405020304" pitchFamily="18" charset="0"/>
                </a:rPr>
                <a:t>Handle one character.</a:t>
              </a:r>
              <a:endParaRPr lang="en-US" altLang="en-US" sz="2400" kern="0" dirty="0">
                <a:latin typeface="Times New Roman" panose="02020603050405020304" pitchFamily="18" charset="0"/>
                <a:cs typeface="Times New Roman" panose="02020603050405020304" pitchFamily="18" charset="0"/>
              </a:endParaRPr>
            </a:p>
          </p:txBody>
        </p:sp>
        <p:grpSp>
          <p:nvGrpSpPr>
            <p:cNvPr id="102424" name="Group 41"/>
            <p:cNvGrpSpPr>
              <a:grpSpLocks/>
            </p:cNvGrpSpPr>
            <p:nvPr/>
          </p:nvGrpSpPr>
          <p:grpSpPr bwMode="auto">
            <a:xfrm>
              <a:off x="914400" y="3132138"/>
              <a:ext cx="7348538" cy="1820862"/>
              <a:chOff x="432" y="1581"/>
              <a:chExt cx="4629" cy="1147"/>
            </a:xfrm>
          </p:grpSpPr>
          <p:sp>
            <p:nvSpPr>
              <p:cNvPr id="102430"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02431"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2432"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2433"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2434" name="Group 46"/>
              <p:cNvGrpSpPr>
                <a:grpSpLocks noChangeAspect="1"/>
              </p:cNvGrpSpPr>
              <p:nvPr/>
            </p:nvGrpSpPr>
            <p:grpSpPr bwMode="auto">
              <a:xfrm>
                <a:off x="511" y="1920"/>
                <a:ext cx="737" cy="737"/>
                <a:chOff x="4320" y="2016"/>
                <a:chExt cx="912" cy="912"/>
              </a:xfrm>
            </p:grpSpPr>
            <p:grpSp>
              <p:nvGrpSpPr>
                <p:cNvPr id="102435" name="Group 47"/>
                <p:cNvGrpSpPr>
                  <a:grpSpLocks noChangeAspect="1"/>
                </p:cNvGrpSpPr>
                <p:nvPr/>
              </p:nvGrpSpPr>
              <p:grpSpPr bwMode="auto">
                <a:xfrm>
                  <a:off x="4320" y="2016"/>
                  <a:ext cx="912" cy="912"/>
                  <a:chOff x="2496" y="1104"/>
                  <a:chExt cx="912" cy="912"/>
                </a:xfrm>
              </p:grpSpPr>
              <p:grpSp>
                <p:nvGrpSpPr>
                  <p:cNvPr id="102442" name="Group 48"/>
                  <p:cNvGrpSpPr>
                    <a:grpSpLocks noChangeAspect="1"/>
                  </p:cNvGrpSpPr>
                  <p:nvPr/>
                </p:nvGrpSpPr>
                <p:grpSpPr bwMode="auto">
                  <a:xfrm rot="2360341">
                    <a:off x="2592" y="1248"/>
                    <a:ext cx="680" cy="680"/>
                    <a:chOff x="1224" y="1212"/>
                    <a:chExt cx="3144" cy="3112"/>
                  </a:xfrm>
                </p:grpSpPr>
                <p:sp>
                  <p:nvSpPr>
                    <p:cNvPr id="102444"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102445"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46" name="Group 51"/>
                    <p:cNvGrpSpPr>
                      <a:grpSpLocks noChangeAspect="1"/>
                    </p:cNvGrpSpPr>
                    <p:nvPr/>
                  </p:nvGrpSpPr>
                  <p:grpSpPr bwMode="auto">
                    <a:xfrm>
                      <a:off x="1776" y="1212"/>
                      <a:ext cx="1944" cy="2413"/>
                      <a:chOff x="2227" y="1194"/>
                      <a:chExt cx="1944" cy="2413"/>
                    </a:xfrm>
                  </p:grpSpPr>
                  <p:sp>
                    <p:nvSpPr>
                      <p:cNvPr id="102447"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48"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49"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0"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1"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2"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02443"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2436" name="Group 59"/>
                <p:cNvGrpSpPr>
                  <a:grpSpLocks noChangeAspect="1"/>
                </p:cNvGrpSpPr>
                <p:nvPr/>
              </p:nvGrpSpPr>
              <p:grpSpPr bwMode="auto">
                <a:xfrm>
                  <a:off x="4368" y="2112"/>
                  <a:ext cx="432" cy="240"/>
                  <a:chOff x="-1152" y="3504"/>
                  <a:chExt cx="432" cy="240"/>
                </a:xfrm>
              </p:grpSpPr>
              <p:grpSp>
                <p:nvGrpSpPr>
                  <p:cNvPr id="102437" name="Group 60"/>
                  <p:cNvGrpSpPr>
                    <a:grpSpLocks noChangeAspect="1"/>
                  </p:cNvGrpSpPr>
                  <p:nvPr/>
                </p:nvGrpSpPr>
                <p:grpSpPr bwMode="auto">
                  <a:xfrm>
                    <a:off x="-1075" y="3504"/>
                    <a:ext cx="256" cy="210"/>
                    <a:chOff x="1728" y="2064"/>
                    <a:chExt cx="768" cy="672"/>
                  </a:xfrm>
                </p:grpSpPr>
                <p:sp>
                  <p:nvSpPr>
                    <p:cNvPr id="102440"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2441"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2438"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2439"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02425"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242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426"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grpSp>
      <p:sp>
        <p:nvSpPr>
          <p:cNvPr id="148" name="Rectangle 147"/>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102406" name="Group 22"/>
          <p:cNvGrpSpPr>
            <a:grpSpLocks/>
          </p:cNvGrpSpPr>
          <p:nvPr/>
        </p:nvGrpSpPr>
        <p:grpSpPr bwMode="auto">
          <a:xfrm>
            <a:off x="1169988" y="604838"/>
            <a:ext cx="747712" cy="461962"/>
            <a:chOff x="1224" y="2539"/>
            <a:chExt cx="2280" cy="1785"/>
          </a:xfrm>
        </p:grpSpPr>
        <p:sp>
          <p:nvSpPr>
            <p:cNvPr id="1024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09" name="Group 24"/>
            <p:cNvGrpSpPr>
              <a:grpSpLocks/>
            </p:cNvGrpSpPr>
            <p:nvPr/>
          </p:nvGrpSpPr>
          <p:grpSpPr bwMode="auto">
            <a:xfrm>
              <a:off x="1584" y="2688"/>
              <a:ext cx="1216" cy="1440"/>
              <a:chOff x="2641" y="1488"/>
              <a:chExt cx="2655" cy="2488"/>
            </a:xfrm>
          </p:grpSpPr>
          <p:grpSp>
            <p:nvGrpSpPr>
              <p:cNvPr id="102410" name="Group 25"/>
              <p:cNvGrpSpPr>
                <a:grpSpLocks/>
              </p:cNvGrpSpPr>
              <p:nvPr/>
            </p:nvGrpSpPr>
            <p:grpSpPr bwMode="auto">
              <a:xfrm>
                <a:off x="2641" y="1488"/>
                <a:ext cx="2496" cy="2436"/>
                <a:chOff x="2641" y="1488"/>
                <a:chExt cx="2496" cy="2436"/>
              </a:xfrm>
            </p:grpSpPr>
            <p:sp>
              <p:nvSpPr>
                <p:cNvPr id="1024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11" name="Group 32"/>
              <p:cNvGrpSpPr>
                <a:grpSpLocks/>
              </p:cNvGrpSpPr>
              <p:nvPr/>
            </p:nvGrpSpPr>
            <p:grpSpPr bwMode="auto">
              <a:xfrm>
                <a:off x="4864" y="3099"/>
                <a:ext cx="432" cy="877"/>
                <a:chOff x="4864" y="3099"/>
                <a:chExt cx="432" cy="877"/>
              </a:xfrm>
            </p:grpSpPr>
            <p:sp>
              <p:nvSpPr>
                <p:cNvPr id="1024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0240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482600" y="495300"/>
            <a:ext cx="9118600" cy="1181100"/>
            <a:chOff x="482600" y="495300"/>
            <a:chExt cx="9118600" cy="1181100"/>
          </a:xfrm>
        </p:grpSpPr>
        <p:grpSp>
          <p:nvGrpSpPr>
            <p:cNvPr id="103476" name="Group 3"/>
            <p:cNvGrpSpPr>
              <a:grpSpLocks/>
            </p:cNvGrpSpPr>
            <p:nvPr/>
          </p:nvGrpSpPr>
          <p:grpSpPr bwMode="auto">
            <a:xfrm>
              <a:off x="2174875" y="996950"/>
              <a:ext cx="3235325" cy="346075"/>
              <a:chOff x="2175659" y="996950"/>
              <a:chExt cx="3234541" cy="346513"/>
            </a:xfrm>
          </p:grpSpPr>
          <p:sp>
            <p:nvSpPr>
              <p:cNvPr id="103565"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6"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7"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8"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9"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0"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1"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2"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0347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103564"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03478" name="Group 123"/>
            <p:cNvGrpSpPr>
              <a:grpSpLocks/>
            </p:cNvGrpSpPr>
            <p:nvPr/>
          </p:nvGrpSpPr>
          <p:grpSpPr bwMode="auto">
            <a:xfrm>
              <a:off x="3035300" y="495300"/>
              <a:ext cx="334963" cy="433388"/>
              <a:chOff x="1955795" y="533400"/>
              <a:chExt cx="825510" cy="901700"/>
            </a:xfrm>
          </p:grpSpPr>
          <p:cxnSp>
            <p:nvCxnSpPr>
              <p:cNvPr id="103560"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103561"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103479" name="Group 391"/>
            <p:cNvGrpSpPr>
              <a:grpSpLocks/>
            </p:cNvGrpSpPr>
            <p:nvPr/>
          </p:nvGrpSpPr>
          <p:grpSpPr bwMode="auto">
            <a:xfrm>
              <a:off x="3314700" y="830263"/>
              <a:ext cx="800100" cy="846137"/>
              <a:chOff x="3438525" y="4375150"/>
              <a:chExt cx="2263775" cy="2024063"/>
            </a:xfrm>
          </p:grpSpPr>
          <p:grpSp>
            <p:nvGrpSpPr>
              <p:cNvPr id="103480" name="Group 7"/>
              <p:cNvGrpSpPr>
                <a:grpSpLocks/>
              </p:cNvGrpSpPr>
              <p:nvPr/>
            </p:nvGrpSpPr>
            <p:grpSpPr bwMode="auto">
              <a:xfrm>
                <a:off x="5010150" y="5037138"/>
                <a:ext cx="392113" cy="403225"/>
                <a:chOff x="3156" y="3173"/>
                <a:chExt cx="247" cy="254"/>
              </a:xfrm>
            </p:grpSpPr>
            <p:sp>
              <p:nvSpPr>
                <p:cNvPr id="103548"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9"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0"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1"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3552" name="Group 12"/>
                <p:cNvGrpSpPr>
                  <a:grpSpLocks/>
                </p:cNvGrpSpPr>
                <p:nvPr/>
              </p:nvGrpSpPr>
              <p:grpSpPr bwMode="auto">
                <a:xfrm>
                  <a:off x="3191" y="3248"/>
                  <a:ext cx="92" cy="94"/>
                  <a:chOff x="3191" y="3248"/>
                  <a:chExt cx="92" cy="94"/>
                </a:xfrm>
              </p:grpSpPr>
              <p:sp>
                <p:nvSpPr>
                  <p:cNvPr id="103557"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8"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9"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53" name="Group 16"/>
                <p:cNvGrpSpPr>
                  <a:grpSpLocks/>
                </p:cNvGrpSpPr>
                <p:nvPr/>
              </p:nvGrpSpPr>
              <p:grpSpPr bwMode="auto">
                <a:xfrm>
                  <a:off x="3248" y="3231"/>
                  <a:ext cx="105" cy="103"/>
                  <a:chOff x="3248" y="3231"/>
                  <a:chExt cx="105" cy="103"/>
                </a:xfrm>
              </p:grpSpPr>
              <p:sp>
                <p:nvSpPr>
                  <p:cNvPr id="103554"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5"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6"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03481" name="Group 20"/>
              <p:cNvGrpSpPr>
                <a:grpSpLocks/>
              </p:cNvGrpSpPr>
              <p:nvPr/>
            </p:nvGrpSpPr>
            <p:grpSpPr bwMode="auto">
              <a:xfrm>
                <a:off x="3538538" y="4375150"/>
                <a:ext cx="668337" cy="528638"/>
                <a:chOff x="2229" y="2756"/>
                <a:chExt cx="421" cy="333"/>
              </a:xfrm>
            </p:grpSpPr>
            <p:sp>
              <p:nvSpPr>
                <p:cNvPr id="103537"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8"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9"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0"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1"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2"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3"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4"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5"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6"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7"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82" name="Group 32"/>
              <p:cNvGrpSpPr>
                <a:grpSpLocks/>
              </p:cNvGrpSpPr>
              <p:nvPr/>
            </p:nvGrpSpPr>
            <p:grpSpPr bwMode="auto">
              <a:xfrm>
                <a:off x="3919538" y="4921250"/>
                <a:ext cx="1287462" cy="1046163"/>
                <a:chOff x="2469" y="3100"/>
                <a:chExt cx="811" cy="659"/>
              </a:xfrm>
            </p:grpSpPr>
            <p:sp>
              <p:nvSpPr>
                <p:cNvPr id="103531"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2"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3"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4"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5"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6"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83" name="Group 39"/>
              <p:cNvGrpSpPr>
                <a:grpSpLocks/>
              </p:cNvGrpSpPr>
              <p:nvPr/>
            </p:nvGrpSpPr>
            <p:grpSpPr bwMode="auto">
              <a:xfrm>
                <a:off x="3438525" y="5808663"/>
                <a:ext cx="2263775" cy="590550"/>
                <a:chOff x="2166" y="3659"/>
                <a:chExt cx="1426" cy="372"/>
              </a:xfrm>
            </p:grpSpPr>
            <p:grpSp>
              <p:nvGrpSpPr>
                <p:cNvPr id="103484" name="Group 40"/>
                <p:cNvGrpSpPr>
                  <a:grpSpLocks/>
                </p:cNvGrpSpPr>
                <p:nvPr/>
              </p:nvGrpSpPr>
              <p:grpSpPr bwMode="auto">
                <a:xfrm>
                  <a:off x="2192" y="3659"/>
                  <a:ext cx="1391" cy="352"/>
                  <a:chOff x="2192" y="3659"/>
                  <a:chExt cx="1391" cy="352"/>
                </a:xfrm>
              </p:grpSpPr>
              <p:grpSp>
                <p:nvGrpSpPr>
                  <p:cNvPr id="103507" name="Group 41"/>
                  <p:cNvGrpSpPr>
                    <a:grpSpLocks/>
                  </p:cNvGrpSpPr>
                  <p:nvPr/>
                </p:nvGrpSpPr>
                <p:grpSpPr bwMode="auto">
                  <a:xfrm>
                    <a:off x="2192" y="3697"/>
                    <a:ext cx="123" cy="127"/>
                    <a:chOff x="2192" y="3697"/>
                    <a:chExt cx="123" cy="127"/>
                  </a:xfrm>
                </p:grpSpPr>
                <p:sp>
                  <p:nvSpPr>
                    <p:cNvPr id="103528"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9"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0"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08" name="Group 45"/>
                  <p:cNvGrpSpPr>
                    <a:grpSpLocks/>
                  </p:cNvGrpSpPr>
                  <p:nvPr/>
                </p:nvGrpSpPr>
                <p:grpSpPr bwMode="auto">
                  <a:xfrm>
                    <a:off x="2251" y="3868"/>
                    <a:ext cx="142" cy="118"/>
                    <a:chOff x="2251" y="3868"/>
                    <a:chExt cx="142" cy="118"/>
                  </a:xfrm>
                </p:grpSpPr>
                <p:sp>
                  <p:nvSpPr>
                    <p:cNvPr id="103525"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6"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7"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09" name="Group 49"/>
                  <p:cNvGrpSpPr>
                    <a:grpSpLocks/>
                  </p:cNvGrpSpPr>
                  <p:nvPr/>
                </p:nvGrpSpPr>
                <p:grpSpPr bwMode="auto">
                  <a:xfrm>
                    <a:off x="2388" y="3814"/>
                    <a:ext cx="132" cy="123"/>
                    <a:chOff x="2388" y="3814"/>
                    <a:chExt cx="132" cy="123"/>
                  </a:xfrm>
                </p:grpSpPr>
                <p:sp>
                  <p:nvSpPr>
                    <p:cNvPr id="103522"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3"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4"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0" name="Group 53"/>
                  <p:cNvGrpSpPr>
                    <a:grpSpLocks/>
                  </p:cNvGrpSpPr>
                  <p:nvPr/>
                </p:nvGrpSpPr>
                <p:grpSpPr bwMode="auto">
                  <a:xfrm>
                    <a:off x="2908" y="3881"/>
                    <a:ext cx="139" cy="113"/>
                    <a:chOff x="2908" y="3881"/>
                    <a:chExt cx="139" cy="113"/>
                  </a:xfrm>
                </p:grpSpPr>
                <p:sp>
                  <p:nvSpPr>
                    <p:cNvPr id="103519"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0"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1"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1" name="Group 57"/>
                  <p:cNvGrpSpPr>
                    <a:grpSpLocks/>
                  </p:cNvGrpSpPr>
                  <p:nvPr/>
                </p:nvGrpSpPr>
                <p:grpSpPr bwMode="auto">
                  <a:xfrm>
                    <a:off x="3256" y="3888"/>
                    <a:ext cx="130" cy="123"/>
                    <a:chOff x="3256" y="3888"/>
                    <a:chExt cx="130" cy="123"/>
                  </a:xfrm>
                </p:grpSpPr>
                <p:sp>
                  <p:nvSpPr>
                    <p:cNvPr id="103516"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7"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8"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2" name="Group 61"/>
                  <p:cNvGrpSpPr>
                    <a:grpSpLocks/>
                  </p:cNvGrpSpPr>
                  <p:nvPr/>
                </p:nvGrpSpPr>
                <p:grpSpPr bwMode="auto">
                  <a:xfrm>
                    <a:off x="3460" y="3659"/>
                    <a:ext cx="123" cy="163"/>
                    <a:chOff x="3460" y="3659"/>
                    <a:chExt cx="123" cy="163"/>
                  </a:xfrm>
                </p:grpSpPr>
                <p:sp>
                  <p:nvSpPr>
                    <p:cNvPr id="103513"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4"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5"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03485" name="Group 65"/>
                <p:cNvGrpSpPr>
                  <a:grpSpLocks/>
                </p:cNvGrpSpPr>
                <p:nvPr/>
              </p:nvGrpSpPr>
              <p:grpSpPr bwMode="auto">
                <a:xfrm>
                  <a:off x="2166" y="3758"/>
                  <a:ext cx="1426" cy="273"/>
                  <a:chOff x="2166" y="3758"/>
                  <a:chExt cx="1426" cy="273"/>
                </a:xfrm>
              </p:grpSpPr>
              <p:sp>
                <p:nvSpPr>
                  <p:cNvPr id="103486"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7"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8"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9"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0"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1"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2"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3"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4"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5"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6"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7"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8"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9"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0"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1"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2"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3"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4"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5"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6"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grpSp>
        <p:nvGrpSpPr>
          <p:cNvPr id="103429"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3475"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3430" name="Group 22"/>
          <p:cNvGrpSpPr>
            <a:grpSpLocks/>
          </p:cNvGrpSpPr>
          <p:nvPr/>
        </p:nvGrpSpPr>
        <p:grpSpPr bwMode="auto">
          <a:xfrm>
            <a:off x="533400" y="1828800"/>
            <a:ext cx="1181100" cy="1066800"/>
            <a:chOff x="1224" y="2539"/>
            <a:chExt cx="2280" cy="1785"/>
          </a:xfrm>
        </p:grpSpPr>
        <p:sp>
          <p:nvSpPr>
            <p:cNvPr id="10346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103462" name="Group 24"/>
            <p:cNvGrpSpPr>
              <a:grpSpLocks/>
            </p:cNvGrpSpPr>
            <p:nvPr/>
          </p:nvGrpSpPr>
          <p:grpSpPr bwMode="auto">
            <a:xfrm>
              <a:off x="1584" y="2688"/>
              <a:ext cx="1216" cy="1440"/>
              <a:chOff x="2641" y="1488"/>
              <a:chExt cx="2655" cy="2488"/>
            </a:xfrm>
          </p:grpSpPr>
          <p:grpSp>
            <p:nvGrpSpPr>
              <p:cNvPr id="103463" name="Group 25"/>
              <p:cNvGrpSpPr>
                <a:grpSpLocks/>
              </p:cNvGrpSpPr>
              <p:nvPr/>
            </p:nvGrpSpPr>
            <p:grpSpPr bwMode="auto">
              <a:xfrm>
                <a:off x="2641" y="1488"/>
                <a:ext cx="2496" cy="2436"/>
                <a:chOff x="2641" y="1488"/>
                <a:chExt cx="2496" cy="2436"/>
              </a:xfrm>
            </p:grpSpPr>
            <p:sp>
              <p:nvSpPr>
                <p:cNvPr id="10346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64" name="Group 32"/>
              <p:cNvGrpSpPr>
                <a:grpSpLocks/>
              </p:cNvGrpSpPr>
              <p:nvPr/>
            </p:nvGrpSpPr>
            <p:grpSpPr bwMode="auto">
              <a:xfrm>
                <a:off x="4864" y="3099"/>
                <a:ext cx="432" cy="877"/>
                <a:chOff x="4864" y="3099"/>
                <a:chExt cx="432" cy="877"/>
              </a:xfrm>
            </p:grpSpPr>
            <p:sp>
              <p:nvSpPr>
                <p:cNvPr id="10346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smtClean="0">
                <a:latin typeface="Times New Roman" panose="02020603050405020304" pitchFamily="18" charset="0"/>
                <a:cs typeface="Times New Roman" panose="02020603050405020304" pitchFamily="18" charset="0"/>
              </a:rPr>
              <a:t>Handle one character.</a:t>
            </a:r>
            <a:endParaRPr lang="en-US" altLang="en-US" sz="2400" kern="0" dirty="0">
              <a:latin typeface="Times New Roman" panose="02020603050405020304" pitchFamily="18" charset="0"/>
              <a:cs typeface="Times New Roman" panose="02020603050405020304" pitchFamily="18" charset="0"/>
            </a:endParaRPr>
          </a:p>
        </p:txBody>
      </p:sp>
      <p:grpSp>
        <p:nvGrpSpPr>
          <p:cNvPr id="103432" name="Group 41"/>
          <p:cNvGrpSpPr>
            <a:grpSpLocks/>
          </p:cNvGrpSpPr>
          <p:nvPr/>
        </p:nvGrpSpPr>
        <p:grpSpPr bwMode="auto">
          <a:xfrm>
            <a:off x="914400" y="3132138"/>
            <a:ext cx="7348538" cy="1820862"/>
            <a:chOff x="432" y="1581"/>
            <a:chExt cx="4629" cy="1147"/>
          </a:xfrm>
        </p:grpSpPr>
        <p:sp>
          <p:nvSpPr>
            <p:cNvPr id="103438"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03439"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3440"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3441"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3442" name="Group 46"/>
            <p:cNvGrpSpPr>
              <a:grpSpLocks noChangeAspect="1"/>
            </p:cNvGrpSpPr>
            <p:nvPr/>
          </p:nvGrpSpPr>
          <p:grpSpPr bwMode="auto">
            <a:xfrm>
              <a:off x="511" y="1920"/>
              <a:ext cx="737" cy="737"/>
              <a:chOff x="4320" y="2016"/>
              <a:chExt cx="912" cy="912"/>
            </a:xfrm>
          </p:grpSpPr>
          <p:grpSp>
            <p:nvGrpSpPr>
              <p:cNvPr id="103443" name="Group 47"/>
              <p:cNvGrpSpPr>
                <a:grpSpLocks noChangeAspect="1"/>
              </p:cNvGrpSpPr>
              <p:nvPr/>
            </p:nvGrpSpPr>
            <p:grpSpPr bwMode="auto">
              <a:xfrm>
                <a:off x="4320" y="2016"/>
                <a:ext cx="912" cy="912"/>
                <a:chOff x="2496" y="1104"/>
                <a:chExt cx="912" cy="912"/>
              </a:xfrm>
            </p:grpSpPr>
            <p:grpSp>
              <p:nvGrpSpPr>
                <p:cNvPr id="103450" name="Group 48"/>
                <p:cNvGrpSpPr>
                  <a:grpSpLocks noChangeAspect="1"/>
                </p:cNvGrpSpPr>
                <p:nvPr/>
              </p:nvGrpSpPr>
              <p:grpSpPr bwMode="auto">
                <a:xfrm rot="2360341">
                  <a:off x="2592" y="1248"/>
                  <a:ext cx="680" cy="680"/>
                  <a:chOff x="1224" y="1212"/>
                  <a:chExt cx="3144" cy="3112"/>
                </a:xfrm>
              </p:grpSpPr>
              <p:sp>
                <p:nvSpPr>
                  <p:cNvPr id="10345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sp>
                <p:nvSpPr>
                  <p:cNvPr id="103453"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103454" name="Group 51"/>
                  <p:cNvGrpSpPr>
                    <a:grpSpLocks noChangeAspect="1"/>
                  </p:cNvGrpSpPr>
                  <p:nvPr/>
                </p:nvGrpSpPr>
                <p:grpSpPr bwMode="auto">
                  <a:xfrm>
                    <a:off x="1776" y="1212"/>
                    <a:ext cx="1944" cy="2413"/>
                    <a:chOff x="2227" y="1194"/>
                    <a:chExt cx="1944" cy="2413"/>
                  </a:xfrm>
                </p:grpSpPr>
                <p:sp>
                  <p:nvSpPr>
                    <p:cNvPr id="103455"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6"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7"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0345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3444" name="Group 59"/>
              <p:cNvGrpSpPr>
                <a:grpSpLocks noChangeAspect="1"/>
              </p:cNvGrpSpPr>
              <p:nvPr/>
            </p:nvGrpSpPr>
            <p:grpSpPr bwMode="auto">
              <a:xfrm>
                <a:off x="4368" y="2112"/>
                <a:ext cx="432" cy="240"/>
                <a:chOff x="-1152" y="3504"/>
                <a:chExt cx="432" cy="240"/>
              </a:xfrm>
            </p:grpSpPr>
            <p:grpSp>
              <p:nvGrpSpPr>
                <p:cNvPr id="103445" name="Group 60"/>
                <p:cNvGrpSpPr>
                  <a:grpSpLocks noChangeAspect="1"/>
                </p:cNvGrpSpPr>
                <p:nvPr/>
              </p:nvGrpSpPr>
              <p:grpSpPr bwMode="auto">
                <a:xfrm>
                  <a:off x="-1075" y="3504"/>
                  <a:ext cx="256" cy="210"/>
                  <a:chOff x="1728" y="2064"/>
                  <a:chExt cx="768" cy="672"/>
                </a:xfrm>
              </p:grpSpPr>
              <p:sp>
                <p:nvSpPr>
                  <p:cNvPr id="10344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344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344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344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03433"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3437"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3434"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p:cNvGrpSpPr>
          <p:nvPr/>
        </p:nvGrpSpPr>
        <p:grpSpPr bwMode="auto">
          <a:xfrm>
            <a:off x="228600" y="1676400"/>
            <a:ext cx="8191500" cy="3662363"/>
            <a:chOff x="228600" y="1676400"/>
            <a:chExt cx="8191500" cy="3662363"/>
          </a:xfrm>
        </p:grpSpPr>
        <p:sp>
          <p:nvSpPr>
            <p:cNvPr id="107525"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6"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7"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8"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9"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0"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1"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2"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3"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4"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5"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6"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7537"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pic>
        <p:nvPicPr>
          <p:cNvPr id="107523"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7524"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Tree>
    <p:extLst>
      <p:ext uri="{BB962C8B-B14F-4D97-AF65-F5344CB8AC3E}">
        <p14:creationId xmlns:p14="http://schemas.microsoft.com/office/powerpoint/2010/main" val="463686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7"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8"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9"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0"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1"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2"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3"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4"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5"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6"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7"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8558"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sp>
        <p:nvSpPr>
          <p:cNvPr id="108559" name="Line 16"/>
          <p:cNvSpPr>
            <a:spLocks noChangeShapeType="1"/>
          </p:cNvSpPr>
          <p:nvPr/>
        </p:nvSpPr>
        <p:spPr bwMode="auto">
          <a:xfrm>
            <a:off x="7591425" y="3416300"/>
            <a:ext cx="0" cy="43180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8560" name="Rectangle 17"/>
          <p:cNvSpPr>
            <a:spLocks noChangeArrowheads="1"/>
          </p:cNvSpPr>
          <p:nvPr/>
        </p:nvSpPr>
        <p:spPr bwMode="auto">
          <a:xfrm>
            <a:off x="7315200" y="2230438"/>
            <a:ext cx="606425" cy="606425"/>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CA" altLang="en-US" sz="3000" i="0"/>
          </a:p>
        </p:txBody>
      </p:sp>
      <p:sp>
        <p:nvSpPr>
          <p:cNvPr id="108561" name="Line 18"/>
          <p:cNvSpPr>
            <a:spLocks noChangeShapeType="1"/>
          </p:cNvSpPr>
          <p:nvPr/>
        </p:nvSpPr>
        <p:spPr bwMode="auto">
          <a:xfrm flipH="1">
            <a:off x="7137400" y="1887538"/>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pic>
        <p:nvPicPr>
          <p:cNvPr id="10856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856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Tree>
    <p:extLst>
      <p:ext uri="{BB962C8B-B14F-4D97-AF65-F5344CB8AC3E}">
        <p14:creationId xmlns:p14="http://schemas.microsoft.com/office/powerpoint/2010/main" val="379433939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1"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2"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3"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4"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5"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6"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7"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8"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9"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80"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81"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9582"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09583" name="Group 16"/>
          <p:cNvGrpSpPr>
            <a:grpSpLocks/>
          </p:cNvGrpSpPr>
          <p:nvPr/>
        </p:nvGrpSpPr>
        <p:grpSpPr bwMode="auto">
          <a:xfrm>
            <a:off x="6553200" y="1714500"/>
            <a:ext cx="762000" cy="2133600"/>
            <a:chOff x="4496" y="1080"/>
            <a:chExt cx="480" cy="1344"/>
          </a:xfrm>
        </p:grpSpPr>
        <p:sp>
          <p:nvSpPr>
            <p:cNvPr id="109586"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9587"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09588"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09584"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9585"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Tree>
    <p:extLst>
      <p:ext uri="{BB962C8B-B14F-4D97-AF65-F5344CB8AC3E}">
        <p14:creationId xmlns:p14="http://schemas.microsoft.com/office/powerpoint/2010/main" val="873984197"/>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5"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6"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7"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8"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9"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0"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1"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2"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3"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4"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5"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0606"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0607" name="Group 16"/>
          <p:cNvGrpSpPr>
            <a:grpSpLocks/>
          </p:cNvGrpSpPr>
          <p:nvPr/>
        </p:nvGrpSpPr>
        <p:grpSpPr bwMode="auto">
          <a:xfrm>
            <a:off x="5943600" y="1714500"/>
            <a:ext cx="762000" cy="2133600"/>
            <a:chOff x="4496" y="1080"/>
            <a:chExt cx="480" cy="1344"/>
          </a:xfrm>
        </p:grpSpPr>
        <p:sp>
          <p:nvSpPr>
            <p:cNvPr id="110610"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0611"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0612"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0608"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0609"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Tree>
    <p:extLst>
      <p:ext uri="{BB962C8B-B14F-4D97-AF65-F5344CB8AC3E}">
        <p14:creationId xmlns:p14="http://schemas.microsoft.com/office/powerpoint/2010/main" val="93737543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685800" y="3429000"/>
            <a:ext cx="845820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 Vacuum tubes made electronic computing possible</a:t>
            </a:r>
          </a:p>
          <a:p>
            <a:pPr lvl="1">
              <a:spcBef>
                <a:spcPct val="0"/>
              </a:spcBef>
            </a:pPr>
            <a:r>
              <a:rPr lang="en-CA" altLang="en-US" sz="2400">
                <a:latin typeface="Times New Roman" pitchFamily="18" charset="0"/>
              </a:rPr>
              <a:t> Colossus (1943)  2,400 tubes, ENIAC (1946) 17,000 tubes </a:t>
            </a:r>
          </a:p>
          <a:p>
            <a:pPr lvl="1">
              <a:spcBef>
                <a:spcPct val="0"/>
              </a:spcBef>
            </a:pPr>
            <a:r>
              <a:rPr lang="en-CA" altLang="en-US" sz="2400">
                <a:latin typeface="Times New Roman" pitchFamily="18" charset="0"/>
              </a:rPr>
              <a:t> 5,000 characters per second </a:t>
            </a:r>
          </a:p>
          <a:p>
            <a:pPr lvl="1">
              <a:spcBef>
                <a:spcPct val="0"/>
              </a:spcBef>
            </a:pPr>
            <a:r>
              <a:rPr lang="en-CA" altLang="en-US" sz="2400">
                <a:latin typeface="Times New Roman" pitchFamily="18" charset="0"/>
              </a:rPr>
              <a:t> $500,000 ($6 million with inflation).</a:t>
            </a:r>
          </a:p>
          <a:p>
            <a:pPr lvl="1">
              <a:spcBef>
                <a:spcPct val="0"/>
              </a:spcBef>
            </a:pPr>
            <a:r>
              <a:rPr lang="en-CA" altLang="en-US" sz="2400">
                <a:latin typeface="Times New Roman" pitchFamily="18" charset="0"/>
              </a:rPr>
              <a:t> Helped breaking German codes</a:t>
            </a:r>
          </a:p>
          <a:p>
            <a:pPr lvl="1">
              <a:spcBef>
                <a:spcPct val="0"/>
              </a:spcBef>
            </a:pPr>
            <a:r>
              <a:rPr lang="en-CA" altLang="en-US" sz="2400">
                <a:latin typeface="Times New Roman" pitchFamily="18" charset="0"/>
              </a:rPr>
              <a:t> Tube failure (every two days, 15 min to locate)</a:t>
            </a:r>
          </a:p>
          <a:p>
            <a:pPr lvl="1">
              <a:spcBef>
                <a:spcPct val="0"/>
              </a:spcBef>
            </a:pPr>
            <a:r>
              <a:rPr lang="en-CA" altLang="en-US" sz="2400">
                <a:latin typeface="Times New Roman" pitchFamily="18" charset="0"/>
              </a:rPr>
              <a:t> First “bug” was a moth in a tube.</a:t>
            </a:r>
          </a:p>
        </p:txBody>
      </p:sp>
      <p:pic>
        <p:nvPicPr>
          <p:cNvPr id="379906" name="Picture 2" descr="http://upload.wikimedia.org/wikipedia/commons/thumb/e/e9/Elektronenroehren-auswahl.jpg/400px-Elektronenroehren-auswah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3810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a:spLocks noChangeArrowheads="1"/>
          </p:cNvSpPr>
          <p:nvPr/>
        </p:nvSpPr>
        <p:spPr bwMode="auto">
          <a:xfrm>
            <a:off x="5265738" y="4881563"/>
            <a:ext cx="18351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(with Turing)</a:t>
            </a:r>
          </a:p>
        </p:txBody>
      </p:sp>
      <p:pic>
        <p:nvPicPr>
          <p:cNvPr id="385026" name="Picture 2" descr="http://upload.wikimedia.org/wikipedia/commons/thumb/4/4e/Eniac.jpg/250px-Enia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0" y="866775"/>
            <a:ext cx="2381250" cy="181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028" name="Picture 4" descr="http://upload.wikimedia.org/wikipedia/commons/thumb/3/39/SZ42-6-wheels-lightened.jpg/280px-SZ42-6-wheels-lightene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9000" y="4419600"/>
            <a:ext cx="1814513"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9906"/>
                                        </p:tgtEl>
                                        <p:attrNameLst>
                                          <p:attrName>style.visibility</p:attrName>
                                        </p:attrNameLst>
                                      </p:cBhvr>
                                      <p:to>
                                        <p:strVal val="visible"/>
                                      </p:to>
                                    </p:set>
                                    <p:anim calcmode="lin" valueType="num">
                                      <p:cBhvr additive="base">
                                        <p:cTn id="7" dur="500" fill="hold"/>
                                        <p:tgtEl>
                                          <p:spTgt spid="379906"/>
                                        </p:tgtEl>
                                        <p:attrNameLst>
                                          <p:attrName>ppt_x</p:attrName>
                                        </p:attrNameLst>
                                      </p:cBhvr>
                                      <p:tavLst>
                                        <p:tav tm="0">
                                          <p:val>
                                            <p:strVal val="#ppt_x"/>
                                          </p:val>
                                        </p:tav>
                                        <p:tav tm="100000">
                                          <p:val>
                                            <p:strVal val="#ppt_x"/>
                                          </p:val>
                                        </p:tav>
                                      </p:tavLst>
                                    </p:anim>
                                    <p:anim calcmode="lin" valueType="num">
                                      <p:cBhvr additive="base">
                                        <p:cTn id="8" dur="500" fill="hold"/>
                                        <p:tgtEl>
                                          <p:spTgt spid="37990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85026"/>
                                        </p:tgtEl>
                                        <p:attrNameLst>
                                          <p:attrName>style.visibility</p:attrName>
                                        </p:attrNameLst>
                                      </p:cBhvr>
                                      <p:to>
                                        <p:strVal val="visible"/>
                                      </p:to>
                                    </p:set>
                                    <p:anim calcmode="lin" valueType="num">
                                      <p:cBhvr additive="base">
                                        <p:cTn id="15" dur="500" fill="hold"/>
                                        <p:tgtEl>
                                          <p:spTgt spid="385026"/>
                                        </p:tgtEl>
                                        <p:attrNameLst>
                                          <p:attrName>ppt_x</p:attrName>
                                        </p:attrNameLst>
                                      </p:cBhvr>
                                      <p:tavLst>
                                        <p:tav tm="0">
                                          <p:val>
                                            <p:strVal val="#ppt_x"/>
                                          </p:val>
                                        </p:tav>
                                        <p:tav tm="100000">
                                          <p:val>
                                            <p:strVal val="#ppt_x"/>
                                          </p:val>
                                        </p:tav>
                                      </p:tavLst>
                                    </p:anim>
                                    <p:anim calcmode="lin" valueType="num">
                                      <p:cBhvr additive="base">
                                        <p:cTn id="16" dur="500" fill="hold"/>
                                        <p:tgtEl>
                                          <p:spTgt spid="38502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4" end="4"/>
                                            </p:txEl>
                                          </p:spTgt>
                                        </p:tgtEl>
                                        <p:attrNameLst>
                                          <p:attrName>style.visibility</p:attrName>
                                        </p:attrNameLst>
                                      </p:cBhvr>
                                      <p:to>
                                        <p:strVal val="visible"/>
                                      </p:to>
                                    </p:set>
                                    <p:anim calcmode="lin" valueType="num">
                                      <p:cBhvr additive="base">
                                        <p:cTn id="33"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85028"/>
                                        </p:tgtEl>
                                        <p:attrNameLst>
                                          <p:attrName>style.visibility</p:attrName>
                                        </p:attrNameLst>
                                      </p:cBhvr>
                                      <p:to>
                                        <p:strVal val="visible"/>
                                      </p:to>
                                    </p:set>
                                    <p:anim calcmode="lin" valueType="num">
                                      <p:cBhvr additive="base">
                                        <p:cTn id="37" dur="500" fill="hold"/>
                                        <p:tgtEl>
                                          <p:spTgt spid="385028"/>
                                        </p:tgtEl>
                                        <p:attrNameLst>
                                          <p:attrName>ppt_x</p:attrName>
                                        </p:attrNameLst>
                                      </p:cBhvr>
                                      <p:tavLst>
                                        <p:tav tm="0">
                                          <p:val>
                                            <p:strVal val="#ppt_x"/>
                                          </p:val>
                                        </p:tav>
                                        <p:tav tm="100000">
                                          <p:val>
                                            <p:strVal val="#ppt_x"/>
                                          </p:val>
                                        </p:tav>
                                      </p:tavLst>
                                    </p:anim>
                                    <p:anim calcmode="lin" valueType="num">
                                      <p:cBhvr additive="base">
                                        <p:cTn id="38" dur="500" fill="hold"/>
                                        <p:tgtEl>
                                          <p:spTgt spid="38502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5">
                                            <p:txEl>
                                              <p:pRg st="5" end="5"/>
                                            </p:txEl>
                                          </p:spTgt>
                                        </p:tgtEl>
                                        <p:attrNameLst>
                                          <p:attrName>style.visibility</p:attrName>
                                        </p:attrNameLst>
                                      </p:cBhvr>
                                      <p:to>
                                        <p:strVal val="visible"/>
                                      </p:to>
                                    </p:set>
                                    <p:anim calcmode="lin" valueType="num">
                                      <p:cBhvr additive="base">
                                        <p:cTn id="49"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
                                            <p:txEl>
                                              <p:pRg st="5" end="5"/>
                                            </p:txEl>
                                          </p:spTgt>
                                        </p:tgtEl>
                                        <p:attrNameLst>
                                          <p:attrName>ppt_y</p:attrName>
                                        </p:attrNameLst>
                                      </p:cBhvr>
                                      <p:tavLst>
                                        <p:tav tm="0">
                                          <p:val>
                                            <p:strVal val="1+#ppt_h/2"/>
                                          </p:val>
                                        </p:tav>
                                        <p:tav tm="100000">
                                          <p:val>
                                            <p:strVal val="#ppt_y"/>
                                          </p:val>
                                        </p:tav>
                                      </p:tavLst>
                                    </p:anim>
                                  </p:childTnLst>
                                </p:cTn>
                              </p:par>
                              <p:par>
                                <p:cTn id="51" presetID="1" presetClass="exit" presetSubtype="0" fill="hold" nodeType="withEffect">
                                  <p:stCondLst>
                                    <p:cond delay="0"/>
                                  </p:stCondLst>
                                  <p:childTnLst>
                                    <p:set>
                                      <p:cBhvr>
                                        <p:cTn id="52" dur="1" fill="hold">
                                          <p:stCondLst>
                                            <p:cond delay="0"/>
                                          </p:stCondLst>
                                        </p:cTn>
                                        <p:tgtEl>
                                          <p:spTgt spid="385028"/>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5">
                                            <p:txEl>
                                              <p:pRg st="6" end="6"/>
                                            </p:txEl>
                                          </p:spTgt>
                                        </p:tgtEl>
                                        <p:attrNameLst>
                                          <p:attrName>style.visibility</p:attrName>
                                        </p:attrNameLst>
                                      </p:cBhvr>
                                      <p:to>
                                        <p:strVal val="visible"/>
                                      </p:to>
                                    </p:set>
                                    <p:anim calcmode="lin" valueType="num">
                                      <p:cBhvr additive="base">
                                        <p:cTn id="57"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21" name="Rectangle 7"/>
          <p:cNvSpPr>
            <a:spLocks noChangeArrowheads="1"/>
          </p:cNvSpPr>
          <p:nvPr/>
        </p:nvSpPr>
        <p:spPr bwMode="auto">
          <a:xfrm>
            <a:off x="685800" y="5218093"/>
            <a:ext cx="476726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smtClean="0">
                <a:latin typeface="Times New Roman" pitchFamily="18" charset="0"/>
              </a:rPr>
              <a:t>Do </a:t>
            </a:r>
            <a:r>
              <a:rPr lang="en-US" altLang="en-US" sz="2800" dirty="0">
                <a:latin typeface="Times New Roman" pitchFamily="18" charset="0"/>
              </a:rPr>
              <a:t>not worry about </a:t>
            </a:r>
            <a:r>
              <a:rPr lang="en-US" altLang="en-US" sz="2800" dirty="0" smtClean="0">
                <a:latin typeface="Times New Roman" pitchFamily="18" charset="0"/>
              </a:rPr>
              <a:t/>
            </a:r>
            <a:br>
              <a:rPr lang="en-US" altLang="en-US" sz="2800" dirty="0" smtClean="0">
                <a:latin typeface="Times New Roman" pitchFamily="18" charset="0"/>
              </a:rPr>
            </a:br>
            <a:r>
              <a:rPr lang="en-US" altLang="en-US" sz="2800" dirty="0" smtClean="0">
                <a:latin typeface="Times New Roman" pitchFamily="18" charset="0"/>
              </a:rPr>
              <a:t>the </a:t>
            </a:r>
            <a:r>
              <a:rPr lang="en-US" altLang="en-US" sz="2800" dirty="0">
                <a:latin typeface="Times New Roman" pitchFamily="18" charset="0"/>
              </a:rPr>
              <a:t>entire computation.</a:t>
            </a:r>
          </a:p>
        </p:txBody>
      </p:sp>
      <p:grpSp>
        <p:nvGrpSpPr>
          <p:cNvPr id="22" name="Group 21"/>
          <p:cNvGrpSpPr>
            <a:grpSpLocks/>
          </p:cNvGrpSpPr>
          <p:nvPr/>
        </p:nvGrpSpPr>
        <p:grpSpPr bwMode="auto">
          <a:xfrm>
            <a:off x="4724400" y="4953000"/>
            <a:ext cx="2946400" cy="1661319"/>
            <a:chOff x="2743200" y="4024313"/>
            <a:chExt cx="3733800" cy="2514600"/>
          </a:xfrm>
        </p:grpSpPr>
        <p:grpSp>
          <p:nvGrpSpPr>
            <p:cNvPr id="23" name="Group 15"/>
            <p:cNvGrpSpPr>
              <a:grpSpLocks/>
            </p:cNvGrpSpPr>
            <p:nvPr/>
          </p:nvGrpSpPr>
          <p:grpSpPr bwMode="auto">
            <a:xfrm>
              <a:off x="2832100" y="4648200"/>
              <a:ext cx="339725" cy="330200"/>
              <a:chOff x="1784" y="2928"/>
              <a:chExt cx="214" cy="208"/>
            </a:xfrm>
          </p:grpSpPr>
          <p:sp>
            <p:nvSpPr>
              <p:cNvPr id="33"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34"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4" name="Group 22"/>
            <p:cNvGrpSpPr>
              <a:grpSpLocks/>
            </p:cNvGrpSpPr>
            <p:nvPr/>
          </p:nvGrpSpPr>
          <p:grpSpPr bwMode="auto">
            <a:xfrm>
              <a:off x="2743200" y="4759325"/>
              <a:ext cx="622300" cy="1779588"/>
              <a:chOff x="1728" y="2998"/>
              <a:chExt cx="392" cy="1121"/>
            </a:xfrm>
          </p:grpSpPr>
          <p:sp>
            <p:nvSpPr>
              <p:cNvPr id="27"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25" name="Picture 20" descr="C:\Users\Jeff\Documents\154512_10150923856771030_83636976029_9805650_440571230_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4024313"/>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66"/>
            <p:cNvSpPr>
              <a:spLocks noChangeArrowheads="1"/>
            </p:cNvSpPr>
            <p:nvPr/>
          </p:nvSpPr>
          <p:spPr bwMode="auto">
            <a:xfrm>
              <a:off x="4374851" y="5595813"/>
              <a:ext cx="794875" cy="559027"/>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1800" dirty="0">
                  <a:latin typeface="Tempus Sans ITC" pitchFamily="82" charset="0"/>
                </a:rPr>
                <a:t>next</a:t>
              </a:r>
              <a:endParaRPr lang="en-CA" altLang="en-US" sz="1800" dirty="0">
                <a:latin typeface="Tempus Sans ITC" pitchFamily="82" charset="0"/>
              </a:endParaRPr>
            </a:p>
          </p:txBody>
        </p:sp>
      </p:grpSp>
      <p:sp>
        <p:nvSpPr>
          <p:cNvPr id="38" name="Rectangle 7"/>
          <p:cNvSpPr>
            <a:spLocks noChangeArrowheads="1"/>
          </p:cNvSpPr>
          <p:nvPr/>
        </p:nvSpPr>
        <p:spPr bwMode="auto">
          <a:xfrm>
            <a:off x="762000" y="4658380"/>
            <a:ext cx="47672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smtClean="0">
                <a:latin typeface="Times New Roman" pitchFamily="18" charset="0"/>
              </a:rPr>
              <a:t>Algorithm?</a:t>
            </a:r>
            <a:endParaRPr lang="en-US" altLang="en-US" sz="2800" dirty="0">
              <a:latin typeface="Times New Roman" pitchFamily="18" charset="0"/>
            </a:endParaRPr>
          </a:p>
        </p:txBody>
      </p:sp>
    </p:spTree>
    <p:extLst>
      <p:ext uri="{BB962C8B-B14F-4D97-AF65-F5344CB8AC3E}">
        <p14:creationId xmlns:p14="http://schemas.microsoft.com/office/powerpoint/2010/main" val="194743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3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grpSp>
        <p:nvGrpSpPr>
          <p:cNvPr id="39" name="Group 38"/>
          <p:cNvGrpSpPr>
            <a:grpSpLocks/>
          </p:cNvGrpSpPr>
          <p:nvPr/>
        </p:nvGrpSpPr>
        <p:grpSpPr bwMode="auto">
          <a:xfrm>
            <a:off x="-1045102" y="3941518"/>
            <a:ext cx="7750702" cy="2916482"/>
            <a:chOff x="-2495066" y="1531795"/>
            <a:chExt cx="12662372" cy="5173805"/>
          </a:xfrm>
        </p:grpSpPr>
        <p:sp>
          <p:nvSpPr>
            <p:cNvPr id="40" name="Rectangle 3"/>
            <p:cNvSpPr txBox="1">
              <a:spLocks noChangeArrowheads="1"/>
            </p:cNvSpPr>
            <p:nvPr/>
          </p:nvSpPr>
          <p:spPr>
            <a:xfrm>
              <a:off x="-2495066" y="1531795"/>
              <a:ext cx="12662372" cy="1524001"/>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800" kern="0" dirty="0" smtClean="0">
                  <a:latin typeface="Times New Roman" panose="02020603050405020304" pitchFamily="18" charset="0"/>
                  <a:cs typeface="Times New Roman" panose="02020603050405020304" pitchFamily="18" charset="0"/>
                </a:rPr>
                <a:t>Leap into the middle of the algorithm. </a:t>
              </a:r>
              <a:endParaRPr lang="en-US" altLang="en-US" sz="2800" kern="0" dirty="0" smtClean="0">
                <a:latin typeface="Times New Roman" panose="02020603050405020304" pitchFamily="18" charset="0"/>
                <a:cs typeface="Times New Roman" panose="02020603050405020304" pitchFamily="18" charset="0"/>
              </a:endParaRPr>
            </a:p>
            <a:p>
              <a:pPr algn="ctr" eaLnBrk="1" hangingPunct="1">
                <a:buFontTx/>
                <a:buNone/>
                <a:defRPr/>
              </a:pPr>
              <a:r>
                <a:rPr lang="en-CA" altLang="en-US" sz="2800" kern="0" dirty="0" smtClean="0">
                  <a:latin typeface="Times New Roman" panose="02020603050405020304" pitchFamily="18" charset="0"/>
                  <a:cs typeface="Times New Roman" panose="02020603050405020304" pitchFamily="18" charset="0"/>
                </a:rPr>
                <a:t>What would you like your data structure </a:t>
              </a:r>
              <a:br>
                <a:rPr lang="en-CA" altLang="en-US" sz="2800" kern="0" dirty="0" smtClean="0">
                  <a:latin typeface="Times New Roman" panose="02020603050405020304" pitchFamily="18" charset="0"/>
                  <a:cs typeface="Times New Roman" panose="02020603050405020304" pitchFamily="18" charset="0"/>
                </a:rPr>
              </a:br>
              <a:r>
                <a:rPr lang="en-CA" altLang="en-US" sz="2800" kern="0" dirty="0" smtClean="0">
                  <a:latin typeface="Times New Roman" panose="02020603050405020304" pitchFamily="18" charset="0"/>
                  <a:cs typeface="Times New Roman" panose="02020603050405020304" pitchFamily="18" charset="0"/>
                </a:rPr>
                <a:t>to look like when you are half done?</a:t>
              </a:r>
            </a:p>
            <a:p>
              <a:pPr algn="ctr" eaLnBrk="1" hangingPunct="1">
                <a:buFontTx/>
                <a:buNone/>
                <a:defRPr/>
              </a:pPr>
              <a:endParaRPr lang="en-CA" altLang="en-US" sz="2800" kern="0" dirty="0" smtClean="0">
                <a:latin typeface="Times New Roman" panose="02020603050405020304" pitchFamily="18" charset="0"/>
                <a:cs typeface="Times New Roman" panose="02020603050405020304" pitchFamily="18" charset="0"/>
              </a:endParaRPr>
            </a:p>
          </p:txBody>
        </p:sp>
        <p:pic>
          <p:nvPicPr>
            <p:cNvPr id="41"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44" name="Group 7"/>
            <p:cNvGrpSpPr>
              <a:grpSpLocks/>
            </p:cNvGrpSpPr>
            <p:nvPr/>
          </p:nvGrpSpPr>
          <p:grpSpPr bwMode="auto">
            <a:xfrm>
              <a:off x="4040188" y="4337050"/>
              <a:ext cx="812800" cy="1751013"/>
              <a:chOff x="2545" y="1969"/>
              <a:chExt cx="512" cy="1103"/>
            </a:xfrm>
          </p:grpSpPr>
          <p:grpSp>
            <p:nvGrpSpPr>
              <p:cNvPr id="45" name="Group 8"/>
              <p:cNvGrpSpPr>
                <a:grpSpLocks/>
              </p:cNvGrpSpPr>
              <p:nvPr/>
            </p:nvGrpSpPr>
            <p:grpSpPr bwMode="auto">
              <a:xfrm>
                <a:off x="2545" y="2054"/>
                <a:ext cx="512" cy="1018"/>
                <a:chOff x="2545" y="2054"/>
                <a:chExt cx="512" cy="1018"/>
              </a:xfrm>
            </p:grpSpPr>
            <p:sp>
              <p:nvSpPr>
                <p:cNvPr id="49"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46" name="Group 15"/>
              <p:cNvGrpSpPr>
                <a:grpSpLocks/>
              </p:cNvGrpSpPr>
              <p:nvPr/>
            </p:nvGrpSpPr>
            <p:grpSpPr bwMode="auto">
              <a:xfrm>
                <a:off x="2853" y="1969"/>
                <a:ext cx="93" cy="125"/>
                <a:chOff x="2853" y="1969"/>
                <a:chExt cx="93" cy="125"/>
              </a:xfrm>
            </p:grpSpPr>
            <p:sp>
              <p:nvSpPr>
                <p:cNvPr id="47"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205709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37" name="Text Box 103"/>
          <p:cNvSpPr txBox="1">
            <a:spLocks noChangeArrowheads="1"/>
          </p:cNvSpPr>
          <p:nvPr/>
        </p:nvSpPr>
        <p:spPr bwMode="auto">
          <a:xfrm>
            <a:off x="1371600" y="4892675"/>
            <a:ext cx="7467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smtClean="0">
                <a:cs typeface="+mn-cs"/>
              </a:rPr>
              <a:t>A </a:t>
            </a:r>
            <a:r>
              <a:rPr lang="en-CA" altLang="en-US" sz="2800" kern="0" dirty="0" smtClean="0">
                <a:solidFill>
                  <a:schemeClr val="tx2"/>
                </a:solidFill>
                <a:cs typeface="+mn-cs"/>
              </a:rPr>
              <a:t>loop invariant </a:t>
            </a:r>
            <a:r>
              <a:rPr lang="en-CA" altLang="en-US" sz="2800" kern="0" dirty="0" smtClean="0">
                <a:cs typeface="+mn-cs"/>
              </a:rPr>
              <a:t>is an assertion that must be true  about the state of the data structure </a:t>
            </a:r>
            <a:br>
              <a:rPr lang="en-CA" altLang="en-US" sz="2800" kern="0" dirty="0" smtClean="0">
                <a:cs typeface="+mn-cs"/>
              </a:rPr>
            </a:br>
            <a:r>
              <a:rPr lang="en-CA" altLang="en-US" sz="2800" kern="0" dirty="0" smtClean="0">
                <a:cs typeface="+mn-cs"/>
              </a:rPr>
              <a:t>every time the algorithm is </a:t>
            </a:r>
            <a:br>
              <a:rPr lang="en-CA" altLang="en-US" sz="2800" kern="0" dirty="0" smtClean="0">
                <a:cs typeface="+mn-cs"/>
              </a:rPr>
            </a:br>
            <a:r>
              <a:rPr lang="en-CA" altLang="en-US" sz="2800" kern="0" dirty="0" smtClean="0">
                <a:cs typeface="+mn-cs"/>
              </a:rPr>
              <a:t>at the top of the loop.</a:t>
            </a:r>
            <a:endParaRPr lang="en-CA" altLang="en-US" sz="2800" dirty="0" smtClean="0">
              <a:cs typeface="+mn-cs"/>
            </a:endParaRPr>
          </a:p>
          <a:p>
            <a:pPr eaLnBrk="1" hangingPunct="1">
              <a:lnSpc>
                <a:spcPct val="90000"/>
              </a:lnSpc>
              <a:buFontTx/>
              <a:buNone/>
              <a:defRPr/>
            </a:pPr>
            <a:endParaRPr lang="en-US" altLang="en-US" sz="2800" kern="0" dirty="0" smtClean="0">
              <a:cs typeface="+mn-cs"/>
            </a:endParaRPr>
          </a:p>
        </p:txBody>
      </p:sp>
      <p:grpSp>
        <p:nvGrpSpPr>
          <p:cNvPr id="38" name="Group 22"/>
          <p:cNvGrpSpPr>
            <a:grpSpLocks/>
          </p:cNvGrpSpPr>
          <p:nvPr/>
        </p:nvGrpSpPr>
        <p:grpSpPr bwMode="auto">
          <a:xfrm>
            <a:off x="0" y="4435475"/>
            <a:ext cx="1244600" cy="1066800"/>
            <a:chOff x="1224" y="2539"/>
            <a:chExt cx="2280" cy="1785"/>
          </a:xfrm>
        </p:grpSpPr>
        <p:sp>
          <p:nvSpPr>
            <p:cNvPr id="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56" name="Group 24"/>
            <p:cNvGrpSpPr>
              <a:grpSpLocks/>
            </p:cNvGrpSpPr>
            <p:nvPr/>
          </p:nvGrpSpPr>
          <p:grpSpPr bwMode="auto">
            <a:xfrm>
              <a:off x="1584" y="2688"/>
              <a:ext cx="1216" cy="1440"/>
              <a:chOff x="2641" y="1488"/>
              <a:chExt cx="2655" cy="2488"/>
            </a:xfrm>
          </p:grpSpPr>
          <p:grpSp>
            <p:nvGrpSpPr>
              <p:cNvPr id="57" name="Group 25"/>
              <p:cNvGrpSpPr>
                <a:grpSpLocks/>
              </p:cNvGrpSpPr>
              <p:nvPr/>
            </p:nvGrpSpPr>
            <p:grpSpPr bwMode="auto">
              <a:xfrm>
                <a:off x="2641" y="1488"/>
                <a:ext cx="2496" cy="2436"/>
                <a:chOff x="2641" y="1488"/>
                <a:chExt cx="2496" cy="2436"/>
              </a:xfrm>
            </p:grpSpPr>
            <p:sp>
              <p:nvSpPr>
                <p:cNvPr id="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58" name="Group 32"/>
              <p:cNvGrpSpPr>
                <a:grpSpLocks/>
              </p:cNvGrpSpPr>
              <p:nvPr/>
            </p:nvGrpSpPr>
            <p:grpSpPr bwMode="auto">
              <a:xfrm>
                <a:off x="4864" y="3099"/>
                <a:ext cx="432" cy="877"/>
                <a:chOff x="4864" y="3099"/>
                <a:chExt cx="432" cy="877"/>
              </a:xfrm>
            </p:grpSpPr>
            <p:sp>
              <p:nvSpPr>
                <p:cNvPr id="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965118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
                                            <p:txEl>
                                              <p:pRg st="0" end="0"/>
                                            </p:txEl>
                                          </p:spTgt>
                                        </p:tgtEl>
                                        <p:attrNameLst>
                                          <p:attrName>style.visibility</p:attrName>
                                        </p:attrNameLst>
                                      </p:cBhvr>
                                      <p:to>
                                        <p:strVal val="visible"/>
                                      </p:to>
                                    </p:set>
                                    <p:anim calcmode="lin" valueType="num">
                                      <p:cBhvr additive="base">
                                        <p:cTn id="7"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0-#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37" name="Text Box 103"/>
          <p:cNvSpPr txBox="1">
            <a:spLocks noChangeArrowheads="1"/>
          </p:cNvSpPr>
          <p:nvPr/>
        </p:nvSpPr>
        <p:spPr bwMode="auto">
          <a:xfrm>
            <a:off x="1219200" y="4892675"/>
            <a:ext cx="84582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smtClean="0">
                <a:solidFill>
                  <a:schemeClr val="tx2"/>
                </a:solidFill>
                <a:cs typeface="+mn-cs"/>
              </a:rPr>
              <a:t>Loop invariant:  </a:t>
            </a:r>
            <a:br>
              <a:rPr lang="en-CA" altLang="en-US" sz="2800" kern="0" dirty="0" smtClean="0">
                <a:solidFill>
                  <a:schemeClr val="tx2"/>
                </a:solidFill>
                <a:cs typeface="+mn-cs"/>
              </a:rPr>
            </a:br>
            <a:r>
              <a:rPr lang="en-CA" altLang="en-US" sz="2800" kern="0" dirty="0" smtClean="0">
                <a:solidFill>
                  <a:schemeClr val="tx2"/>
                </a:solidFill>
                <a:cs typeface="+mn-cs"/>
              </a:rPr>
              <a:t>  </a:t>
            </a:r>
            <a:r>
              <a:rPr lang="en-CA" altLang="en-US" sz="2800" kern="0" dirty="0" smtClean="0">
                <a:cs typeface="+mn-cs"/>
              </a:rPr>
              <a:t>The lowest i-1 digits of x and y have been read. </a:t>
            </a:r>
          </a:p>
          <a:p>
            <a:pPr eaLnBrk="1" hangingPunct="1">
              <a:lnSpc>
                <a:spcPct val="90000"/>
              </a:lnSpc>
              <a:buFontTx/>
              <a:buNone/>
              <a:defRPr/>
            </a:pPr>
            <a:r>
              <a:rPr lang="en-CA" altLang="en-US" sz="2800" kern="0" dirty="0">
                <a:cs typeface="+mn-cs"/>
              </a:rPr>
              <a:t> </a:t>
            </a:r>
            <a:r>
              <a:rPr lang="en-CA" altLang="en-US" sz="2800" kern="0" dirty="0" smtClean="0">
                <a:cs typeface="+mn-cs"/>
              </a:rPr>
              <a:t> The lowest i-1 digits of the sum z have been produced.</a:t>
            </a:r>
          </a:p>
          <a:p>
            <a:pPr eaLnBrk="1" hangingPunct="1">
              <a:lnSpc>
                <a:spcPct val="90000"/>
              </a:lnSpc>
              <a:buFontTx/>
              <a:buNone/>
              <a:defRPr/>
            </a:pPr>
            <a:r>
              <a:rPr lang="en-CA" altLang="en-US" sz="2800" kern="0" dirty="0">
                <a:cs typeface="+mn-cs"/>
              </a:rPr>
              <a:t> </a:t>
            </a:r>
            <a:r>
              <a:rPr lang="en-CA" altLang="en-US" sz="2800" kern="0" dirty="0" smtClean="0">
                <a:cs typeface="+mn-cs"/>
              </a:rPr>
              <a:t> The carry to the </a:t>
            </a:r>
            <a:r>
              <a:rPr lang="en-CA" altLang="en-US" sz="2800" kern="0" dirty="0" err="1" smtClean="0">
                <a:cs typeface="+mn-cs"/>
              </a:rPr>
              <a:t>i</a:t>
            </a:r>
            <a:r>
              <a:rPr lang="en-CA" altLang="en-US" sz="2800" kern="0" baseline="30000" dirty="0" err="1" smtClean="0">
                <a:cs typeface="+mn-cs"/>
              </a:rPr>
              <a:t>th</a:t>
            </a:r>
            <a:r>
              <a:rPr lang="en-CA" altLang="en-US" sz="2800" kern="0" dirty="0" smtClean="0">
                <a:cs typeface="+mn-cs"/>
              </a:rPr>
              <a:t> digits has been remembered.</a:t>
            </a:r>
            <a:endParaRPr lang="en-US" altLang="en-US" sz="2800" kern="0" dirty="0" smtClean="0">
              <a:cs typeface="+mn-cs"/>
            </a:endParaRPr>
          </a:p>
        </p:txBody>
      </p:sp>
      <p:grpSp>
        <p:nvGrpSpPr>
          <p:cNvPr id="38" name="Group 22"/>
          <p:cNvGrpSpPr>
            <a:grpSpLocks/>
          </p:cNvGrpSpPr>
          <p:nvPr/>
        </p:nvGrpSpPr>
        <p:grpSpPr bwMode="auto">
          <a:xfrm>
            <a:off x="0" y="4435475"/>
            <a:ext cx="1244600" cy="1066800"/>
            <a:chOff x="1224" y="2539"/>
            <a:chExt cx="2280" cy="1785"/>
          </a:xfrm>
        </p:grpSpPr>
        <p:sp>
          <p:nvSpPr>
            <p:cNvPr id="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56" name="Group 24"/>
            <p:cNvGrpSpPr>
              <a:grpSpLocks/>
            </p:cNvGrpSpPr>
            <p:nvPr/>
          </p:nvGrpSpPr>
          <p:grpSpPr bwMode="auto">
            <a:xfrm>
              <a:off x="1584" y="2688"/>
              <a:ext cx="1216" cy="1440"/>
              <a:chOff x="2641" y="1488"/>
              <a:chExt cx="2655" cy="2488"/>
            </a:xfrm>
          </p:grpSpPr>
          <p:grpSp>
            <p:nvGrpSpPr>
              <p:cNvPr id="57" name="Group 25"/>
              <p:cNvGrpSpPr>
                <a:grpSpLocks/>
              </p:cNvGrpSpPr>
              <p:nvPr/>
            </p:nvGrpSpPr>
            <p:grpSpPr bwMode="auto">
              <a:xfrm>
                <a:off x="2641" y="1488"/>
                <a:ext cx="2496" cy="2436"/>
                <a:chOff x="2641" y="1488"/>
                <a:chExt cx="2496" cy="2436"/>
              </a:xfrm>
            </p:grpSpPr>
            <p:sp>
              <p:nvSpPr>
                <p:cNvPr id="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58" name="Group 32"/>
              <p:cNvGrpSpPr>
                <a:grpSpLocks/>
              </p:cNvGrpSpPr>
              <p:nvPr/>
            </p:nvGrpSpPr>
            <p:grpSpPr bwMode="auto">
              <a:xfrm>
                <a:off x="4864" y="3099"/>
                <a:ext cx="432" cy="877"/>
                <a:chOff x="4864" y="3099"/>
                <a:chExt cx="432" cy="877"/>
              </a:xfrm>
            </p:grpSpPr>
            <p:sp>
              <p:nvSpPr>
                <p:cNvPr id="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455757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grpSp>
        <p:nvGrpSpPr>
          <p:cNvPr id="36" name="Group 41"/>
          <p:cNvGrpSpPr>
            <a:grpSpLocks/>
          </p:cNvGrpSpPr>
          <p:nvPr/>
        </p:nvGrpSpPr>
        <p:grpSpPr bwMode="auto">
          <a:xfrm>
            <a:off x="914400" y="4808538"/>
            <a:ext cx="7348538" cy="1820862"/>
            <a:chOff x="432" y="1581"/>
            <a:chExt cx="4629" cy="1147"/>
          </a:xfrm>
        </p:grpSpPr>
        <p:sp>
          <p:nvSpPr>
            <p:cNvPr id="39"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40"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41"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42"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43" name="Group 46"/>
            <p:cNvGrpSpPr>
              <a:grpSpLocks noChangeAspect="1"/>
            </p:cNvGrpSpPr>
            <p:nvPr/>
          </p:nvGrpSpPr>
          <p:grpSpPr bwMode="auto">
            <a:xfrm>
              <a:off x="511" y="1920"/>
              <a:ext cx="737" cy="737"/>
              <a:chOff x="4320" y="2016"/>
              <a:chExt cx="912" cy="912"/>
            </a:xfrm>
          </p:grpSpPr>
          <p:grpSp>
            <p:nvGrpSpPr>
              <p:cNvPr id="44" name="Group 47"/>
              <p:cNvGrpSpPr>
                <a:grpSpLocks noChangeAspect="1"/>
              </p:cNvGrpSpPr>
              <p:nvPr/>
            </p:nvGrpSpPr>
            <p:grpSpPr bwMode="auto">
              <a:xfrm>
                <a:off x="4320" y="2016"/>
                <a:ext cx="912" cy="912"/>
                <a:chOff x="2496" y="1104"/>
                <a:chExt cx="912" cy="912"/>
              </a:xfrm>
            </p:grpSpPr>
            <p:grpSp>
              <p:nvGrpSpPr>
                <p:cNvPr id="51" name="Group 48"/>
                <p:cNvGrpSpPr>
                  <a:grpSpLocks noChangeAspect="1"/>
                </p:cNvGrpSpPr>
                <p:nvPr/>
              </p:nvGrpSpPr>
              <p:grpSpPr bwMode="auto">
                <a:xfrm rot="2360341">
                  <a:off x="2592" y="1248"/>
                  <a:ext cx="680" cy="680"/>
                  <a:chOff x="1224" y="1212"/>
                  <a:chExt cx="3144" cy="3112"/>
                </a:xfrm>
              </p:grpSpPr>
              <p:sp>
                <p:nvSpPr>
                  <p:cNvPr id="5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sp>
                <p:nvSpPr>
                  <p:cNvPr id="5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5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45" name="Group 59"/>
              <p:cNvGrpSpPr>
                <a:grpSpLocks noChangeAspect="1"/>
              </p:cNvGrpSpPr>
              <p:nvPr/>
            </p:nvGrpSpPr>
            <p:grpSpPr bwMode="auto">
              <a:xfrm>
                <a:off x="4368" y="2112"/>
                <a:ext cx="432" cy="240"/>
                <a:chOff x="-1152" y="3504"/>
                <a:chExt cx="432" cy="240"/>
              </a:xfrm>
            </p:grpSpPr>
            <p:grpSp>
              <p:nvGrpSpPr>
                <p:cNvPr id="46" name="Group 60"/>
                <p:cNvGrpSpPr>
                  <a:grpSpLocks noChangeAspect="1"/>
                </p:cNvGrpSpPr>
                <p:nvPr/>
              </p:nvGrpSpPr>
              <p:grpSpPr bwMode="auto">
                <a:xfrm>
                  <a:off x="-1075" y="3504"/>
                  <a:ext cx="256" cy="210"/>
                  <a:chOff x="1728" y="2064"/>
                  <a:chExt cx="768" cy="672"/>
                </a:xfrm>
              </p:grpSpPr>
              <p:sp>
                <p:nvSpPr>
                  <p:cNvPr id="4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5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4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4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429050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4737279" y="16764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grpSp>
        <p:nvGrpSpPr>
          <p:cNvPr id="36" name="Group 41"/>
          <p:cNvGrpSpPr>
            <a:grpSpLocks/>
          </p:cNvGrpSpPr>
          <p:nvPr/>
        </p:nvGrpSpPr>
        <p:grpSpPr bwMode="auto">
          <a:xfrm>
            <a:off x="914400" y="4808538"/>
            <a:ext cx="7348538" cy="1820862"/>
            <a:chOff x="432" y="1581"/>
            <a:chExt cx="4629" cy="1147"/>
          </a:xfrm>
        </p:grpSpPr>
        <p:sp>
          <p:nvSpPr>
            <p:cNvPr id="39"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40"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41"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42"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43" name="Group 46"/>
            <p:cNvGrpSpPr>
              <a:grpSpLocks noChangeAspect="1"/>
            </p:cNvGrpSpPr>
            <p:nvPr/>
          </p:nvGrpSpPr>
          <p:grpSpPr bwMode="auto">
            <a:xfrm>
              <a:off x="511" y="1920"/>
              <a:ext cx="737" cy="737"/>
              <a:chOff x="4320" y="2016"/>
              <a:chExt cx="912" cy="912"/>
            </a:xfrm>
          </p:grpSpPr>
          <p:grpSp>
            <p:nvGrpSpPr>
              <p:cNvPr id="44" name="Group 47"/>
              <p:cNvGrpSpPr>
                <a:grpSpLocks noChangeAspect="1"/>
              </p:cNvGrpSpPr>
              <p:nvPr/>
            </p:nvGrpSpPr>
            <p:grpSpPr bwMode="auto">
              <a:xfrm>
                <a:off x="4320" y="2016"/>
                <a:ext cx="912" cy="912"/>
                <a:chOff x="2496" y="1104"/>
                <a:chExt cx="912" cy="912"/>
              </a:xfrm>
            </p:grpSpPr>
            <p:grpSp>
              <p:nvGrpSpPr>
                <p:cNvPr id="51" name="Group 48"/>
                <p:cNvGrpSpPr>
                  <a:grpSpLocks noChangeAspect="1"/>
                </p:cNvGrpSpPr>
                <p:nvPr/>
              </p:nvGrpSpPr>
              <p:grpSpPr bwMode="auto">
                <a:xfrm rot="2360341">
                  <a:off x="2592" y="1248"/>
                  <a:ext cx="680" cy="680"/>
                  <a:chOff x="1224" y="1212"/>
                  <a:chExt cx="3144" cy="3112"/>
                </a:xfrm>
              </p:grpSpPr>
              <p:sp>
                <p:nvSpPr>
                  <p:cNvPr id="5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5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5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45" name="Group 59"/>
              <p:cNvGrpSpPr>
                <a:grpSpLocks noChangeAspect="1"/>
              </p:cNvGrpSpPr>
              <p:nvPr/>
            </p:nvGrpSpPr>
            <p:grpSpPr bwMode="auto">
              <a:xfrm>
                <a:off x="4368" y="2112"/>
                <a:ext cx="432" cy="240"/>
                <a:chOff x="-1152" y="3504"/>
                <a:chExt cx="432" cy="240"/>
              </a:xfrm>
            </p:grpSpPr>
            <p:grpSp>
              <p:nvGrpSpPr>
                <p:cNvPr id="46" name="Group 60"/>
                <p:cNvGrpSpPr>
                  <a:grpSpLocks noChangeAspect="1"/>
                </p:cNvGrpSpPr>
                <p:nvPr/>
              </p:nvGrpSpPr>
              <p:grpSpPr bwMode="auto">
                <a:xfrm>
                  <a:off x="-1075" y="3504"/>
                  <a:ext cx="256" cy="210"/>
                  <a:chOff x="1728" y="2064"/>
                  <a:chExt cx="768" cy="672"/>
                </a:xfrm>
              </p:grpSpPr>
              <p:sp>
                <p:nvSpPr>
                  <p:cNvPr id="4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5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4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4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55" name="Text Box 8"/>
          <p:cNvSpPr txBox="1">
            <a:spLocks noChangeArrowheads="1"/>
          </p:cNvSpPr>
          <p:nvPr/>
        </p:nvSpPr>
        <p:spPr bwMode="auto">
          <a:xfrm flipH="1">
            <a:off x="3860442"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dirty="0"/>
              <a:t>* </a:t>
            </a:r>
            <a:br>
              <a:rPr lang="en-US" altLang="en-US" sz="3600" i="0" dirty="0"/>
            </a:br>
            <a:r>
              <a:rPr lang="en-US" altLang="en-US" sz="3600" i="0" dirty="0">
                <a:solidFill>
                  <a:schemeClr val="tx2"/>
                </a:solidFill>
              </a:rPr>
              <a:t>*</a:t>
            </a:r>
            <a:br>
              <a:rPr lang="en-US" altLang="en-US" sz="3600" i="0" dirty="0">
                <a:solidFill>
                  <a:schemeClr val="tx2"/>
                </a:solidFill>
              </a:rPr>
            </a:br>
            <a:r>
              <a:rPr lang="en-US" altLang="en-US" sz="3600" i="0" dirty="0">
                <a:solidFill>
                  <a:schemeClr val="tx2"/>
                </a:solidFill>
              </a:rPr>
              <a:t>*</a:t>
            </a:r>
            <a:r>
              <a:rPr lang="en-US" altLang="en-US" sz="3600" i="0" dirty="0"/>
              <a:t/>
            </a:r>
            <a:br>
              <a:rPr lang="en-US" altLang="en-US" sz="3600" i="0" dirty="0"/>
            </a:br>
            <a:endParaRPr lang="en-US" altLang="en-US" sz="3600" i="0" dirty="0"/>
          </a:p>
          <a:p>
            <a:pPr algn="ctr">
              <a:spcBef>
                <a:spcPct val="50000"/>
              </a:spcBef>
              <a:buFontTx/>
              <a:buNone/>
            </a:pPr>
            <a:r>
              <a:rPr lang="en-US" altLang="en-US" sz="3600" i="0" dirty="0" smtClean="0"/>
              <a:t> </a:t>
            </a:r>
            <a:r>
              <a:rPr lang="en-US" altLang="en-US" sz="3600" i="0" dirty="0"/>
              <a:t/>
            </a:r>
            <a:br>
              <a:rPr lang="en-US" altLang="en-US" sz="3600" i="0" dirty="0"/>
            </a:br>
            <a:r>
              <a:rPr lang="en-US" altLang="en-US" sz="3600" i="0" dirty="0"/>
              <a:t> </a:t>
            </a:r>
          </a:p>
        </p:txBody>
      </p:sp>
      <p:sp>
        <p:nvSpPr>
          <p:cNvPr id="56" name="Text Box 7"/>
          <p:cNvSpPr txBox="1">
            <a:spLocks noChangeArrowheads="1"/>
          </p:cNvSpPr>
          <p:nvPr/>
        </p:nvSpPr>
        <p:spPr bwMode="auto">
          <a:xfrm flipH="1">
            <a:off x="4457163" y="1671637"/>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pic>
        <p:nvPicPr>
          <p:cNvPr id="57" name="Picture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2230083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3"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4"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5"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6"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7"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8"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9"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0"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1"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2"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3"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2654"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2655" name="Group 16"/>
          <p:cNvGrpSpPr>
            <a:grpSpLocks/>
          </p:cNvGrpSpPr>
          <p:nvPr/>
        </p:nvGrpSpPr>
        <p:grpSpPr bwMode="auto">
          <a:xfrm>
            <a:off x="1130300" y="1714500"/>
            <a:ext cx="762000" cy="2133600"/>
            <a:chOff x="4496" y="1080"/>
            <a:chExt cx="480" cy="1344"/>
          </a:xfrm>
        </p:grpSpPr>
        <p:sp>
          <p:nvSpPr>
            <p:cNvPr id="112660"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2661"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2662"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sp>
        <p:nvSpPr>
          <p:cNvPr id="112656" name="Text Box 20"/>
          <p:cNvSpPr txBox="1">
            <a:spLocks noChangeArrowheads="1"/>
          </p:cNvSpPr>
          <p:nvPr/>
        </p:nvSpPr>
        <p:spPr bwMode="auto">
          <a:xfrm flipH="1">
            <a:off x="228600" y="1676400"/>
            <a:ext cx="15621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 </a:t>
            </a:r>
            <a:br>
              <a:rPr lang="en-US" altLang="en-US" sz="3600" i="0">
                <a:solidFill>
                  <a:schemeClr val="tx2"/>
                </a:solidFill>
              </a:rPr>
            </a:br>
            <a:r>
              <a:rPr lang="en-US" altLang="en-US" sz="3600" i="0">
                <a:solidFill>
                  <a:schemeClr val="tx2"/>
                </a:solidFill>
              </a:rPr>
              <a:t> </a:t>
            </a:r>
            <a:r>
              <a:rPr lang="en-US" altLang="en-US" sz="3600" i="0"/>
              <a:t/>
            </a:r>
            <a:br>
              <a:rPr lang="en-US" altLang="en-US" sz="3600" i="0"/>
            </a:br>
            <a:endParaRPr lang="en-US" altLang="en-US" sz="3600" i="0"/>
          </a:p>
          <a:p>
            <a:pPr algn="ctr">
              <a:spcBef>
                <a:spcPct val="50000"/>
              </a:spcBef>
              <a:buFontTx/>
              <a:buNone/>
            </a:pPr>
            <a:r>
              <a:rPr lang="en-US" altLang="en-US" sz="3600" i="0"/>
              <a:t>* </a:t>
            </a:r>
          </a:p>
        </p:txBody>
      </p:sp>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Tree>
    <p:extLst>
      <p:ext uri="{BB962C8B-B14F-4D97-AF65-F5344CB8AC3E}">
        <p14:creationId xmlns:p14="http://schemas.microsoft.com/office/powerpoint/2010/main" val="252741642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pic>
        <p:nvPicPr>
          <p:cNvPr id="114691"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469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1901825"/>
            <a:ext cx="8785225" cy="4627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26945144"/>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grpSp>
        <p:nvGrpSpPr>
          <p:cNvPr id="22" name="Group 21"/>
          <p:cNvGrpSpPr/>
          <p:nvPr/>
        </p:nvGrpSpPr>
        <p:grpSpPr>
          <a:xfrm>
            <a:off x="254548" y="2271712"/>
            <a:ext cx="4530907" cy="852488"/>
            <a:chOff x="2098493" y="1752600"/>
            <a:chExt cx="4530907" cy="852488"/>
          </a:xfrm>
        </p:grpSpPr>
        <p:grpSp>
          <p:nvGrpSpPr>
            <p:cNvPr id="23" name="Group 4"/>
            <p:cNvGrpSpPr>
              <a:grpSpLocks/>
            </p:cNvGrpSpPr>
            <p:nvPr/>
          </p:nvGrpSpPr>
          <p:grpSpPr bwMode="auto">
            <a:xfrm>
              <a:off x="2438400" y="2209800"/>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6019800" y="26019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6019800" y="22098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098493" y="1752600"/>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27" name="Rectangle 26"/>
            <p:cNvSpPr/>
            <p:nvPr/>
          </p:nvSpPr>
          <p:spPr>
            <a:xfrm>
              <a:off x="5323661" y="2067580"/>
              <a:ext cx="543739" cy="523220"/>
            </a:xfrm>
            <a:prstGeom prst="rect">
              <a:avLst/>
            </a:prstGeom>
          </p:spPr>
          <p:txBody>
            <a:bodyPr wrap="none">
              <a:spAutoFit/>
            </a:bodyPr>
            <a:lstStyle/>
            <a:p>
              <a:pPr eaLnBrk="0" hangingPunct="0">
                <a:spcBef>
                  <a:spcPct val="20000"/>
                </a:spcBef>
                <a:tabLst>
                  <a:tab pos="858838" algn="l"/>
                </a:tabLst>
                <a:defRPr/>
              </a:pPr>
              <a:r>
                <a:rPr lang="en-US" dirty="0" smtClean="0">
                  <a:effectLst>
                    <a:outerShdw blurRad="38100" dist="38100" dir="2700000" algn="tl">
                      <a:srgbClr val="000000"/>
                    </a:outerShdw>
                  </a:effectLst>
                  <a:cs typeface="Times New Roman" panose="02020603050405020304" pitchFamily="18" charset="0"/>
                </a:rPr>
                <a:t>…</a:t>
              </a:r>
              <a:endParaRPr lang="en-US" dirty="0">
                <a:effectLst>
                  <a:outerShdw blurRad="38100" dist="38100" dir="2700000" algn="tl">
                    <a:srgbClr val="000000"/>
                  </a:outerShdw>
                </a:effectLst>
                <a:cs typeface="Times New Roman" panose="02020603050405020304" pitchFamily="18" charset="0"/>
              </a:endParaRPr>
            </a:p>
          </p:txBody>
        </p:sp>
      </p:gr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sp>
          <p:nvSpPr>
            <p:cNvPr id="48" name="Rectangle 47"/>
            <p:cNvSpPr/>
            <p:nvPr/>
          </p:nvSpPr>
          <p:spPr>
            <a:xfrm>
              <a:off x="5247461" y="3667780"/>
              <a:ext cx="543739" cy="523220"/>
            </a:xfrm>
            <a:prstGeom prst="rect">
              <a:avLst/>
            </a:prstGeom>
          </p:spPr>
          <p:txBody>
            <a:bodyPr wrap="none">
              <a:spAutoFit/>
            </a:bodyPr>
            <a:lstStyle/>
            <a:p>
              <a:pPr eaLnBrk="0" hangingPunct="0">
                <a:spcBef>
                  <a:spcPct val="20000"/>
                </a:spcBef>
                <a:tabLst>
                  <a:tab pos="858838" algn="l"/>
                </a:tabLst>
                <a:defRPr/>
              </a:pPr>
              <a:r>
                <a:rPr lang="en-US" dirty="0" smtClean="0">
                  <a:effectLst>
                    <a:outerShdw blurRad="38100" dist="38100" dir="2700000" algn="tl">
                      <a:srgbClr val="000000"/>
                    </a:outerShdw>
                  </a:effectLst>
                  <a:cs typeface="Times New Roman" panose="02020603050405020304" pitchFamily="18" charset="0"/>
                </a:rPr>
                <a:t>…</a:t>
              </a:r>
              <a:endParaRPr lang="en-US" dirty="0">
                <a:effectLst>
                  <a:outerShdw blurRad="38100" dist="38100" dir="2700000" algn="tl">
                    <a:srgbClr val="000000"/>
                  </a:outerShdw>
                </a:effectLst>
                <a:cs typeface="Times New Roman" panose="02020603050405020304" pitchFamily="18" charset="0"/>
              </a:endParaRPr>
            </a:p>
          </p:txBody>
        </p:sp>
      </p:grpSp>
      <p:sp>
        <p:nvSpPr>
          <p:cNvPr id="64" name="Rectangle 3"/>
          <p:cNvSpPr>
            <a:spLocks noChangeArrowheads="1"/>
          </p:cNvSpPr>
          <p:nvPr/>
        </p:nvSpPr>
        <p:spPr bwMode="auto">
          <a:xfrm>
            <a:off x="0" y="1676400"/>
            <a:ext cx="761041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should we encode the input and the output?</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152400" y="3263205"/>
            <a:ext cx="8686800" cy="1815882"/>
          </a:xfrm>
          <a:prstGeom prst="rect">
            <a:avLst/>
          </a:prstGeom>
          <a:noFill/>
          <a:ln w="38100" cap="sq">
            <a:noFill/>
            <a:miter lim="800000"/>
            <a:headEnd/>
            <a:tailEnd/>
          </a:ln>
          <a:effectLst/>
        </p:spPr>
        <p:txBody>
          <a:bodyPr lIns="274320" rIns="274320">
            <a:spAutoFit/>
          </a:bodyPr>
          <a:lstStyle/>
          <a:p>
            <a:pPr lvl="1" eaLnBrk="0" hangingPunct="0">
              <a:defRPr/>
            </a:pPr>
            <a:r>
              <a:rPr lang="en-US" dirty="0" smtClean="0">
                <a:effectLst>
                  <a:outerShdw blurRad="38100" dist="38100" dir="2700000" algn="tl">
                    <a:srgbClr val="000000"/>
                  </a:outerShdw>
                </a:effectLst>
                <a:cs typeface="+mn-cs"/>
              </a:rPr>
              <a:t>The </a:t>
            </a:r>
            <a:r>
              <a:rPr lang="en-US" dirty="0">
                <a:effectLst>
                  <a:outerShdw blurRad="38100" dist="38100" dir="2700000" algn="tl">
                    <a:srgbClr val="000000"/>
                  </a:outerShdw>
                </a:effectLst>
                <a:cs typeface="+mn-cs"/>
              </a:rPr>
              <a:t>contents of tape</a:t>
            </a:r>
          </a:p>
          <a:p>
            <a:pPr lvl="2" eaLnBrk="0" hangingPunct="0">
              <a:buFontTx/>
              <a:buChar char="•"/>
              <a:defRPr/>
            </a:pPr>
            <a:r>
              <a:rPr lang="en-US" dirty="0">
                <a:effectLst>
                  <a:outerShdw blurRad="38100" dist="38100" dir="2700000" algn="tl">
                    <a:srgbClr val="000000"/>
                  </a:outerShdw>
                </a:effectLst>
                <a:cs typeface="+mn-cs"/>
              </a:rPr>
              <a:t>Each cell contains either a zero, one, or </a:t>
            </a:r>
            <a:r>
              <a:rPr lang="en-US" dirty="0" smtClean="0">
                <a:effectLst>
                  <a:outerShdw blurRad="38100" dist="38100" dir="2700000" algn="tl">
                    <a:srgbClr val="000000"/>
                  </a:outerShdw>
                </a:effectLst>
                <a:cs typeface="+mn-cs"/>
              </a:rPr>
              <a:t>blank  </a:t>
            </a:r>
          </a:p>
          <a:p>
            <a:pPr lvl="2" eaLnBrk="0" hangingPunct="0">
              <a:defRPr/>
            </a:pP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  (or characters from some other finite alphabet </a:t>
            </a:r>
            <a:r>
              <a:rPr lang="en-US" dirty="0" smtClean="0">
                <a:effectLst>
                  <a:outerShdw blurRad="38100" dist="38100" dir="2700000" algn="tl">
                    <a:srgbClr val="000000"/>
                  </a:outerShdw>
                </a:effectLst>
                <a:cs typeface="+mn-cs"/>
                <a:sym typeface="Symbol"/>
              </a:rPr>
              <a:t>)</a:t>
            </a:r>
          </a:p>
          <a:p>
            <a:pPr lvl="2" eaLnBrk="0" hangingPunct="0">
              <a:defRPr/>
            </a:pPr>
            <a:r>
              <a:rPr lang="en-US" dirty="0" smtClean="0">
                <a:effectLst>
                  <a:outerShdw blurRad="38100" dist="38100" dir="2700000" algn="tl">
                    <a:srgbClr val="000000"/>
                  </a:outerShdw>
                </a:effectLst>
                <a:cs typeface="+mn-cs"/>
                <a:sym typeface="Symbol"/>
              </a:rPr>
              <a:t>Let </a:t>
            </a:r>
            <a:r>
              <a:rPr lang="en-US" dirty="0" smtClean="0">
                <a:effectLst>
                  <a:outerShdw blurRad="38100" dist="38100" dir="2700000" algn="tl">
                    <a:srgbClr val="000000"/>
                  </a:outerShdw>
                </a:effectLst>
                <a:sym typeface="Symbol"/>
              </a:rPr>
              <a:t> = {0,1,2,…,9} or even better ASCII.</a:t>
            </a:r>
            <a:endParaRPr lang="en-US"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341494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500" fill="hold"/>
                                        <p:tgtEl>
                                          <p:spTgt spid="64"/>
                                        </p:tgtEl>
                                        <p:attrNameLst>
                                          <p:attrName>ppt_x</p:attrName>
                                        </p:attrNameLst>
                                      </p:cBhvr>
                                      <p:tavLst>
                                        <p:tav tm="0">
                                          <p:val>
                                            <p:strVal val="0-#ppt_w/2"/>
                                          </p:val>
                                        </p:tav>
                                        <p:tav tm="100000">
                                          <p:val>
                                            <p:strVal val="#ppt_x"/>
                                          </p:val>
                                        </p:tav>
                                      </p:tavLst>
                                    </p:anim>
                                    <p:anim calcmode="lin" valueType="num">
                                      <p:cBhvr additive="base">
                                        <p:cTn id="16" dur="500" fill="hold"/>
                                        <p:tgtEl>
                                          <p:spTgt spid="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5">
                                            <p:txEl>
                                              <p:pRg st="0" end="0"/>
                                            </p:txEl>
                                          </p:spTgt>
                                        </p:tgtEl>
                                        <p:attrNameLst>
                                          <p:attrName>style.visibility</p:attrName>
                                        </p:attrNameLst>
                                      </p:cBhvr>
                                      <p:to>
                                        <p:strVal val="visible"/>
                                      </p:to>
                                    </p:set>
                                    <p:anim calcmode="lin" valueType="num">
                                      <p:cBhvr additive="base">
                                        <p:cTn id="19"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5">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5">
                                            <p:txEl>
                                              <p:pRg st="1" end="1"/>
                                            </p:txEl>
                                          </p:spTgt>
                                        </p:tgtEl>
                                        <p:attrNameLst>
                                          <p:attrName>style.visibility</p:attrName>
                                        </p:attrNameLst>
                                      </p:cBhvr>
                                      <p:to>
                                        <p:strVal val="visible"/>
                                      </p:to>
                                    </p:set>
                                    <p:anim calcmode="lin" valueType="num">
                                      <p:cBhvr additive="base">
                                        <p:cTn id="23"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5">
                                            <p:txEl>
                                              <p:pRg st="2" end="2"/>
                                            </p:txEl>
                                          </p:spTgt>
                                        </p:tgtEl>
                                        <p:attrNameLst>
                                          <p:attrName>style.visibility</p:attrName>
                                        </p:attrNameLst>
                                      </p:cBhvr>
                                      <p:to>
                                        <p:strVal val="visible"/>
                                      </p:to>
                                    </p:set>
                                    <p:anim calcmode="lin" valueType="num">
                                      <p:cBhvr additive="base">
                                        <p:cTn id="29" dur="500" fill="hold"/>
                                        <p:tgtEl>
                                          <p:spTgt spid="65">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5">
                                            <p:txEl>
                                              <p:pRg st="3" end="3"/>
                                            </p:txEl>
                                          </p:spTgt>
                                        </p:tgtEl>
                                        <p:attrNameLst>
                                          <p:attrName>style.visibility</p:attrName>
                                        </p:attrNameLst>
                                      </p:cBhvr>
                                      <p:to>
                                        <p:strVal val="visible"/>
                                      </p:to>
                                    </p:set>
                                    <p:anim calcmode="lin" valueType="num">
                                      <p:cBhvr additive="base">
                                        <p:cTn id="35" dur="500" fill="hold"/>
                                        <p:tgtEl>
                                          <p:spTgt spid="65">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761041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should we encode the input and the output?</a:t>
            </a:r>
            <a:endParaRPr lang="en-US" dirty="0">
              <a:effectLst>
                <a:outerShdw blurRad="38100" dist="38100" dir="2700000" algn="tl">
                  <a:srgbClr val="000000"/>
                </a:outerShdw>
              </a:effectLst>
              <a:cs typeface="+mn-cs"/>
            </a:endParaRPr>
          </a:p>
        </p:txBody>
      </p:sp>
      <p:grpSp>
        <p:nvGrpSpPr>
          <p:cNvPr id="4" name="Group 3"/>
          <p:cNvGrpSpPr/>
          <p:nvPr/>
        </p:nvGrpSpPr>
        <p:grpSpPr>
          <a:xfrm>
            <a:off x="254548" y="2271712"/>
            <a:ext cx="7975052" cy="4205288"/>
            <a:chOff x="254548" y="2271712"/>
            <a:chExt cx="7975052" cy="4205288"/>
          </a:xfrm>
        </p:grpSpPr>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84"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56874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4"/>
                                        </p:tgtEl>
                                        <p:attrNameLst>
                                          <p:attrName>style.visibility</p:attrName>
                                        </p:attrNameLst>
                                      </p:cBhvr>
                                      <p:to>
                                        <p:strVal val="visible"/>
                                      </p:to>
                                    </p:set>
                                    <p:anim calcmode="lin" valueType="num">
                                      <p:cBhvr additive="base">
                                        <p:cTn id="11" dur="500" fill="hold"/>
                                        <p:tgtEl>
                                          <p:spTgt spid="84"/>
                                        </p:tgtEl>
                                        <p:attrNameLst>
                                          <p:attrName>ppt_x</p:attrName>
                                        </p:attrNameLst>
                                      </p:cBhvr>
                                      <p:tavLst>
                                        <p:tav tm="0">
                                          <p:val>
                                            <p:strVal val="0-#ppt_w/2"/>
                                          </p:val>
                                        </p:tav>
                                        <p:tav tm="100000">
                                          <p:val>
                                            <p:strVal val="#ppt_x"/>
                                          </p:val>
                                        </p:tav>
                                      </p:tavLst>
                                    </p:anim>
                                    <p:anim calcmode="lin" valueType="num">
                                      <p:cBhvr additive="base">
                                        <p:cTn id="12" dur="500" fill="hold"/>
                                        <p:tgtEl>
                                          <p:spTgt spid="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1371600" y="4038600"/>
            <a:ext cx="8458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The first transistorised computer (1953)</a:t>
            </a:r>
          </a:p>
          <a:p>
            <a:pPr>
              <a:spcBef>
                <a:spcPct val="0"/>
              </a:spcBef>
            </a:pPr>
            <a:r>
              <a:rPr lang="en-CA" altLang="en-US" sz="2400">
                <a:latin typeface="Times New Roman" pitchFamily="18" charset="0"/>
              </a:rPr>
              <a:t>Integrated circuits (1968)</a:t>
            </a:r>
          </a:p>
          <a:p>
            <a:pPr>
              <a:spcBef>
                <a:spcPct val="0"/>
              </a:spcBef>
            </a:pPr>
            <a:r>
              <a:rPr lang="en-CA" altLang="en-US" sz="2400">
                <a:latin typeface="Times New Roman" pitchFamily="18" charset="0"/>
              </a:rPr>
              <a:t>Intel 4004 Microprocessors (1971)</a:t>
            </a:r>
          </a:p>
        </p:txBody>
      </p:sp>
      <p:pic>
        <p:nvPicPr>
          <p:cNvPr id="386052" name="Picture 4" descr="http://upload.wikimedia.org/wikipedia/commons/thumb/2/2c/Transistorer_%28croped%29.jpg/200px-Transistorer_%28croped%29.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685800"/>
            <a:ext cx="19050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054" name="Picture 6" descr="http://upload.wikimedia.org/wikipedia/commons/thumb/a/a7/KL_National_INS4004.jpg/220px-KL_National_INS400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903288"/>
            <a:ext cx="209550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6052"/>
                                        </p:tgtEl>
                                        <p:attrNameLst>
                                          <p:attrName>style.visibility</p:attrName>
                                        </p:attrNameLst>
                                      </p:cBhvr>
                                      <p:to>
                                        <p:strVal val="visible"/>
                                      </p:to>
                                    </p:set>
                                    <p:anim calcmode="lin" valueType="num">
                                      <p:cBhvr additive="base">
                                        <p:cTn id="7" dur="500" fill="hold"/>
                                        <p:tgtEl>
                                          <p:spTgt spid="386052"/>
                                        </p:tgtEl>
                                        <p:attrNameLst>
                                          <p:attrName>ppt_x</p:attrName>
                                        </p:attrNameLst>
                                      </p:cBhvr>
                                      <p:tavLst>
                                        <p:tav tm="0">
                                          <p:val>
                                            <p:strVal val="#ppt_x"/>
                                          </p:val>
                                        </p:tav>
                                        <p:tav tm="100000">
                                          <p:val>
                                            <p:strVal val="#ppt_x"/>
                                          </p:val>
                                        </p:tav>
                                      </p:tavLst>
                                    </p:anim>
                                    <p:anim calcmode="lin" valueType="num">
                                      <p:cBhvr additive="base">
                                        <p:cTn id="8" dur="500" fill="hold"/>
                                        <p:tgtEl>
                                          <p:spTgt spid="38605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86054"/>
                                        </p:tgtEl>
                                        <p:attrNameLst>
                                          <p:attrName>style.visibility</p:attrName>
                                        </p:attrNameLst>
                                      </p:cBhvr>
                                      <p:to>
                                        <p:strVal val="visible"/>
                                      </p:to>
                                    </p:set>
                                    <p:anim calcmode="lin" valueType="num">
                                      <p:cBhvr additive="base">
                                        <p:cTn id="27" dur="500" fill="hold"/>
                                        <p:tgtEl>
                                          <p:spTgt spid="386054"/>
                                        </p:tgtEl>
                                        <p:attrNameLst>
                                          <p:attrName>ppt_x</p:attrName>
                                        </p:attrNameLst>
                                      </p:cBhvr>
                                      <p:tavLst>
                                        <p:tav tm="0">
                                          <p:val>
                                            <p:strVal val="#ppt_x"/>
                                          </p:val>
                                        </p:tav>
                                        <p:tav tm="100000">
                                          <p:val>
                                            <p:strVal val="#ppt_x"/>
                                          </p:val>
                                        </p:tav>
                                      </p:tavLst>
                                    </p:anim>
                                    <p:anim calcmode="lin" valueType="num">
                                      <p:cBhvr additive="base">
                                        <p:cTn id="28" dur="500" fill="hold"/>
                                        <p:tgtEl>
                                          <p:spTgt spid="3860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sp>
        <p:nvSpPr>
          <p:cNvPr id="84"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 name="Group 2"/>
          <p:cNvGrpSpPr/>
          <p:nvPr/>
        </p:nvGrpSpPr>
        <p:grpSpPr>
          <a:xfrm>
            <a:off x="127000" y="3434274"/>
            <a:ext cx="9550400" cy="1975926"/>
            <a:chOff x="127000" y="3657600"/>
            <a:chExt cx="9550400" cy="1975926"/>
          </a:xfrm>
        </p:grpSpPr>
        <p:sp>
          <p:nvSpPr>
            <p:cNvPr id="145" name="Text Box 103"/>
            <p:cNvSpPr txBox="1">
              <a:spLocks noChangeArrowheads="1"/>
            </p:cNvSpPr>
            <p:nvPr/>
          </p:nvSpPr>
          <p:spPr bwMode="auto">
            <a:xfrm>
              <a:off x="1219200" y="365760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smtClean="0">
                  <a:solidFill>
                    <a:schemeClr val="tx2"/>
                  </a:solidFill>
                  <a:cs typeface="+mn-cs"/>
                </a:rPr>
                <a:t>Loop invariant:  </a:t>
              </a:r>
              <a:br>
                <a:rPr lang="en-CA" altLang="en-US" sz="2400" kern="0" dirty="0" smtClean="0">
                  <a:solidFill>
                    <a:schemeClr val="tx2"/>
                  </a:solidFill>
                  <a:cs typeface="+mn-cs"/>
                </a:rPr>
              </a:br>
              <a:r>
                <a:rPr lang="en-CA" altLang="en-US" sz="2400" kern="0" dirty="0" smtClean="0">
                  <a:solidFill>
                    <a:schemeClr val="tx2"/>
                  </a:solidFill>
                  <a:cs typeface="+mn-cs"/>
                </a:rPr>
                <a:t>  </a:t>
              </a:r>
              <a:r>
                <a:rPr lang="en-CA" altLang="en-US" sz="2400" kern="0" dirty="0" smtClean="0">
                  <a:cs typeface="+mn-cs"/>
                </a:rPr>
                <a:t>The lowest i-1 digits of x and y have been read. </a:t>
              </a:r>
            </a:p>
            <a:p>
              <a:pPr eaLnBrk="1" hangingPunct="1">
                <a:lnSpc>
                  <a:spcPct val="90000"/>
                </a:lnSpc>
                <a:buFontTx/>
                <a:buNone/>
                <a:defRPr/>
              </a:pPr>
              <a:r>
                <a:rPr lang="en-CA" altLang="en-US" sz="2400" kern="0" dirty="0">
                  <a:cs typeface="+mn-cs"/>
                </a:rPr>
                <a:t> </a:t>
              </a:r>
              <a:r>
                <a:rPr lang="en-CA" altLang="en-US" sz="2400" kern="0" dirty="0" smtClean="0">
                  <a:cs typeface="+mn-cs"/>
                </a:rPr>
                <a:t> The lowest i-1 digits of the sum z have been produced.</a:t>
              </a:r>
            </a:p>
            <a:p>
              <a:pPr eaLnBrk="1" hangingPunct="1">
                <a:lnSpc>
                  <a:spcPct val="90000"/>
                </a:lnSpc>
                <a:buFontTx/>
                <a:buNone/>
                <a:defRPr/>
              </a:pPr>
              <a:r>
                <a:rPr lang="en-CA" altLang="en-US" sz="2400" kern="0" dirty="0">
                  <a:cs typeface="+mn-cs"/>
                </a:rPr>
                <a:t> </a:t>
              </a:r>
              <a:r>
                <a:rPr lang="en-CA" altLang="en-US" sz="2400" kern="0" dirty="0" smtClean="0">
                  <a:cs typeface="+mn-cs"/>
                </a:rPr>
                <a:t> The carry to the </a:t>
              </a:r>
              <a:r>
                <a:rPr lang="en-CA" altLang="en-US" sz="2400" kern="0" dirty="0" err="1" smtClean="0">
                  <a:cs typeface="+mn-cs"/>
                </a:rPr>
                <a:t>i</a:t>
              </a:r>
              <a:r>
                <a:rPr lang="en-CA" altLang="en-US" sz="2400" kern="0" baseline="30000" dirty="0" err="1">
                  <a:cs typeface="+mn-cs"/>
                </a:rPr>
                <a:t>t</a:t>
              </a:r>
              <a:r>
                <a:rPr lang="en-CA" altLang="en-US" sz="2400" kern="0" baseline="30000" dirty="0" err="1" smtClean="0">
                  <a:cs typeface="+mn-cs"/>
                </a:rPr>
                <a:t>h</a:t>
              </a:r>
              <a:r>
                <a:rPr lang="en-CA" altLang="en-US" sz="2400" kern="0" dirty="0" smtClean="0">
                  <a:cs typeface="+mn-cs"/>
                </a:rPr>
                <a:t> digits has been remembered.</a:t>
              </a:r>
            </a:p>
            <a:p>
              <a:pPr eaLnBrk="1" hangingPunct="1">
                <a:lnSpc>
                  <a:spcPct val="90000"/>
                </a:lnSpc>
                <a:buFontTx/>
                <a:buNone/>
                <a:defRPr/>
              </a:pPr>
              <a:r>
                <a:rPr lang="en-CA" altLang="en-US" sz="2400" kern="0" dirty="0" smtClean="0">
                  <a:cs typeface="+mn-cs"/>
                </a:rPr>
                <a:t>  Head is on </a:t>
              </a:r>
              <a:r>
                <a:rPr lang="en-CA" altLang="en-US" sz="2400" kern="0" dirty="0" err="1" smtClean="0">
                  <a:cs typeface="+mn-cs"/>
                </a:rPr>
                <a:t>i</a:t>
              </a:r>
              <a:r>
                <a:rPr lang="en-CA" altLang="en-US" sz="2400" kern="0" baseline="30000" dirty="0" err="1" smtClean="0">
                  <a:cs typeface="+mn-cs"/>
                </a:rPr>
                <a:t>st</a:t>
              </a:r>
              <a:r>
                <a:rPr lang="en-CA" altLang="en-US" sz="2400" kern="0" dirty="0" smtClean="0">
                  <a:cs typeface="+mn-cs"/>
                </a:rPr>
                <a:t> digit of x.</a:t>
              </a:r>
              <a:endParaRPr lang="en-US" altLang="en-US" sz="2400" kern="0" dirty="0" smtClean="0">
                <a:cs typeface="+mn-cs"/>
              </a:endParaRPr>
            </a:p>
          </p:txBody>
        </p:sp>
        <p:grpSp>
          <p:nvGrpSpPr>
            <p:cNvPr id="146" name="Group 22"/>
            <p:cNvGrpSpPr>
              <a:grpSpLocks/>
            </p:cNvGrpSpPr>
            <p:nvPr/>
          </p:nvGrpSpPr>
          <p:grpSpPr bwMode="auto">
            <a:xfrm>
              <a:off x="127000" y="3962400"/>
              <a:ext cx="1244600" cy="1066800"/>
              <a:chOff x="1224" y="2539"/>
              <a:chExt cx="2280" cy="1785"/>
            </a:xfrm>
          </p:grpSpPr>
          <p:sp>
            <p:nvSpPr>
              <p:cNvPr id="14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148" name="Group 24"/>
              <p:cNvGrpSpPr>
                <a:grpSpLocks/>
              </p:cNvGrpSpPr>
              <p:nvPr/>
            </p:nvGrpSpPr>
            <p:grpSpPr bwMode="auto">
              <a:xfrm>
                <a:off x="1584" y="2688"/>
                <a:ext cx="1216" cy="1440"/>
                <a:chOff x="2641" y="1488"/>
                <a:chExt cx="2655" cy="2488"/>
              </a:xfrm>
            </p:grpSpPr>
            <p:grpSp>
              <p:nvGrpSpPr>
                <p:cNvPr id="149" name="Group 25"/>
                <p:cNvGrpSpPr>
                  <a:grpSpLocks/>
                </p:cNvGrpSpPr>
                <p:nvPr/>
              </p:nvGrpSpPr>
              <p:grpSpPr bwMode="auto">
                <a:xfrm>
                  <a:off x="2641" y="1488"/>
                  <a:ext cx="2496" cy="2436"/>
                  <a:chOff x="2641" y="1488"/>
                  <a:chExt cx="2496" cy="2436"/>
                </a:xfrm>
              </p:grpSpPr>
              <p:sp>
                <p:nvSpPr>
                  <p:cNvPr id="15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50" name="Group 32"/>
                <p:cNvGrpSpPr>
                  <a:grpSpLocks/>
                </p:cNvGrpSpPr>
                <p:nvPr/>
              </p:nvGrpSpPr>
              <p:grpSpPr bwMode="auto">
                <a:xfrm>
                  <a:off x="4864" y="3099"/>
                  <a:ext cx="432" cy="877"/>
                  <a:chOff x="4864" y="3099"/>
                  <a:chExt cx="432" cy="877"/>
                </a:xfrm>
              </p:grpSpPr>
              <p:sp>
                <p:nvSpPr>
                  <p:cNvPr id="15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Tree>
    <p:extLst>
      <p:ext uri="{BB962C8B-B14F-4D97-AF65-F5344CB8AC3E}">
        <p14:creationId xmlns:p14="http://schemas.microsoft.com/office/powerpoint/2010/main" val="2789049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grpSp>
        <p:nvGrpSpPr>
          <p:cNvPr id="128" name="Group 5"/>
          <p:cNvGrpSpPr>
            <a:grpSpLocks/>
          </p:cNvGrpSpPr>
          <p:nvPr/>
        </p:nvGrpSpPr>
        <p:grpSpPr bwMode="auto">
          <a:xfrm>
            <a:off x="609600" y="3657601"/>
            <a:ext cx="6003310" cy="1668462"/>
            <a:chOff x="432" y="473"/>
            <a:chExt cx="3983" cy="1099"/>
          </a:xfrm>
        </p:grpSpPr>
        <p:grpSp>
          <p:nvGrpSpPr>
            <p:cNvPr id="129" name="Group 6"/>
            <p:cNvGrpSpPr>
              <a:grpSpLocks/>
            </p:cNvGrpSpPr>
            <p:nvPr/>
          </p:nvGrpSpPr>
          <p:grpSpPr bwMode="auto">
            <a:xfrm>
              <a:off x="534" y="768"/>
              <a:ext cx="737" cy="804"/>
              <a:chOff x="144" y="607"/>
              <a:chExt cx="737" cy="804"/>
            </a:xfrm>
          </p:grpSpPr>
          <p:grpSp>
            <p:nvGrpSpPr>
              <p:cNvPr id="134" name="Group 7"/>
              <p:cNvGrpSpPr>
                <a:grpSpLocks noChangeAspect="1"/>
              </p:cNvGrpSpPr>
              <p:nvPr/>
            </p:nvGrpSpPr>
            <p:grpSpPr bwMode="auto">
              <a:xfrm>
                <a:off x="144" y="607"/>
                <a:ext cx="737" cy="737"/>
                <a:chOff x="2976" y="2352"/>
                <a:chExt cx="907" cy="907"/>
              </a:xfrm>
            </p:grpSpPr>
            <p:sp>
              <p:nvSpPr>
                <p:cNvPr id="142"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sp>
              <p:nvSpPr>
                <p:cNvPr id="143"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144"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5" name="Group 11"/>
              <p:cNvGrpSpPr>
                <a:grpSpLocks noChangeAspect="1"/>
              </p:cNvGrpSpPr>
              <p:nvPr/>
            </p:nvGrpSpPr>
            <p:grpSpPr bwMode="auto">
              <a:xfrm rot="2360341">
                <a:off x="374" y="983"/>
                <a:ext cx="342" cy="428"/>
                <a:chOff x="2227" y="1194"/>
                <a:chExt cx="1944" cy="2413"/>
              </a:xfrm>
            </p:grpSpPr>
            <p:sp>
              <p:nvSpPr>
                <p:cNvPr id="136"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30"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131" name="Text Box 19"/>
            <p:cNvSpPr txBox="1">
              <a:spLocks noChangeArrowheads="1"/>
            </p:cNvSpPr>
            <p:nvPr/>
          </p:nvSpPr>
          <p:spPr bwMode="auto">
            <a:xfrm>
              <a:off x="2984" y="103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132" name="AutoShape 20"/>
            <p:cNvSpPr>
              <a:spLocks noChangeArrowheads="1"/>
            </p:cNvSpPr>
            <p:nvPr/>
          </p:nvSpPr>
          <p:spPr bwMode="auto">
            <a:xfrm>
              <a:off x="2448"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33"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dirty="0">
                  <a:latin typeface="Times New Roman" pitchFamily="18" charset="0"/>
                </a:rPr>
                <a:t>Establishing Loop Invariant</a:t>
              </a:r>
              <a:endParaRPr lang="en-CA" altLang="en-US" sz="2400" dirty="0">
                <a:latin typeface="Times New Roman" pitchFamily="18" charset="0"/>
              </a:endParaRPr>
            </a:p>
            <a:p>
              <a:pPr eaLnBrk="1" hangingPunct="1">
                <a:spcBef>
                  <a:spcPct val="0"/>
                </a:spcBef>
              </a:pPr>
              <a:endParaRPr lang="en-CA" altLang="en-US" sz="2400" dirty="0">
                <a:latin typeface="Times New Roman" pitchFamily="18" charset="0"/>
              </a:endParaRPr>
            </a:p>
          </p:txBody>
        </p:sp>
      </p:grpSp>
      <p:sp>
        <p:nvSpPr>
          <p:cNvPr id="105"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53068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500" fill="hold"/>
                                        <p:tgtEl>
                                          <p:spTgt spid="128"/>
                                        </p:tgtEl>
                                        <p:attrNameLst>
                                          <p:attrName>ppt_x</p:attrName>
                                        </p:attrNameLst>
                                      </p:cBhvr>
                                      <p:tavLst>
                                        <p:tav tm="0">
                                          <p:val>
                                            <p:strVal val="0-#ppt_w/2"/>
                                          </p:val>
                                        </p:tav>
                                        <p:tav tm="100000">
                                          <p:val>
                                            <p:strVal val="#ppt_x"/>
                                          </p:val>
                                        </p:tav>
                                      </p:tavLst>
                                    </p:anim>
                                    <p:anim calcmode="lin" valueType="num">
                                      <p:cBhvr additive="base">
                                        <p:cTn id="8"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6"/>
                                        </p:tgtEl>
                                        <p:attrNameLst>
                                          <p:attrName>style.visibility</p:attrName>
                                        </p:attrNameLst>
                                      </p:cBhvr>
                                      <p:to>
                                        <p:strVal val="visible"/>
                                      </p:to>
                                    </p:set>
                                    <p:anim calcmode="lin" valueType="num">
                                      <p:cBhvr additive="base">
                                        <p:cTn id="13" dur="500" fill="hold"/>
                                        <p:tgtEl>
                                          <p:spTgt spid="96"/>
                                        </p:tgtEl>
                                        <p:attrNameLst>
                                          <p:attrName>ppt_x</p:attrName>
                                        </p:attrNameLst>
                                      </p:cBhvr>
                                      <p:tavLst>
                                        <p:tav tm="0">
                                          <p:val>
                                            <p:strVal val="0-#ppt_w/2"/>
                                          </p:val>
                                        </p:tav>
                                        <p:tav tm="100000">
                                          <p:val>
                                            <p:strVal val="#ppt_x"/>
                                          </p:val>
                                        </p:tav>
                                      </p:tavLst>
                                    </p:anim>
                                    <p:anim calcmode="lin" valueType="num">
                                      <p:cBhvr additive="base">
                                        <p:cTn id="14" dur="500" fill="hold"/>
                                        <p:tgtEl>
                                          <p:spTgt spid="9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0-#ppt_w/2"/>
                                          </p:val>
                                        </p:tav>
                                        <p:tav tm="100000">
                                          <p:val>
                                            <p:strVal val="#ppt_x"/>
                                          </p:val>
                                        </p:tav>
                                      </p:tavLst>
                                    </p:anim>
                                    <p:anim calcmode="lin" valueType="num">
                                      <p:cBhvr additive="base">
                                        <p:cTn id="18"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0 8.69565E-7 L 0.25 8.69565E-7 " pathEditMode="relative" rAng="0" ptsTypes="AA">
                                      <p:cBhvr>
                                        <p:cTn id="22" dur="2000" fill="hold"/>
                                        <p:tgtEl>
                                          <p:spTgt spid="105"/>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05"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grpSp>
        <p:nvGrpSpPr>
          <p:cNvPr id="91" name="Group 41"/>
          <p:cNvGrpSpPr>
            <a:grpSpLocks/>
          </p:cNvGrpSpPr>
          <p:nvPr/>
        </p:nvGrpSpPr>
        <p:grpSpPr bwMode="auto">
          <a:xfrm>
            <a:off x="762000" y="3657600"/>
            <a:ext cx="6179989" cy="1470853"/>
            <a:chOff x="432" y="1581"/>
            <a:chExt cx="4474" cy="1107"/>
          </a:xfrm>
        </p:grpSpPr>
        <p:sp>
          <p:nvSpPr>
            <p:cNvPr id="92"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93" name="Text Box 43"/>
            <p:cNvSpPr txBox="1">
              <a:spLocks noChangeArrowheads="1"/>
            </p:cNvSpPr>
            <p:nvPr/>
          </p:nvSpPr>
          <p:spPr bwMode="auto">
            <a:xfrm>
              <a:off x="3301" y="215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94"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95"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4" name="Group 46"/>
            <p:cNvGrpSpPr>
              <a:grpSpLocks noChangeAspect="1"/>
            </p:cNvGrpSpPr>
            <p:nvPr/>
          </p:nvGrpSpPr>
          <p:grpSpPr bwMode="auto">
            <a:xfrm>
              <a:off x="511" y="1920"/>
              <a:ext cx="737" cy="737"/>
              <a:chOff x="4320" y="2016"/>
              <a:chExt cx="912" cy="912"/>
            </a:xfrm>
          </p:grpSpPr>
          <p:grpSp>
            <p:nvGrpSpPr>
              <p:cNvPr id="105" name="Group 47"/>
              <p:cNvGrpSpPr>
                <a:grpSpLocks noChangeAspect="1"/>
              </p:cNvGrpSpPr>
              <p:nvPr/>
            </p:nvGrpSpPr>
            <p:grpSpPr bwMode="auto">
              <a:xfrm>
                <a:off x="4320" y="2016"/>
                <a:ext cx="912" cy="912"/>
                <a:chOff x="2496" y="1104"/>
                <a:chExt cx="912" cy="912"/>
              </a:xfrm>
            </p:grpSpPr>
            <p:grpSp>
              <p:nvGrpSpPr>
                <p:cNvPr id="113" name="Group 48"/>
                <p:cNvGrpSpPr>
                  <a:grpSpLocks noChangeAspect="1"/>
                </p:cNvGrpSpPr>
                <p:nvPr/>
              </p:nvGrpSpPr>
              <p:grpSpPr bwMode="auto">
                <a:xfrm rot="2360341">
                  <a:off x="2592" y="1248"/>
                  <a:ext cx="680" cy="680"/>
                  <a:chOff x="1224" y="1212"/>
                  <a:chExt cx="3144" cy="3112"/>
                </a:xfrm>
              </p:grpSpPr>
              <p:sp>
                <p:nvSpPr>
                  <p:cNvPr id="115"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sp>
                <p:nvSpPr>
                  <p:cNvPr id="116"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117" name="Group 51"/>
                  <p:cNvGrpSpPr>
                    <a:grpSpLocks noChangeAspect="1"/>
                  </p:cNvGrpSpPr>
                  <p:nvPr/>
                </p:nvGrpSpPr>
                <p:grpSpPr bwMode="auto">
                  <a:xfrm>
                    <a:off x="1776" y="1212"/>
                    <a:ext cx="1944" cy="2413"/>
                    <a:chOff x="2227" y="1194"/>
                    <a:chExt cx="1944" cy="2413"/>
                  </a:xfrm>
                </p:grpSpPr>
                <p:sp>
                  <p:nvSpPr>
                    <p:cNvPr id="118"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14"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6" name="Group 59"/>
              <p:cNvGrpSpPr>
                <a:grpSpLocks noChangeAspect="1"/>
              </p:cNvGrpSpPr>
              <p:nvPr/>
            </p:nvGrpSpPr>
            <p:grpSpPr bwMode="auto">
              <a:xfrm>
                <a:off x="4368" y="2112"/>
                <a:ext cx="432" cy="240"/>
                <a:chOff x="-1152" y="3504"/>
                <a:chExt cx="432" cy="240"/>
              </a:xfrm>
            </p:grpSpPr>
            <p:grpSp>
              <p:nvGrpSpPr>
                <p:cNvPr id="107" name="Group 60"/>
                <p:cNvGrpSpPr>
                  <a:grpSpLocks noChangeAspect="1"/>
                </p:cNvGrpSpPr>
                <p:nvPr/>
              </p:nvGrpSpPr>
              <p:grpSpPr bwMode="auto">
                <a:xfrm>
                  <a:off x="-1075" y="3504"/>
                  <a:ext cx="256" cy="210"/>
                  <a:chOff x="1728" y="2064"/>
                  <a:chExt cx="768" cy="672"/>
                </a:xfrm>
              </p:grpSpPr>
              <p:sp>
                <p:nvSpPr>
                  <p:cNvPr id="111"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12"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8"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10"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24"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117896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0-#ppt_w/2"/>
                                          </p:val>
                                        </p:tav>
                                        <p:tav tm="100000">
                                          <p:val>
                                            <p:strVal val="#ppt_x"/>
                                          </p:val>
                                        </p:tav>
                                      </p:tavLst>
                                    </p:anim>
                                    <p:anim calcmode="lin" valueType="num">
                                      <p:cBhvr additive="base">
                                        <p:cTn id="8" dur="500" fill="hold"/>
                                        <p:tgtEl>
                                          <p:spTgt spid="9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3"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x</a:t>
            </a:r>
            <a:r>
              <a:rPr lang="en-US" sz="1800" baseline="-25000" dirty="0"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=7</a:t>
            </a:r>
            <a:endParaRPr lang="en-US" sz="1800" dirty="0">
              <a:solidFill>
                <a:schemeClr val="bg2"/>
              </a:solidFill>
              <a:effectLst>
                <a:outerShdw blurRad="38100" dist="38100" dir="2700000" algn="tl">
                  <a:srgbClr val="FFFFFF"/>
                </a:outerShdw>
              </a:effectLst>
              <a:cs typeface="+mn-cs"/>
            </a:endParaRPr>
          </a:p>
        </p:txBody>
      </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cxnSp>
        <p:nvCxnSpPr>
          <p:cNvPr id="110" name="Straight Connector 109"/>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112" name="Text Box 6"/>
          <p:cNvSpPr txBox="1">
            <a:spLocks noChangeArrowheads="1"/>
          </p:cNvSpPr>
          <p:nvPr/>
        </p:nvSpPr>
        <p:spPr bwMode="auto">
          <a:xfrm>
            <a:off x="-152400" y="3846493"/>
            <a:ext cx="6451242" cy="830997"/>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smtClean="0">
                <a:effectLst>
                  <a:outerShdw blurRad="38100" dist="38100" dir="2700000" algn="tl">
                    <a:srgbClr val="000000"/>
                  </a:outerShdw>
                </a:effectLst>
                <a:cs typeface="+mn-cs"/>
              </a:rPr>
              <a:t>States </a:t>
            </a:r>
            <a:r>
              <a:rPr lang="en-US" sz="2400" dirty="0">
                <a:effectLst>
                  <a:outerShdw blurRad="38100" dist="38100" dir="2700000" algn="tl">
                    <a:srgbClr val="000000"/>
                  </a:outerShdw>
                </a:effectLst>
                <a:cs typeface="+mn-cs"/>
              </a:rPr>
              <a:t>c</a:t>
            </a:r>
            <a:r>
              <a:rPr lang="en-US" sz="2400" dirty="0" smtClean="0">
                <a:effectLst>
                  <a:outerShdw blurRad="38100" dist="38100" dir="2700000" algn="tl">
                    <a:srgbClr val="000000"/>
                  </a:outerShdw>
                </a:effectLst>
                <a:cs typeface="+mn-cs"/>
              </a:rPr>
              <a:t>an’t remember more than a constant number of digits of x.</a:t>
            </a:r>
            <a:endParaRPr lang="en-US" sz="2400" dirty="0">
              <a:effectLst>
                <a:outerShdw blurRad="38100" dist="38100" dir="2700000" algn="tl">
                  <a:srgbClr val="000000"/>
                </a:outerShdw>
              </a:effectLst>
              <a:cs typeface="+mn-cs"/>
            </a:endParaRPr>
          </a:p>
        </p:txBody>
      </p:sp>
      <p:sp>
        <p:nvSpPr>
          <p:cNvPr id="113" name="Text Box 6"/>
          <p:cNvSpPr txBox="1">
            <a:spLocks noChangeArrowheads="1"/>
          </p:cNvSpPr>
          <p:nvPr/>
        </p:nvSpPr>
        <p:spPr bwMode="auto">
          <a:xfrm>
            <a:off x="-152400" y="4648200"/>
            <a:ext cx="7308492" cy="461665"/>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smtClean="0">
                <a:effectLst>
                  <a:outerShdw blurRad="38100" dist="38100" dir="2700000" algn="tl">
                    <a:srgbClr val="000000"/>
                  </a:outerShdw>
                </a:effectLst>
                <a:cs typeface="+mn-cs"/>
              </a:rPr>
              <a:t>or how many digits of x have been read.</a:t>
            </a:r>
            <a:endParaRPr lang="en-US" sz="2400" dirty="0">
              <a:effectLst>
                <a:outerShdw blurRad="38100" dist="38100" dir="2700000" algn="tl">
                  <a:srgbClr val="000000"/>
                </a:outerShdw>
              </a:effectLst>
              <a:cs typeface="+mn-cs"/>
            </a:endParaRPr>
          </a:p>
        </p:txBody>
      </p:sp>
      <p:sp>
        <p:nvSpPr>
          <p:cNvPr id="91"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122511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2">
                                            <p:txEl>
                                              <p:pRg st="0" end="0"/>
                                            </p:txEl>
                                          </p:spTgt>
                                        </p:tgtEl>
                                        <p:attrNameLst>
                                          <p:attrName>style.visibility</p:attrName>
                                        </p:attrNameLst>
                                      </p:cBhvr>
                                      <p:to>
                                        <p:strVal val="visible"/>
                                      </p:to>
                                    </p:set>
                                    <p:anim calcmode="lin" valueType="num">
                                      <p:cBhvr additive="base">
                                        <p:cTn id="13"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13">
                                            <p:txEl>
                                              <p:pRg st="0" end="0"/>
                                            </p:txEl>
                                          </p:spTgt>
                                        </p:tgtEl>
                                        <p:attrNameLst>
                                          <p:attrName>style.visibility</p:attrName>
                                        </p:attrNameLst>
                                      </p:cBhvr>
                                      <p:to>
                                        <p:strVal val="visible"/>
                                      </p:to>
                                    </p:set>
                                    <p:anim calcmode="lin" valueType="num">
                                      <p:cBhvr additive="base">
                                        <p:cTn id="19"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0"/>
                                        </p:tgtEl>
                                        <p:attrNameLst>
                                          <p:attrName>style.visibility</p:attrName>
                                        </p:attrNameLst>
                                      </p:cBhvr>
                                      <p:to>
                                        <p:strVal val="visible"/>
                                      </p:to>
                                    </p:set>
                                    <p:anim calcmode="lin" valueType="num">
                                      <p:cBhvr additive="base">
                                        <p:cTn id="25" dur="500" fill="hold"/>
                                        <p:tgtEl>
                                          <p:spTgt spid="110"/>
                                        </p:tgtEl>
                                        <p:attrNameLst>
                                          <p:attrName>ppt_x</p:attrName>
                                        </p:attrNameLst>
                                      </p:cBhvr>
                                      <p:tavLst>
                                        <p:tav tm="0">
                                          <p:val>
                                            <p:strVal val="0-#ppt_w/2"/>
                                          </p:val>
                                        </p:tav>
                                        <p:tav tm="100000">
                                          <p:val>
                                            <p:strVal val="#ppt_x"/>
                                          </p:val>
                                        </p:tav>
                                      </p:tavLst>
                                    </p:anim>
                                    <p:anim calcmode="lin" valueType="num">
                                      <p:cBhvr additive="base">
                                        <p:cTn id="2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4"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x</a:t>
            </a:r>
            <a:r>
              <a:rPr lang="en-US" sz="1800" baseline="-25000" dirty="0"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=7</a:t>
            </a:r>
            <a:endParaRPr lang="en-US" sz="1800" dirty="0">
              <a:solidFill>
                <a:schemeClr val="bg2"/>
              </a:solidFill>
              <a:effectLst>
                <a:outerShdw blurRad="38100" dist="38100" dir="2700000" algn="tl">
                  <a:srgbClr val="FFFFFF"/>
                </a:outerShdw>
              </a:effectLst>
              <a:cs typeface="+mn-cs"/>
            </a:endParaRPr>
          </a:p>
        </p:txBody>
      </p:sp>
      <p:sp>
        <p:nvSpPr>
          <p:cNvPr id="85" name="Rectangle 26"/>
          <p:cNvSpPr>
            <a:spLocks noChangeArrowheads="1"/>
          </p:cNvSpPr>
          <p:nvPr/>
        </p:nvSpPr>
        <p:spPr bwMode="auto">
          <a:xfrm>
            <a:off x="7814585" y="4189789"/>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smtClean="0">
                <a:solidFill>
                  <a:schemeClr val="bg2"/>
                </a:solidFill>
                <a:effectLst>
                  <a:outerShdw blurRad="38100" dist="38100" dir="2700000" algn="tl">
                    <a:srgbClr val="FFFFFF"/>
                  </a:outerShdw>
                </a:effectLst>
                <a:cs typeface="+mn-cs"/>
              </a:rPr>
              <a:t>y</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=6</a:t>
            </a:r>
            <a:endParaRPr lang="en-US" sz="1800" dirty="0">
              <a:solidFill>
                <a:schemeClr val="bg2"/>
              </a:solidFill>
              <a:effectLst>
                <a:outerShdw blurRad="38100" dist="38100" dir="2700000" algn="tl">
                  <a:srgbClr val="FFFFFF"/>
                </a:outerShdw>
              </a:effectLst>
              <a:cs typeface="+mn-cs"/>
            </a:endParaRPr>
          </a:p>
        </p:txBody>
      </p:sp>
      <p:grpSp>
        <p:nvGrpSpPr>
          <p:cNvPr id="8" name="Group 7"/>
          <p:cNvGrpSpPr/>
          <p:nvPr/>
        </p:nvGrpSpPr>
        <p:grpSpPr>
          <a:xfrm>
            <a:off x="7808772" y="4583668"/>
            <a:ext cx="1019831" cy="674132"/>
            <a:chOff x="7808772" y="4583668"/>
            <a:chExt cx="1019831" cy="674132"/>
          </a:xfrm>
        </p:grpSpPr>
        <p:cxnSp>
          <p:nvCxnSpPr>
            <p:cNvPr id="5" name="Straight Connector 4"/>
            <p:cNvCxnSpPr/>
            <p:nvPr/>
          </p:nvCxnSpPr>
          <p:spPr bwMode="auto">
            <a:xfrm flipH="1">
              <a:off x="7960098" y="4597484"/>
              <a:ext cx="541338" cy="0"/>
            </a:xfrm>
            <a:prstGeom prst="line">
              <a:avLst/>
            </a:prstGeom>
            <a:noFill/>
            <a:ln w="12700" cap="sq" cmpd="sng" algn="ctr">
              <a:solidFill>
                <a:schemeClr val="bg2"/>
              </a:solidFill>
              <a:prstDash val="solid"/>
              <a:round/>
              <a:headEnd type="none" w="med" len="med"/>
              <a:tailEnd type="none" w="med" len="med"/>
            </a:ln>
            <a:effectLst/>
          </p:spPr>
        </p:cxnSp>
        <p:sp>
          <p:nvSpPr>
            <p:cNvPr id="105" name="Rectangle 26"/>
            <p:cNvSpPr>
              <a:spLocks noChangeArrowheads="1"/>
            </p:cNvSpPr>
            <p:nvPr/>
          </p:nvSpPr>
          <p:spPr bwMode="auto">
            <a:xfrm>
              <a:off x="7820577" y="4583668"/>
              <a:ext cx="945131"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smtClean="0">
                  <a:solidFill>
                    <a:schemeClr val="bg2"/>
                  </a:solidFill>
                  <a:effectLst>
                    <a:outerShdw blurRad="38100" dist="38100" dir="2700000" algn="tl">
                      <a:srgbClr val="FFFFFF"/>
                    </a:outerShdw>
                  </a:effectLst>
                  <a:cs typeface="+mn-cs"/>
                </a:rPr>
                <a:t>z</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=3</a:t>
              </a:r>
            </a:p>
          </p:txBody>
        </p:sp>
        <p:sp>
          <p:nvSpPr>
            <p:cNvPr id="7" name="Rectangle 6"/>
            <p:cNvSpPr/>
            <p:nvPr/>
          </p:nvSpPr>
          <p:spPr>
            <a:xfrm>
              <a:off x="7808772" y="4888468"/>
              <a:ext cx="1019831" cy="369332"/>
            </a:xfrm>
            <a:prstGeom prst="rect">
              <a:avLst/>
            </a:prstGeom>
          </p:spPr>
          <p:txBody>
            <a:bodyPr wrap="none">
              <a:spAutoFit/>
            </a:bodyPr>
            <a:lstStyle/>
            <a:p>
              <a:pPr eaLnBrk="0" hangingPunct="0">
                <a:defRPr/>
              </a:pPr>
              <a:r>
                <a:rPr lang="en-US" sz="1800" dirty="0">
                  <a:solidFill>
                    <a:schemeClr val="bg2"/>
                  </a:solidFill>
                  <a:effectLst>
                    <a:outerShdw blurRad="38100" dist="38100" dir="2700000" algn="tl">
                      <a:srgbClr val="FFFFFF"/>
                    </a:outerShdw>
                  </a:effectLst>
                </a:rPr>
                <a:t>carry = 1</a:t>
              </a: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128" name="Straight Connector 127"/>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3458239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3.33333E-6 8.69565E-7 L 0.35834 8.69565E-7 " pathEditMode="relative" rAng="0" ptsTypes="AA">
                                      <p:cBhvr>
                                        <p:cTn id="6" dur="2000" fill="hold"/>
                                        <p:tgtEl>
                                          <p:spTgt spid="84"/>
                                        </p:tgtEl>
                                        <p:attrNameLst>
                                          <p:attrName>ppt_x</p:attrName>
                                          <p:attrName>ppt_y</p:attrName>
                                        </p:attrNameLst>
                                      </p:cBhvr>
                                      <p:rCtr x="17917" y="0"/>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85"/>
                                        </p:tgtEl>
                                        <p:attrNameLst>
                                          <p:attrName>style.visibility</p:attrName>
                                        </p:attrNameLst>
                                      </p:cBhvr>
                                      <p:to>
                                        <p:strVal val="visible"/>
                                      </p:to>
                                    </p:set>
                                    <p:anim calcmode="lin" valueType="num">
                                      <p:cBhvr additive="base">
                                        <p:cTn id="11" dur="500" fill="hold"/>
                                        <p:tgtEl>
                                          <p:spTgt spid="85"/>
                                        </p:tgtEl>
                                        <p:attrNameLst>
                                          <p:attrName>ppt_x</p:attrName>
                                        </p:attrNameLst>
                                      </p:cBhvr>
                                      <p:tavLst>
                                        <p:tav tm="0">
                                          <p:val>
                                            <p:strVal val="0-#ppt_w/2"/>
                                          </p:val>
                                        </p:tav>
                                        <p:tav tm="100000">
                                          <p:val>
                                            <p:strVal val="#ppt_x"/>
                                          </p:val>
                                        </p:tav>
                                      </p:tavLst>
                                    </p:anim>
                                    <p:anim calcmode="lin" valueType="num">
                                      <p:cBhvr additive="base">
                                        <p:cTn id="12"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9"/>
                                        </p:tgtEl>
                                        <p:attrNameLst>
                                          <p:attrName>style.visibility</p:attrName>
                                        </p:attrNameLst>
                                      </p:cBhvr>
                                      <p:to>
                                        <p:strVal val="visible"/>
                                      </p:to>
                                    </p:set>
                                    <p:anim calcmode="lin" valueType="num">
                                      <p:cBhvr additive="base">
                                        <p:cTn id="17" dur="500" fill="hold"/>
                                        <p:tgtEl>
                                          <p:spTgt spid="129"/>
                                        </p:tgtEl>
                                        <p:attrNameLst>
                                          <p:attrName>ppt_x</p:attrName>
                                        </p:attrNameLst>
                                      </p:cBhvr>
                                      <p:tavLst>
                                        <p:tav tm="0">
                                          <p:val>
                                            <p:strVal val="0-#ppt_w/2"/>
                                          </p:val>
                                        </p:tav>
                                        <p:tav tm="100000">
                                          <p:val>
                                            <p:strVal val="#ppt_x"/>
                                          </p:val>
                                        </p:tav>
                                      </p:tavLst>
                                    </p:anim>
                                    <p:anim calcmode="lin" valueType="num">
                                      <p:cBhvr additive="base">
                                        <p:cTn id="1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6508392" y="3276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4"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x</a:t>
            </a:r>
            <a:r>
              <a:rPr lang="en-US" sz="1800" baseline="-25000" dirty="0"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=7</a:t>
            </a:r>
            <a:endParaRPr lang="en-US" sz="1800" dirty="0">
              <a:solidFill>
                <a:schemeClr val="bg2"/>
              </a:solidFill>
              <a:effectLst>
                <a:outerShdw blurRad="38100" dist="38100" dir="2700000" algn="tl">
                  <a:srgbClr val="FFFFFF"/>
                </a:outerShdw>
              </a:effectLst>
              <a:cs typeface="+mn-cs"/>
            </a:endParaRPr>
          </a:p>
        </p:txBody>
      </p:sp>
      <p:sp>
        <p:nvSpPr>
          <p:cNvPr id="85" name="Rectangle 26"/>
          <p:cNvSpPr>
            <a:spLocks noChangeArrowheads="1"/>
          </p:cNvSpPr>
          <p:nvPr/>
        </p:nvSpPr>
        <p:spPr bwMode="auto">
          <a:xfrm>
            <a:off x="7814585" y="4189789"/>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smtClean="0">
                <a:solidFill>
                  <a:schemeClr val="bg2"/>
                </a:solidFill>
                <a:effectLst>
                  <a:outerShdw blurRad="38100" dist="38100" dir="2700000" algn="tl">
                    <a:srgbClr val="FFFFFF"/>
                  </a:outerShdw>
                </a:effectLst>
                <a:cs typeface="+mn-cs"/>
              </a:rPr>
              <a:t>y</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=6</a:t>
            </a:r>
            <a:endParaRPr lang="en-US" sz="1800" dirty="0">
              <a:solidFill>
                <a:schemeClr val="bg2"/>
              </a:solidFill>
              <a:effectLst>
                <a:outerShdw blurRad="38100" dist="38100" dir="2700000" algn="tl">
                  <a:srgbClr val="FFFFFF"/>
                </a:outerShdw>
              </a:effectLst>
              <a:cs typeface="+mn-cs"/>
            </a:endParaRPr>
          </a:p>
        </p:txBody>
      </p:sp>
      <p:grpSp>
        <p:nvGrpSpPr>
          <p:cNvPr id="8" name="Group 7"/>
          <p:cNvGrpSpPr/>
          <p:nvPr/>
        </p:nvGrpSpPr>
        <p:grpSpPr>
          <a:xfrm>
            <a:off x="7808772" y="4583668"/>
            <a:ext cx="1019831" cy="674132"/>
            <a:chOff x="7808772" y="4583668"/>
            <a:chExt cx="1019831" cy="674132"/>
          </a:xfrm>
        </p:grpSpPr>
        <p:cxnSp>
          <p:nvCxnSpPr>
            <p:cNvPr id="5" name="Straight Connector 4"/>
            <p:cNvCxnSpPr/>
            <p:nvPr/>
          </p:nvCxnSpPr>
          <p:spPr bwMode="auto">
            <a:xfrm flipH="1">
              <a:off x="7960098" y="4597484"/>
              <a:ext cx="541338" cy="0"/>
            </a:xfrm>
            <a:prstGeom prst="line">
              <a:avLst/>
            </a:prstGeom>
            <a:noFill/>
            <a:ln w="12700" cap="sq" cmpd="sng" algn="ctr">
              <a:solidFill>
                <a:schemeClr val="bg2"/>
              </a:solidFill>
              <a:prstDash val="solid"/>
              <a:round/>
              <a:headEnd type="none" w="med" len="med"/>
              <a:tailEnd type="none" w="med" len="med"/>
            </a:ln>
            <a:effectLst/>
          </p:spPr>
        </p:cxnSp>
        <p:sp>
          <p:nvSpPr>
            <p:cNvPr id="105" name="Rectangle 26"/>
            <p:cNvSpPr>
              <a:spLocks noChangeArrowheads="1"/>
            </p:cNvSpPr>
            <p:nvPr/>
          </p:nvSpPr>
          <p:spPr bwMode="auto">
            <a:xfrm>
              <a:off x="7820577" y="4583668"/>
              <a:ext cx="945131"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smtClean="0">
                  <a:solidFill>
                    <a:schemeClr val="bg2"/>
                  </a:solidFill>
                  <a:effectLst>
                    <a:outerShdw blurRad="38100" dist="38100" dir="2700000" algn="tl">
                      <a:srgbClr val="FFFFFF"/>
                    </a:outerShdw>
                  </a:effectLst>
                  <a:cs typeface="+mn-cs"/>
                </a:rPr>
                <a:t>z</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=3</a:t>
              </a:r>
            </a:p>
          </p:txBody>
        </p:sp>
        <p:sp>
          <p:nvSpPr>
            <p:cNvPr id="7" name="Rectangle 6"/>
            <p:cNvSpPr/>
            <p:nvPr/>
          </p:nvSpPr>
          <p:spPr>
            <a:xfrm>
              <a:off x="7808772" y="4888468"/>
              <a:ext cx="1019831" cy="369332"/>
            </a:xfrm>
            <a:prstGeom prst="rect">
              <a:avLst/>
            </a:prstGeom>
          </p:spPr>
          <p:txBody>
            <a:bodyPr wrap="none">
              <a:spAutoFit/>
            </a:bodyPr>
            <a:lstStyle/>
            <a:p>
              <a:pPr eaLnBrk="0" hangingPunct="0">
                <a:defRPr/>
              </a:pPr>
              <a:r>
                <a:rPr lang="en-US" sz="1800" dirty="0">
                  <a:solidFill>
                    <a:schemeClr val="bg2"/>
                  </a:solidFill>
                  <a:effectLst>
                    <a:outerShdw blurRad="38100" dist="38100" dir="2700000" algn="tl">
                      <a:srgbClr val="FFFFFF"/>
                    </a:outerShdw>
                  </a:effectLst>
                </a:rPr>
                <a:t>carry = 1</a:t>
              </a: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smtClean="0">
                <a:effectLst>
                  <a:outerShdw blurRad="38100" dist="38100" dir="2700000" algn="tl">
                    <a:srgbClr val="000000"/>
                  </a:outerShdw>
                </a:effectLst>
                <a:cs typeface="+mn-cs"/>
              </a:rPr>
              <a:t>3</a:t>
            </a:r>
            <a:endParaRPr lang="en-US" sz="2000"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52287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1.11111E-6 2.53469E-6 L -0.30347 0.42183 " pathEditMode="relative" rAng="0" ptsTypes="AA">
                                      <p:cBhvr>
                                        <p:cTn id="6" dur="2000" fill="hold"/>
                                        <p:tgtEl>
                                          <p:spTgt spid="84"/>
                                        </p:tgtEl>
                                        <p:attrNameLst>
                                          <p:attrName>ppt_x</p:attrName>
                                          <p:attrName>ppt_y</p:attrName>
                                        </p:attrNameLst>
                                      </p:cBhvr>
                                      <p:rCtr x="-15174" y="21092"/>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1+#ppt_w/2"/>
                                          </p:val>
                                        </p:tav>
                                        <p:tav tm="100000">
                                          <p:val>
                                            <p:strVal val="#ppt_x"/>
                                          </p:val>
                                        </p:tav>
                                      </p:tavLst>
                                    </p:anim>
                                    <p:anim calcmode="lin" valueType="num">
                                      <p:cBhvr additive="base">
                                        <p:cTn id="12"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1</a:t>
            </a:r>
            <a:endParaRPr lang="en-US" sz="1800" dirty="0">
              <a:solidFill>
                <a:schemeClr val="bg2"/>
              </a:solidFill>
              <a:effectLst>
                <a:outerShdw blurRad="38100" dist="38100" dir="2700000" algn="tl">
                  <a:srgbClr val="FFFFFF"/>
                </a:outerShdw>
              </a:effectLst>
              <a:cs typeface="+mn-cs"/>
            </a:endParaRP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smtClean="0">
                <a:effectLst>
                  <a:outerShdw blurRad="38100" dist="38100" dir="2700000" algn="tl">
                    <a:srgbClr val="000000"/>
                  </a:outerShdw>
                </a:effectLst>
                <a:cs typeface="+mn-cs"/>
              </a:rPr>
              <a:t>3</a:t>
            </a:r>
            <a:endParaRPr lang="en-US" sz="2000" dirty="0">
              <a:effectLst>
                <a:outerShdw blurRad="38100" dist="38100" dir="2700000" algn="tl">
                  <a:srgbClr val="000000"/>
                </a:outerShdw>
              </a:effectLst>
              <a:cs typeface="+mn-cs"/>
            </a:endParaRPr>
          </a:p>
        </p:txBody>
      </p:sp>
      <p:grpSp>
        <p:nvGrpSpPr>
          <p:cNvPr id="130" name="Group 129"/>
          <p:cNvGrpSpPr/>
          <p:nvPr/>
        </p:nvGrpSpPr>
        <p:grpSpPr>
          <a:xfrm>
            <a:off x="-25400" y="2438400"/>
            <a:ext cx="8483600" cy="2997066"/>
            <a:chOff x="127000" y="3962400"/>
            <a:chExt cx="8483600" cy="2997066"/>
          </a:xfrm>
        </p:grpSpPr>
        <p:sp>
          <p:nvSpPr>
            <p:cNvPr id="131" name="Text Box 103"/>
            <p:cNvSpPr txBox="1">
              <a:spLocks noChangeArrowheads="1"/>
            </p:cNvSpPr>
            <p:nvPr/>
          </p:nvSpPr>
          <p:spPr bwMode="auto">
            <a:xfrm>
              <a:off x="152400" y="498354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smtClean="0">
                  <a:solidFill>
                    <a:schemeClr val="tx2"/>
                  </a:solidFill>
                  <a:cs typeface="+mn-cs"/>
                </a:rPr>
                <a:t>Loop invariant:  </a:t>
              </a:r>
              <a:br>
                <a:rPr lang="en-CA" altLang="en-US" sz="2400" kern="0" dirty="0" smtClean="0">
                  <a:solidFill>
                    <a:schemeClr val="tx2"/>
                  </a:solidFill>
                  <a:cs typeface="+mn-cs"/>
                </a:rPr>
              </a:br>
              <a:r>
                <a:rPr lang="en-CA" altLang="en-US" sz="2400" kern="0" dirty="0" smtClean="0">
                  <a:solidFill>
                    <a:schemeClr val="tx2"/>
                  </a:solidFill>
                  <a:cs typeface="+mn-cs"/>
                </a:rPr>
                <a:t>  </a:t>
              </a:r>
              <a:r>
                <a:rPr lang="en-CA" altLang="en-US" sz="2400" kern="0" dirty="0" smtClean="0">
                  <a:cs typeface="+mn-cs"/>
                </a:rPr>
                <a:t>The lowest i-1 digits of x and y have been read. </a:t>
              </a:r>
            </a:p>
            <a:p>
              <a:pPr eaLnBrk="1" hangingPunct="1">
                <a:lnSpc>
                  <a:spcPct val="90000"/>
                </a:lnSpc>
                <a:buFontTx/>
                <a:buNone/>
                <a:defRPr/>
              </a:pPr>
              <a:r>
                <a:rPr lang="en-CA" altLang="en-US" sz="2400" kern="0" dirty="0">
                  <a:cs typeface="+mn-cs"/>
                </a:rPr>
                <a:t> </a:t>
              </a:r>
              <a:r>
                <a:rPr lang="en-CA" altLang="en-US" sz="2400" kern="0" dirty="0" smtClean="0">
                  <a:cs typeface="+mn-cs"/>
                </a:rPr>
                <a:t> The lowest i-1 digits of the sum z have been produced.</a:t>
              </a:r>
            </a:p>
            <a:p>
              <a:pPr eaLnBrk="1" hangingPunct="1">
                <a:lnSpc>
                  <a:spcPct val="90000"/>
                </a:lnSpc>
                <a:buFontTx/>
                <a:buNone/>
                <a:defRPr/>
              </a:pPr>
              <a:r>
                <a:rPr lang="en-CA" altLang="en-US" sz="2400" kern="0" dirty="0">
                  <a:cs typeface="+mn-cs"/>
                </a:rPr>
                <a:t> </a:t>
              </a:r>
              <a:r>
                <a:rPr lang="en-CA" altLang="en-US" sz="2400" kern="0" dirty="0" smtClean="0">
                  <a:cs typeface="+mn-cs"/>
                </a:rPr>
                <a:t> The carry to the </a:t>
              </a:r>
              <a:r>
                <a:rPr lang="en-CA" altLang="en-US" sz="2400" kern="0" dirty="0" err="1" smtClean="0">
                  <a:cs typeface="+mn-cs"/>
                </a:rPr>
                <a:t>i</a:t>
              </a:r>
              <a:r>
                <a:rPr lang="en-CA" altLang="en-US" sz="2400" kern="0" baseline="30000" dirty="0" err="1" smtClean="0">
                  <a:cs typeface="+mn-cs"/>
                </a:rPr>
                <a:t>th</a:t>
              </a:r>
              <a:r>
                <a:rPr lang="en-CA" altLang="en-US" sz="2400" kern="0" dirty="0" smtClean="0">
                  <a:cs typeface="+mn-cs"/>
                </a:rPr>
                <a:t> digits has been remembered.</a:t>
              </a:r>
            </a:p>
            <a:p>
              <a:pPr eaLnBrk="1" hangingPunct="1">
                <a:lnSpc>
                  <a:spcPct val="90000"/>
                </a:lnSpc>
                <a:buNone/>
                <a:defRPr/>
              </a:pPr>
              <a:r>
                <a:rPr lang="en-CA" altLang="en-US" sz="2400" kern="0" dirty="0" smtClean="0"/>
                <a:t>  Head </a:t>
              </a:r>
              <a:r>
                <a:rPr lang="en-CA" altLang="en-US" sz="2400" kern="0" dirty="0"/>
                <a:t>is on </a:t>
              </a:r>
              <a:r>
                <a:rPr lang="en-CA" altLang="en-US" sz="2400" kern="0" dirty="0" err="1"/>
                <a:t>i</a:t>
              </a:r>
              <a:r>
                <a:rPr lang="en-CA" altLang="en-US" sz="2400" kern="0" baseline="30000" dirty="0" err="1"/>
                <a:t>st</a:t>
              </a:r>
              <a:r>
                <a:rPr lang="en-CA" altLang="en-US" sz="2400" kern="0" dirty="0"/>
                <a:t> digit of x</a:t>
              </a:r>
              <a:r>
                <a:rPr lang="en-CA" altLang="en-US" sz="2400" kern="0" dirty="0" smtClean="0"/>
                <a:t>.</a:t>
              </a:r>
              <a:endParaRPr lang="en-US" altLang="en-US" sz="2400" kern="0" dirty="0"/>
            </a:p>
          </p:txBody>
        </p:sp>
        <p:grpSp>
          <p:nvGrpSpPr>
            <p:cNvPr id="132" name="Group 22"/>
            <p:cNvGrpSpPr>
              <a:grpSpLocks/>
            </p:cNvGrpSpPr>
            <p:nvPr/>
          </p:nvGrpSpPr>
          <p:grpSpPr bwMode="auto">
            <a:xfrm>
              <a:off x="127000" y="3962400"/>
              <a:ext cx="1244599" cy="1066800"/>
              <a:chOff x="1224" y="2539"/>
              <a:chExt cx="2280" cy="1785"/>
            </a:xfrm>
          </p:grpSpPr>
          <p:sp>
            <p:nvSpPr>
              <p:cNvPr id="13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134" name="Group 24"/>
              <p:cNvGrpSpPr>
                <a:grpSpLocks/>
              </p:cNvGrpSpPr>
              <p:nvPr/>
            </p:nvGrpSpPr>
            <p:grpSpPr bwMode="auto">
              <a:xfrm>
                <a:off x="1584" y="2688"/>
                <a:ext cx="1216" cy="1440"/>
                <a:chOff x="2641" y="1488"/>
                <a:chExt cx="2655" cy="2488"/>
              </a:xfrm>
            </p:grpSpPr>
            <p:grpSp>
              <p:nvGrpSpPr>
                <p:cNvPr id="135" name="Group 25"/>
                <p:cNvGrpSpPr>
                  <a:grpSpLocks/>
                </p:cNvGrpSpPr>
                <p:nvPr/>
              </p:nvGrpSpPr>
              <p:grpSpPr bwMode="auto">
                <a:xfrm>
                  <a:off x="2641" y="1488"/>
                  <a:ext cx="2496" cy="2436"/>
                  <a:chOff x="2641" y="1488"/>
                  <a:chExt cx="2496" cy="2436"/>
                </a:xfrm>
              </p:grpSpPr>
              <p:sp>
                <p:nvSpPr>
                  <p:cNvPr id="14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 name="Group 32"/>
                <p:cNvGrpSpPr>
                  <a:grpSpLocks/>
                </p:cNvGrpSpPr>
                <p:nvPr/>
              </p:nvGrpSpPr>
              <p:grpSpPr bwMode="auto">
                <a:xfrm>
                  <a:off x="4864" y="3099"/>
                  <a:ext cx="432" cy="877"/>
                  <a:chOff x="4864" y="3099"/>
                  <a:chExt cx="432" cy="877"/>
                </a:xfrm>
              </p:grpSpPr>
              <p:sp>
                <p:nvSpPr>
                  <p:cNvPr id="13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146" name="AutoShape 24"/>
          <p:cNvSpPr>
            <a:spLocks noChangeArrowheads="1"/>
          </p:cNvSpPr>
          <p:nvPr/>
        </p:nvSpPr>
        <p:spPr bwMode="auto">
          <a:xfrm rot="16200000">
            <a:off x="3784242" y="613919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4478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additive="base">
                                        <p:cTn id="7" dur="500" fill="hold"/>
                                        <p:tgtEl>
                                          <p:spTgt spid="106"/>
                                        </p:tgtEl>
                                        <p:attrNameLst>
                                          <p:attrName>ppt_x</p:attrName>
                                        </p:attrNameLst>
                                      </p:cBhvr>
                                      <p:tavLst>
                                        <p:tav tm="0">
                                          <p:val>
                                            <p:strVal val="0-#ppt_w/2"/>
                                          </p:val>
                                        </p:tav>
                                        <p:tav tm="100000">
                                          <p:val>
                                            <p:strVal val="#ppt_x"/>
                                          </p:val>
                                        </p:tav>
                                      </p:tavLst>
                                    </p:anim>
                                    <p:anim calcmode="lin" valueType="num">
                                      <p:cBhvr additive="base">
                                        <p:cTn id="8"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2.22222E-6 -2.48844E-6 L -0.13055 -0.42807 " pathEditMode="relative" rAng="0" ptsTypes="AA">
                                      <p:cBhvr>
                                        <p:cTn id="12" dur="2000" fill="hold"/>
                                        <p:tgtEl>
                                          <p:spTgt spid="146"/>
                                        </p:tgtEl>
                                        <p:attrNameLst>
                                          <p:attrName>ppt_x</p:attrName>
                                          <p:attrName>ppt_y</p:attrName>
                                        </p:attrNameLst>
                                      </p:cBhvr>
                                      <p:rCtr x="-6528" y="-21415"/>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0"/>
                                        </p:tgtEl>
                                        <p:attrNameLst>
                                          <p:attrName>style.visibility</p:attrName>
                                        </p:attrNameLst>
                                      </p:cBhvr>
                                      <p:to>
                                        <p:strVal val="visible"/>
                                      </p:to>
                                    </p:set>
                                    <p:anim calcmode="lin" valueType="num">
                                      <p:cBhvr additive="base">
                                        <p:cTn id="17" dur="500" fill="hold"/>
                                        <p:tgtEl>
                                          <p:spTgt spid="130"/>
                                        </p:tgtEl>
                                        <p:attrNameLst>
                                          <p:attrName>ppt_x</p:attrName>
                                        </p:attrNameLst>
                                      </p:cBhvr>
                                      <p:tavLst>
                                        <p:tav tm="0">
                                          <p:val>
                                            <p:strVal val="0-#ppt_w/2"/>
                                          </p:val>
                                        </p:tav>
                                        <p:tav tm="100000">
                                          <p:val>
                                            <p:strVal val="#ppt_x"/>
                                          </p:val>
                                        </p:tav>
                                      </p:tavLst>
                                    </p:anim>
                                    <p:anim calcmode="lin" valueType="num">
                                      <p:cBhvr additive="base">
                                        <p:cTn id="18" dur="500" fill="hold"/>
                                        <p:tgtEl>
                                          <p:spTgt spid="1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46"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3</a:t>
                </a:r>
                <a:endParaRPr lang="en-US" sz="2000" dirty="0">
                  <a:effectLst>
                    <a:outerShdw blurRad="38100" dist="38100" dir="2700000" algn="tl">
                      <a:srgbClr val="000000"/>
                    </a:outerShdw>
                  </a:effectLst>
                  <a:cs typeface="Times New Roman" panose="02020603050405020304" pitchFamily="18" charset="0"/>
                </a:endParaRP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2</a:t>
                </a:r>
                <a:endParaRPr lang="en-US" sz="2000" dirty="0">
                  <a:effectLst>
                    <a:outerShdw blurRad="38100" dist="38100" dir="2700000" algn="tl">
                      <a:srgbClr val="000000"/>
                    </a:outerShdw>
                  </a:effectLst>
                  <a:cs typeface="Times New Roman" panose="02020603050405020304" pitchFamily="18" charset="0"/>
                </a:endParaRP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5</a:t>
                </a:r>
                <a:endParaRPr lang="en-US" sz="2000" dirty="0">
                  <a:effectLst>
                    <a:outerShdw blurRad="38100" dist="38100" dir="2700000" algn="tl">
                      <a:srgbClr val="000000"/>
                    </a:outerShdw>
                  </a:effectLst>
                  <a:cs typeface="Times New Roman" panose="02020603050405020304" pitchFamily="18" charset="0"/>
                </a:endParaRP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8</a:t>
                </a:r>
                <a:endParaRPr lang="en-US" sz="2000" dirty="0">
                  <a:effectLst>
                    <a:outerShdw blurRad="38100" dist="38100" dir="2700000" algn="tl">
                      <a:srgbClr val="000000"/>
                    </a:outerShdw>
                  </a:effectLst>
                  <a:cs typeface="Times New Roman" panose="02020603050405020304" pitchFamily="18" charset="0"/>
                </a:endParaRP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2514600" y="3200401"/>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1</a:t>
            </a:r>
            <a:endParaRPr lang="en-US" sz="1800" dirty="0">
              <a:solidFill>
                <a:schemeClr val="bg2"/>
              </a:solidFill>
              <a:effectLst>
                <a:outerShdw blurRad="38100" dist="38100" dir="2700000" algn="tl">
                  <a:srgbClr val="FFFFFF"/>
                </a:outerShdw>
              </a:effectLst>
              <a:cs typeface="+mn-cs"/>
            </a:endParaRP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 </a:t>
                </a:r>
                <a:endParaRPr lang="en-US" sz="2000" dirty="0">
                  <a:effectLst>
                    <a:outerShdw blurRad="38100" dist="38100" dir="2700000" algn="tl">
                      <a:srgbClr val="000000"/>
                    </a:outerShdw>
                  </a:effectLst>
                  <a:cs typeface="Times New Roman" panose="02020603050405020304" pitchFamily="18" charset="0"/>
                </a:endParaRP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smtClean="0">
                <a:effectLst>
                  <a:outerShdw blurRad="38100" dist="38100" dir="2700000" algn="tl">
                    <a:srgbClr val="000000"/>
                  </a:outerShdw>
                </a:effectLst>
                <a:cs typeface="+mn-cs"/>
              </a:rPr>
              <a:t>3</a:t>
            </a:r>
            <a:endParaRPr lang="en-US" sz="2000" dirty="0">
              <a:effectLst>
                <a:outerShdw blurRad="38100" dist="38100" dir="2700000" algn="tl">
                  <a:srgbClr val="000000"/>
                </a:outerShdw>
              </a:effectLst>
              <a:cs typeface="+mn-cs"/>
            </a:endParaRPr>
          </a:p>
        </p:txBody>
      </p:sp>
      <p:sp>
        <p:nvSpPr>
          <p:cNvPr id="83" name="Text Box 6"/>
          <p:cNvSpPr txBox="1">
            <a:spLocks noChangeArrowheads="1"/>
          </p:cNvSpPr>
          <p:nvPr/>
        </p:nvSpPr>
        <p:spPr bwMode="auto">
          <a:xfrm>
            <a:off x="-152400" y="3962400"/>
            <a:ext cx="5547467" cy="830997"/>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smtClean="0">
                <a:effectLst>
                  <a:outerShdw blurRad="38100" dist="38100" dir="2700000" algn="tl">
                    <a:srgbClr val="000000"/>
                  </a:outerShdw>
                </a:effectLst>
                <a:cs typeface="+mn-cs"/>
              </a:rPr>
              <a:t>A bulk of the work will be </a:t>
            </a:r>
            <a:br>
              <a:rPr lang="en-US" sz="2400" dirty="0" smtClean="0">
                <a:effectLst>
                  <a:outerShdw blurRad="38100" dist="38100" dir="2700000" algn="tl">
                    <a:srgbClr val="000000"/>
                  </a:outerShdw>
                </a:effectLst>
                <a:cs typeface="+mn-cs"/>
              </a:rPr>
            </a:br>
            <a:r>
              <a:rPr lang="en-US" sz="2400" dirty="0" smtClean="0">
                <a:effectLst>
                  <a:outerShdw blurRad="38100" dist="38100" dir="2700000" algn="tl">
                    <a:srgbClr val="000000"/>
                  </a:outerShdw>
                </a:effectLst>
                <a:cs typeface="+mn-cs"/>
              </a:rPr>
              <a:t>simply moving the head!</a:t>
            </a:r>
            <a:endParaRPr lang="en-US" sz="2400"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138769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O</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L</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L</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E</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H</a:t>
              </a: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2666999"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52600" y="2819397"/>
            <a:ext cx="4267200" cy="395294"/>
            <a:chOff x="528" y="1392"/>
            <a:chExt cx="2688" cy="249"/>
          </a:xfrm>
        </p:grpSpPr>
        <p:sp>
          <p:nvSpPr>
            <p:cNvPr id="1322010" name="Rectangle 2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3</a:t>
              </a:r>
            </a:p>
          </p:txBody>
        </p:sp>
        <p:sp>
          <p:nvSpPr>
            <p:cNvPr id="1322013" name="Rectangle 2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4</a:t>
              </a:r>
            </a:p>
          </p:txBody>
        </p:sp>
        <p:sp>
          <p:nvSpPr>
            <p:cNvPr id="1322014" name="Rectangle 3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5</a:t>
              </a:r>
            </a:p>
          </p:txBody>
        </p:sp>
        <p:sp>
          <p:nvSpPr>
            <p:cNvPr id="1322015" name="Rectangle 3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2</a:t>
              </a:r>
            </a:p>
          </p:txBody>
        </p:sp>
        <p:sp>
          <p:nvSpPr>
            <p:cNvPr id="1322016" name="Line 3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2054" name="Text Box 70"/>
          <p:cNvSpPr txBox="1">
            <a:spLocks noChangeArrowheads="1"/>
          </p:cNvSpPr>
          <p:nvPr/>
        </p:nvSpPr>
        <p:spPr bwMode="auto">
          <a:xfrm>
            <a:off x="457200" y="3471862"/>
            <a:ext cx="8686800" cy="341632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effectLst>
                  <a:outerShdw blurRad="38100" dist="38100" dir="2700000" algn="tl">
                    <a:srgbClr val="000000"/>
                  </a:outerShdw>
                </a:effectLst>
                <a:cs typeface="+mn-cs"/>
              </a:rPr>
              <a:t>Knowing </a:t>
            </a:r>
          </a:p>
          <a:p>
            <a:pPr lvl="1" eaLnBrk="0" hangingPunct="0">
              <a:buFontTx/>
              <a:buChar char="•"/>
              <a:defRPr/>
            </a:pPr>
            <a:r>
              <a:rPr lang="en-US" sz="2400" dirty="0">
                <a:effectLst>
                  <a:outerShdw blurRad="38100" dist="38100" dir="2700000" algn="tl">
                    <a:srgbClr val="000000"/>
                  </a:outerShdw>
                </a:effectLst>
                <a:cs typeface="+mn-cs"/>
              </a:rPr>
              <a:t>the one state </a:t>
            </a:r>
            <a:r>
              <a:rPr lang="en-US" sz="2400" dirty="0">
                <a:solidFill>
                  <a:schemeClr val="accent2"/>
                </a:solidFill>
                <a:effectLst>
                  <a:outerShdw blurRad="38100" dist="38100" dir="2700000" algn="tl">
                    <a:srgbClr val="000000"/>
                  </a:outerShdw>
                </a:effectLst>
                <a:cs typeface="+mn-cs"/>
              </a:rPr>
              <a:t>q</a:t>
            </a:r>
          </a:p>
          <a:p>
            <a:pPr lvl="1" eaLnBrk="0" hangingPunct="0">
              <a:buFontTx/>
              <a:buChar char="•"/>
              <a:defRPr/>
            </a:pPr>
            <a:r>
              <a:rPr lang="en-US" sz="2400" dirty="0">
                <a:effectLst>
                  <a:outerShdw blurRad="38100" dist="38100" dir="2700000" algn="tl">
                    <a:srgbClr val="000000"/>
                  </a:outerShdw>
                </a:effectLst>
                <a:cs typeface="+mn-cs"/>
              </a:rPr>
              <a:t>the value </a:t>
            </a:r>
            <a:r>
              <a:rPr lang="en-US" sz="2400" dirty="0">
                <a:solidFill>
                  <a:schemeClr val="accent2"/>
                </a:solidFill>
                <a:effectLst>
                  <a:outerShdw blurRad="38100" dist="38100" dir="2700000" algn="tl">
                    <a:srgbClr val="000000"/>
                  </a:outerShdw>
                </a:effectLst>
                <a:cs typeface="+mn-cs"/>
              </a:rPr>
              <a:t>c</a:t>
            </a:r>
            <a:r>
              <a:rPr lang="en-US" sz="2400" baseline="-25000" dirty="0">
                <a:solidFill>
                  <a:schemeClr val="accent2"/>
                </a:solidFill>
                <a:effectLst>
                  <a:outerShdw blurRad="38100" dist="38100" dir="2700000" algn="tl">
                    <a:srgbClr val="000000"/>
                  </a:outerShdw>
                </a:effectLst>
                <a:cs typeface="+mn-cs"/>
              </a:rPr>
              <a:t>i</a:t>
            </a:r>
            <a:r>
              <a:rPr lang="en-US" sz="2400" dirty="0">
                <a:effectLst>
                  <a:outerShdw blurRad="38100" dist="38100" dir="2700000" algn="tl">
                    <a:srgbClr val="000000"/>
                  </a:outerShdw>
                </a:effectLst>
                <a:cs typeface="+mn-cs"/>
              </a:rPr>
              <a:t> under each head </a:t>
            </a:r>
          </a:p>
          <a:p>
            <a:pPr eaLnBrk="0" hangingPunct="0">
              <a:buFontTx/>
              <a:buChar char="•"/>
              <a:defRPr/>
            </a:pPr>
            <a:r>
              <a:rPr lang="en-US" sz="2400" dirty="0">
                <a:effectLst>
                  <a:outerShdw blurRad="38100" dist="38100" dir="2700000" algn="tl">
                    <a:srgbClr val="000000"/>
                  </a:outerShdw>
                </a:effectLst>
                <a:cs typeface="+mn-cs"/>
              </a:rPr>
              <a:t>Automata decides </a:t>
            </a:r>
          </a:p>
          <a:p>
            <a:pPr lvl="1" eaLnBrk="0" hangingPunct="0">
              <a:buFontTx/>
              <a:buChar char="•"/>
              <a:defRPr/>
            </a:pPr>
            <a:r>
              <a:rPr lang="en-US" sz="2400" dirty="0">
                <a:effectLst>
                  <a:outerShdw blurRad="38100" dist="38100" dir="2700000" algn="tl">
                    <a:srgbClr val="000000"/>
                  </a:outerShdw>
                </a:effectLst>
                <a:cs typeface="+mn-cs"/>
              </a:rPr>
              <a:t>New state </a:t>
            </a:r>
            <a:r>
              <a:rPr lang="en-US" sz="2400" dirty="0">
                <a:solidFill>
                  <a:schemeClr val="accent2"/>
                </a:solidFill>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mn-cs"/>
              </a:rPr>
              <a:t> </a:t>
            </a:r>
          </a:p>
          <a:p>
            <a:pPr lvl="1" eaLnBrk="0" hangingPunct="0">
              <a:buFontTx/>
              <a:buChar char="•"/>
              <a:defRPr/>
            </a:pPr>
            <a:r>
              <a:rPr lang="en-US" sz="2400" dirty="0">
                <a:effectLst>
                  <a:outerShdw blurRad="38100" dist="38100" dir="2700000" algn="tl">
                    <a:srgbClr val="000000"/>
                  </a:outerShdw>
                </a:effectLst>
                <a:cs typeface="+mn-cs"/>
              </a:rPr>
              <a:t>For each head what to write &amp; whether to move.</a:t>
            </a:r>
            <a:endParaRPr lang="en-US" sz="2400" dirty="0">
              <a:solidFill>
                <a:schemeClr val="accent2"/>
              </a:solidFill>
              <a:effectLst>
                <a:outerShdw blurRad="38100" dist="38100" dir="2700000" algn="tl">
                  <a:srgbClr val="000000"/>
                </a:outerShdw>
              </a:effectLst>
              <a:cs typeface="+mn-cs"/>
            </a:endParaRPr>
          </a:p>
          <a:p>
            <a:pPr eaLnBrk="0" hangingPunct="0">
              <a:defRPr/>
            </a:pPr>
            <a:r>
              <a:rPr lang="en-US" sz="2400" dirty="0" err="1">
                <a:effectLst>
                  <a:outerShdw blurRad="38100" dist="38100" dir="2700000" algn="tl">
                    <a:srgbClr val="000000"/>
                  </a:outerShdw>
                </a:effectLst>
                <a:cs typeface="Times New Roman" pitchFamily="18" charset="0"/>
              </a:rPr>
              <a:t>ie</a:t>
            </a:r>
            <a:r>
              <a:rPr lang="en-US" sz="2400" dirty="0">
                <a:effectLst>
                  <a:outerShdw blurRad="38100" dist="38100" dir="2700000" algn="tl">
                    <a:srgbClr val="000000"/>
                  </a:outerShdw>
                </a:effectLst>
                <a:cs typeface="Times New Roman" pitchFamily="18" charset="0"/>
              </a:rPr>
              <a:t> </a:t>
            </a:r>
            <a:r>
              <a:rPr lang="el-GR" sz="2400" dirty="0">
                <a:solidFill>
                  <a:schemeClr val="accent2"/>
                </a:solidFill>
                <a:effectLst>
                  <a:outerShdw blurRad="38100" dist="38100" dir="2700000" algn="tl">
                    <a:srgbClr val="000000"/>
                  </a:outerShdw>
                </a:effectLst>
                <a:cs typeface="Times New Roman" pitchFamily="18" charset="0"/>
              </a:rPr>
              <a:t>δ</a:t>
            </a:r>
            <a:r>
              <a:rPr lang="en-US" sz="2400" dirty="0" smtClean="0">
                <a:solidFill>
                  <a:schemeClr val="accent2"/>
                </a:solidFill>
                <a:effectLst>
                  <a:outerShdw blurRad="38100" dist="38100" dir="2700000" algn="tl">
                    <a:srgbClr val="000000"/>
                  </a:outerShdw>
                </a:effectLst>
                <a:cs typeface="Times New Roman" pitchFamily="18" charset="0"/>
              </a:rPr>
              <a:t>(q,c</a:t>
            </a:r>
            <a:r>
              <a:rPr lang="en-US" sz="2400" baseline="-25000" dirty="0" smtClean="0">
                <a:solidFill>
                  <a:schemeClr val="accent2"/>
                </a:solidFill>
                <a:effectLst>
                  <a:outerShdw blurRad="38100" dist="38100" dir="2700000" algn="tl">
                    <a:srgbClr val="000000"/>
                  </a:outerShdw>
                </a:effectLst>
                <a:cs typeface="Times New Roman" pitchFamily="18" charset="0"/>
              </a:rPr>
              <a:t>1</a:t>
            </a:r>
            <a:r>
              <a:rPr lang="en-US" sz="2400" dirty="0" smtClean="0">
                <a:solidFill>
                  <a:schemeClr val="accent2"/>
                </a:solidFill>
                <a:effectLst>
                  <a:outerShdw blurRad="38100" dist="38100" dir="2700000" algn="tl">
                    <a:srgbClr val="000000"/>
                  </a:outerShdw>
                </a:effectLst>
                <a:cs typeface="Times New Roman" pitchFamily="18" charset="0"/>
              </a:rPr>
              <a:t>,c</a:t>
            </a:r>
            <a:r>
              <a:rPr lang="en-US" sz="2400" baseline="-25000" dirty="0" smtClean="0">
                <a:solidFill>
                  <a:schemeClr val="accent2"/>
                </a:solidFill>
                <a:effectLst>
                  <a:outerShdw blurRad="38100" dist="38100" dir="2700000" algn="tl">
                    <a:srgbClr val="000000"/>
                  </a:outerShdw>
                </a:effectLst>
                <a:cs typeface="Times New Roman" pitchFamily="18" charset="0"/>
              </a:rPr>
              <a:t>2</a:t>
            </a:r>
            <a:r>
              <a:rPr lang="en-US" sz="2400" dirty="0" smtClean="0">
                <a:solidFill>
                  <a:schemeClr val="accent2"/>
                </a:solidFill>
                <a:effectLst>
                  <a:outerShdw blurRad="38100" dist="38100" dir="2700000" algn="tl">
                    <a:srgbClr val="000000"/>
                  </a:outerShdw>
                </a:effectLst>
                <a:cs typeface="Times New Roman" pitchFamily="18" charset="0"/>
              </a:rPr>
              <a:t>,c</a:t>
            </a:r>
            <a:r>
              <a:rPr lang="en-US" sz="2400" baseline="-25000" dirty="0" smtClean="0">
                <a:solidFill>
                  <a:schemeClr val="accent2"/>
                </a:solidFill>
                <a:effectLst>
                  <a:outerShdw blurRad="38100" dist="38100" dir="2700000" algn="tl">
                    <a:srgbClr val="000000"/>
                  </a:outerShdw>
                </a:effectLst>
                <a:cs typeface="Times New Roman" pitchFamily="18" charset="0"/>
              </a:rPr>
              <a:t>3</a:t>
            </a:r>
            <a:r>
              <a:rPr lang="en-US" sz="2400" dirty="0" smtClean="0">
                <a:solidFill>
                  <a:schemeClr val="accent2"/>
                </a:solidFill>
                <a:effectLst>
                  <a:outerShdw blurRad="38100" dist="38100" dir="2700000" algn="tl">
                    <a:srgbClr val="000000"/>
                  </a:outerShdw>
                </a:effectLst>
                <a:cs typeface="Times New Roman" pitchFamily="18" charset="0"/>
              </a:rPr>
              <a:t>) </a:t>
            </a:r>
            <a:r>
              <a:rPr lang="en-US" sz="2400" dirty="0">
                <a:solidFill>
                  <a:schemeClr val="accent2"/>
                </a:solidFill>
                <a:effectLst>
                  <a:outerShdw blurRad="38100" dist="38100" dir="2700000" algn="tl">
                    <a:srgbClr val="000000"/>
                  </a:outerShdw>
                </a:effectLst>
                <a:cs typeface="Times New Roman" pitchFamily="18" charset="0"/>
              </a:rPr>
              <a:t>= </a:t>
            </a:r>
            <a:r>
              <a:rPr lang="en-US" sz="2400" dirty="0">
                <a:solidFill>
                  <a:schemeClr val="accent2"/>
                </a:solidFill>
                <a:effectLst>
                  <a:outerShdw blurRad="38100" dist="38100" dir="2700000" algn="tl">
                    <a:srgbClr val="000000"/>
                  </a:outerShdw>
                </a:effectLst>
                <a:cs typeface="+mn-cs"/>
              </a:rPr>
              <a:t>&lt;q</a:t>
            </a:r>
            <a:r>
              <a:rPr lang="en-US" sz="2400" dirty="0" smtClean="0">
                <a:solidFill>
                  <a:schemeClr val="accent2"/>
                </a:solidFill>
                <a:effectLst>
                  <a:outerShdw blurRad="38100" dist="38100" dir="2700000" algn="tl">
                    <a:srgbClr val="000000"/>
                  </a:outerShdw>
                </a:effectLst>
                <a:cs typeface="+mn-cs"/>
              </a:rPr>
              <a:t>’,  c’</a:t>
            </a:r>
            <a:r>
              <a:rPr lang="en-US" sz="2400" baseline="-25000" dirty="0" smtClean="0">
                <a:solidFill>
                  <a:schemeClr val="accent2"/>
                </a:solidFill>
                <a:effectLst>
                  <a:outerShdw blurRad="38100" dist="38100" dir="2700000" algn="tl">
                    <a:srgbClr val="000000"/>
                  </a:outerShdw>
                </a:effectLst>
                <a:cs typeface="+mn-cs"/>
              </a:rPr>
              <a:t>1</a:t>
            </a:r>
            <a:r>
              <a:rPr lang="en-US" sz="2400" dirty="0" smtClean="0">
                <a:solidFill>
                  <a:schemeClr val="accent2"/>
                </a:solidFill>
                <a:effectLst>
                  <a:outerShdw blurRad="38100" dist="38100" dir="2700000" algn="tl">
                    <a:srgbClr val="000000"/>
                  </a:outerShdw>
                </a:effectLst>
                <a:cs typeface="+mn-cs"/>
              </a:rPr>
              <a:t>,direc</a:t>
            </a:r>
            <a:r>
              <a:rPr lang="en-US" sz="2400" baseline="-25000" dirty="0" smtClean="0">
                <a:solidFill>
                  <a:schemeClr val="accent2"/>
                </a:solidFill>
                <a:effectLst>
                  <a:outerShdw blurRad="38100" dist="38100" dir="2700000" algn="tl">
                    <a:srgbClr val="000000"/>
                  </a:outerShdw>
                </a:effectLst>
                <a:cs typeface="+mn-cs"/>
              </a:rPr>
              <a:t>1</a:t>
            </a:r>
            <a:r>
              <a:rPr lang="en-US" sz="2400" dirty="0" smtClean="0">
                <a:solidFill>
                  <a:schemeClr val="accent2"/>
                </a:solidFill>
                <a:effectLst>
                  <a:outerShdw blurRad="38100" dist="38100" dir="2700000" algn="tl">
                    <a:srgbClr val="000000"/>
                  </a:outerShdw>
                </a:effectLst>
                <a:cs typeface="+mn-cs"/>
              </a:rPr>
              <a:t>,  c’</a:t>
            </a:r>
            <a:r>
              <a:rPr lang="en-US" sz="2400" baseline="-25000" dirty="0" smtClean="0">
                <a:solidFill>
                  <a:schemeClr val="accent2"/>
                </a:solidFill>
                <a:effectLst>
                  <a:outerShdw blurRad="38100" dist="38100" dir="2700000" algn="tl">
                    <a:srgbClr val="000000"/>
                  </a:outerShdw>
                </a:effectLst>
                <a:cs typeface="+mn-cs"/>
              </a:rPr>
              <a:t>2</a:t>
            </a:r>
            <a:r>
              <a:rPr lang="en-US" sz="2400" dirty="0" smtClean="0">
                <a:solidFill>
                  <a:schemeClr val="accent2"/>
                </a:solidFill>
                <a:effectLst>
                  <a:outerShdw blurRad="38100" dist="38100" dir="2700000" algn="tl">
                    <a:srgbClr val="000000"/>
                  </a:outerShdw>
                </a:effectLst>
                <a:cs typeface="+mn-cs"/>
              </a:rPr>
              <a:t>,direc</a:t>
            </a:r>
            <a:r>
              <a:rPr lang="en-US" sz="2400" baseline="-25000" dirty="0" smtClean="0">
                <a:solidFill>
                  <a:schemeClr val="accent2"/>
                </a:solidFill>
                <a:effectLst>
                  <a:outerShdw blurRad="38100" dist="38100" dir="2700000" algn="tl">
                    <a:srgbClr val="000000"/>
                  </a:outerShdw>
                </a:effectLst>
                <a:cs typeface="+mn-cs"/>
              </a:rPr>
              <a:t>2</a:t>
            </a:r>
            <a:r>
              <a:rPr lang="en-US" sz="2400" dirty="0" smtClean="0">
                <a:solidFill>
                  <a:schemeClr val="accent2"/>
                </a:solidFill>
                <a:effectLst>
                  <a:outerShdw blurRad="38100" dist="38100" dir="2700000" algn="tl">
                    <a:srgbClr val="000000"/>
                  </a:outerShdw>
                </a:effectLst>
                <a:cs typeface="Times New Roman" pitchFamily="18" charset="0"/>
              </a:rPr>
              <a:t>,  c’</a:t>
            </a:r>
            <a:r>
              <a:rPr lang="en-US" sz="2400" baseline="-25000" dirty="0" smtClean="0">
                <a:solidFill>
                  <a:schemeClr val="accent2"/>
                </a:solidFill>
                <a:effectLst>
                  <a:outerShdw blurRad="38100" dist="38100" dir="2700000" algn="tl">
                    <a:srgbClr val="000000"/>
                  </a:outerShdw>
                </a:effectLst>
                <a:cs typeface="Times New Roman" pitchFamily="18" charset="0"/>
              </a:rPr>
              <a:t>3</a:t>
            </a:r>
            <a:r>
              <a:rPr lang="en-US" sz="2400" dirty="0" smtClean="0">
                <a:solidFill>
                  <a:schemeClr val="accent2"/>
                </a:solidFill>
                <a:effectLst>
                  <a:outerShdw blurRad="38100" dist="38100" dir="2700000" algn="tl">
                    <a:srgbClr val="000000"/>
                  </a:outerShdw>
                </a:effectLst>
              </a:rPr>
              <a:t>,direc</a:t>
            </a:r>
            <a:r>
              <a:rPr lang="en-US" sz="2400" baseline="-25000" dirty="0" smtClean="0">
                <a:solidFill>
                  <a:schemeClr val="accent2"/>
                </a:solidFill>
                <a:effectLst>
                  <a:outerShdw blurRad="38100" dist="38100" dir="2700000" algn="tl">
                    <a:srgbClr val="000000"/>
                  </a:outerShdw>
                </a:effectLst>
              </a:rPr>
              <a:t>3  </a:t>
            </a:r>
            <a:r>
              <a:rPr lang="en-US" sz="2400" dirty="0" smtClean="0">
                <a:solidFill>
                  <a:schemeClr val="accent2"/>
                </a:solidFill>
                <a:effectLst>
                  <a:outerShdw blurRad="38100" dist="38100" dir="2700000" algn="tl">
                    <a:srgbClr val="000000"/>
                  </a:outerShdw>
                </a:effectLst>
                <a:cs typeface="+mn-cs"/>
              </a:rPr>
              <a:t>&gt;</a:t>
            </a:r>
            <a:r>
              <a:rPr lang="en-US" sz="2400" dirty="0" smtClean="0">
                <a:effectLst>
                  <a:outerShdw blurRad="38100" dist="38100" dir="2700000" algn="tl">
                    <a:srgbClr val="000000"/>
                  </a:outerShdw>
                </a:effectLst>
                <a:cs typeface="+mn-cs"/>
              </a:rPr>
              <a:t> </a:t>
            </a:r>
          </a:p>
          <a:p>
            <a:pPr eaLnBrk="0" hangingPunct="0">
              <a:defRPr/>
            </a:pPr>
            <a:r>
              <a:rPr lang="en-US" sz="2400" dirty="0" smtClean="0">
                <a:effectLst>
                  <a:outerShdw blurRad="38100" dist="38100" dir="2700000" algn="tl">
                    <a:srgbClr val="000000"/>
                  </a:outerShdw>
                </a:effectLst>
                <a:cs typeface="Times New Roman" pitchFamily="18" charset="0"/>
              </a:rPr>
              <a:t>    </a:t>
            </a:r>
            <a:r>
              <a:rPr lang="el-GR" sz="2400" dirty="0" smtClean="0">
                <a:solidFill>
                  <a:schemeClr val="accent2"/>
                </a:solidFill>
                <a:effectLst>
                  <a:outerShdw blurRad="38100" dist="38100" dir="2700000" algn="tl">
                    <a:srgbClr val="000000"/>
                  </a:outerShdw>
                </a:effectLst>
                <a:cs typeface="Times New Roman" pitchFamily="18" charset="0"/>
              </a:rPr>
              <a:t>δ</a:t>
            </a:r>
            <a:r>
              <a:rPr lang="en-US" sz="2400" dirty="0" smtClean="0">
                <a:solidFill>
                  <a:schemeClr val="accent2"/>
                </a:solidFill>
                <a:effectLst>
                  <a:outerShdw blurRad="38100" dist="38100" dir="2700000" algn="tl">
                    <a:srgbClr val="000000"/>
                  </a:outerShdw>
                </a:effectLst>
                <a:cs typeface="Times New Roman" pitchFamily="18" charset="0"/>
              </a:rPr>
              <a:t>(q,L,E,5)   = </a:t>
            </a:r>
            <a:r>
              <a:rPr lang="en-US" sz="2400" dirty="0" smtClean="0">
                <a:solidFill>
                  <a:schemeClr val="accent2"/>
                </a:solidFill>
                <a:effectLst>
                  <a:outerShdw blurRad="38100" dist="38100" dir="2700000" algn="tl">
                    <a:srgbClr val="000000"/>
                  </a:outerShdw>
                </a:effectLst>
              </a:rPr>
              <a:t>&lt;q’,  Z,  right,    7,   left</a:t>
            </a:r>
            <a:r>
              <a:rPr lang="en-US" sz="2400" dirty="0" smtClean="0">
                <a:solidFill>
                  <a:schemeClr val="accent2"/>
                </a:solidFill>
                <a:effectLst>
                  <a:outerShdw blurRad="38100" dist="38100" dir="2700000" algn="tl">
                    <a:srgbClr val="000000"/>
                  </a:outerShdw>
                </a:effectLst>
                <a:cs typeface="Times New Roman" pitchFamily="18" charset="0"/>
              </a:rPr>
              <a:t>,      t,   stay    </a:t>
            </a:r>
            <a:r>
              <a:rPr lang="en-US" sz="2400" baseline="-25000" dirty="0" smtClean="0">
                <a:solidFill>
                  <a:schemeClr val="accent2"/>
                </a:solidFill>
                <a:effectLst>
                  <a:outerShdw blurRad="38100" dist="38100" dir="2700000" algn="tl">
                    <a:srgbClr val="000000"/>
                  </a:outerShdw>
                </a:effectLst>
                <a:cs typeface="Times New Roman" pitchFamily="18" charset="0"/>
              </a:rPr>
              <a:t> </a:t>
            </a:r>
            <a:r>
              <a:rPr lang="en-US" sz="2400" dirty="0" smtClean="0">
                <a:solidFill>
                  <a:schemeClr val="accent2"/>
                </a:solidFill>
                <a:effectLst>
                  <a:outerShdw blurRad="38100" dist="38100" dir="2700000" algn="tl">
                    <a:srgbClr val="000000"/>
                  </a:outerShdw>
                </a:effectLst>
              </a:rPr>
              <a:t>&gt;</a:t>
            </a:r>
            <a:r>
              <a:rPr lang="en-US" sz="2400" dirty="0" smtClean="0">
                <a:effectLst>
                  <a:outerShdw blurRad="38100" dist="38100" dir="2700000" algn="tl">
                    <a:srgbClr val="000000"/>
                  </a:outerShdw>
                </a:effectLst>
              </a:rPr>
              <a:t> </a:t>
            </a:r>
            <a:endParaRPr lang="en-US" sz="2400" dirty="0">
              <a:effectLst>
                <a:outerShdw blurRad="38100" dist="38100" dir="2700000" algn="tl">
                  <a:srgbClr val="000000"/>
                </a:outerShdw>
              </a:effectLst>
            </a:endParaRPr>
          </a:p>
          <a:p>
            <a:pPr eaLnBrk="0" hangingPunct="0">
              <a:defRPr/>
            </a:pPr>
            <a:endParaRPr lang="en-US" sz="2400" dirty="0">
              <a:effectLst>
                <a:outerShdw blurRad="38100" dist="38100" dir="2700000" algn="tl">
                  <a:srgbClr val="000000"/>
                </a:outerShdw>
              </a:effectLst>
              <a:cs typeface="+mn-cs"/>
            </a:endParaRPr>
          </a:p>
        </p:txBody>
      </p:sp>
      <p:grpSp>
        <p:nvGrpSpPr>
          <p:cNvPr id="45" name="Group 6"/>
          <p:cNvGrpSpPr>
            <a:grpSpLocks/>
          </p:cNvGrpSpPr>
          <p:nvPr/>
        </p:nvGrpSpPr>
        <p:grpSpPr bwMode="auto">
          <a:xfrm>
            <a:off x="1753674" y="2057397"/>
            <a:ext cx="3429000" cy="395294"/>
            <a:chOff x="528" y="864"/>
            <a:chExt cx="2160" cy="249"/>
          </a:xfrm>
        </p:grpSpPr>
        <p:sp>
          <p:nvSpPr>
            <p:cNvPr id="46"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E</a:t>
              </a:r>
            </a:p>
          </p:txBody>
        </p:sp>
        <p:sp>
          <p:nvSpPr>
            <p:cNvPr id="48"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R</a:t>
              </a:r>
            </a:p>
          </p:txBody>
        </p:sp>
        <p:sp>
          <p:nvSpPr>
            <p:cNvPr id="49"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E</a:t>
              </a:r>
            </a:p>
          </p:txBody>
        </p:sp>
        <p:sp>
          <p:nvSpPr>
            <p:cNvPr id="50"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H</a:t>
              </a:r>
            </a:p>
          </p:txBody>
        </p:sp>
        <p:sp>
          <p:nvSpPr>
            <p:cNvPr id="51"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T</a:t>
              </a:r>
            </a:p>
          </p:txBody>
        </p:sp>
        <p:sp>
          <p:nvSpPr>
            <p:cNvPr id="52"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 name="Rectangle 2"/>
          <p:cNvSpPr/>
          <p:nvPr/>
        </p:nvSpPr>
        <p:spPr>
          <a:xfrm>
            <a:off x="765230" y="1279419"/>
            <a:ext cx="453970" cy="523220"/>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Times New Roman" panose="02020603050405020304" pitchFamily="18" charset="0"/>
              </a:rPr>
              <a:t> </a:t>
            </a:r>
            <a:r>
              <a:rPr lang="en-US" dirty="0">
                <a:solidFill>
                  <a:schemeClr val="accent2"/>
                </a:solidFill>
                <a:effectLst>
                  <a:outerShdw blurRad="38100" dist="38100" dir="2700000" algn="tl">
                    <a:srgbClr val="000000"/>
                  </a:outerShdw>
                </a:effectLst>
                <a:cs typeface="Times New Roman" panose="02020603050405020304" pitchFamily="18" charset="0"/>
              </a:rPr>
              <a:t>q</a:t>
            </a:r>
          </a:p>
        </p:txBody>
      </p:sp>
      <p:grpSp>
        <p:nvGrpSpPr>
          <p:cNvPr id="4" name="Group 3"/>
          <p:cNvGrpSpPr/>
          <p:nvPr/>
        </p:nvGrpSpPr>
        <p:grpSpPr>
          <a:xfrm>
            <a:off x="2895600" y="1066800"/>
            <a:ext cx="838200" cy="706051"/>
            <a:chOff x="2895600" y="1066800"/>
            <a:chExt cx="838200" cy="706051"/>
          </a:xfrm>
        </p:grpSpPr>
        <p:sp>
          <p:nvSpPr>
            <p:cNvPr id="65"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Z</a:t>
              </a:r>
            </a:p>
          </p:txBody>
        </p:sp>
        <p:cxnSp>
          <p:nvCxnSpPr>
            <p:cNvPr id="66" name="Straight Connector 65"/>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grpSp>
        <p:nvGrpSpPr>
          <p:cNvPr id="68" name="Group 67"/>
          <p:cNvGrpSpPr/>
          <p:nvPr/>
        </p:nvGrpSpPr>
        <p:grpSpPr>
          <a:xfrm>
            <a:off x="4038600" y="1752600"/>
            <a:ext cx="838200" cy="706051"/>
            <a:chOff x="2895600" y="1066800"/>
            <a:chExt cx="838200" cy="706051"/>
          </a:xfrm>
        </p:grpSpPr>
        <p:sp>
          <p:nvSpPr>
            <p:cNvPr id="69"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smtClean="0">
                  <a:effectLst>
                    <a:outerShdw blurRad="38100" dist="38100" dir="2700000" algn="tl">
                      <a:srgbClr val="000000"/>
                    </a:outerShdw>
                  </a:effectLst>
                  <a:cs typeface="+mn-cs"/>
                </a:rPr>
                <a:t>7</a:t>
              </a:r>
              <a:endParaRPr lang="en-US" sz="2000" dirty="0">
                <a:effectLst>
                  <a:outerShdw blurRad="38100" dist="38100" dir="2700000" algn="tl">
                    <a:srgbClr val="000000"/>
                  </a:outerShdw>
                </a:effectLst>
                <a:cs typeface="+mn-cs"/>
              </a:endParaRPr>
            </a:p>
          </p:txBody>
        </p:sp>
        <p:cxnSp>
          <p:nvCxnSpPr>
            <p:cNvPr id="70" name="Straight Connector 69"/>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sp>
        <p:nvSpPr>
          <p:cNvPr id="71" name="AutoShape 22"/>
          <p:cNvSpPr>
            <a:spLocks noChangeArrowheads="1"/>
          </p:cNvSpPr>
          <p:nvPr/>
        </p:nvSpPr>
        <p:spPr bwMode="auto">
          <a:xfrm rot="16200000">
            <a:off x="4279005"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72" name="Group 71"/>
          <p:cNvGrpSpPr/>
          <p:nvPr/>
        </p:nvGrpSpPr>
        <p:grpSpPr>
          <a:xfrm>
            <a:off x="2438400" y="2514600"/>
            <a:ext cx="838200" cy="706051"/>
            <a:chOff x="2895600" y="1066800"/>
            <a:chExt cx="838200" cy="706051"/>
          </a:xfrm>
        </p:grpSpPr>
        <p:sp>
          <p:nvSpPr>
            <p:cNvPr id="73"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t</a:t>
              </a:r>
            </a:p>
          </p:txBody>
        </p:sp>
        <p:cxnSp>
          <p:nvCxnSpPr>
            <p:cNvPr id="74" name="Straight Connector 73"/>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Tree>
    <p:extLst>
      <p:ext uri="{BB962C8B-B14F-4D97-AF65-F5344CB8AC3E}">
        <p14:creationId xmlns:p14="http://schemas.microsoft.com/office/powerpoint/2010/main" val="2150037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22054">
                                            <p:txEl>
                                              <p:pRg st="0" end="0"/>
                                            </p:txEl>
                                          </p:spTgt>
                                        </p:tgtEl>
                                        <p:attrNameLst>
                                          <p:attrName>style.visibility</p:attrName>
                                        </p:attrNameLst>
                                      </p:cBhvr>
                                      <p:to>
                                        <p:strVal val="visible"/>
                                      </p:to>
                                    </p:set>
                                    <p:anim calcmode="lin" valueType="num">
                                      <p:cBhvr additive="base">
                                        <p:cTn id="7" dur="500" fill="hold"/>
                                        <p:tgtEl>
                                          <p:spTgt spid="132205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205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22054">
                                            <p:txEl>
                                              <p:pRg st="1" end="1"/>
                                            </p:txEl>
                                          </p:spTgt>
                                        </p:tgtEl>
                                        <p:attrNameLst>
                                          <p:attrName>style.visibility</p:attrName>
                                        </p:attrNameLst>
                                      </p:cBhvr>
                                      <p:to>
                                        <p:strVal val="visible"/>
                                      </p:to>
                                    </p:set>
                                    <p:anim calcmode="lin" valueType="num">
                                      <p:cBhvr additive="base">
                                        <p:cTn id="11" dur="500" fill="hold"/>
                                        <p:tgtEl>
                                          <p:spTgt spid="132205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2205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22054">
                                            <p:txEl>
                                              <p:pRg st="2" end="2"/>
                                            </p:txEl>
                                          </p:spTgt>
                                        </p:tgtEl>
                                        <p:attrNameLst>
                                          <p:attrName>style.visibility</p:attrName>
                                        </p:attrNameLst>
                                      </p:cBhvr>
                                      <p:to>
                                        <p:strVal val="visible"/>
                                      </p:to>
                                    </p:set>
                                    <p:anim calcmode="lin" valueType="num">
                                      <p:cBhvr additive="base">
                                        <p:cTn id="15" dur="500" fill="hold"/>
                                        <p:tgtEl>
                                          <p:spTgt spid="132205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220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322054">
                                            <p:txEl>
                                              <p:pRg st="3" end="3"/>
                                            </p:txEl>
                                          </p:spTgt>
                                        </p:tgtEl>
                                        <p:attrNameLst>
                                          <p:attrName>style.visibility</p:attrName>
                                        </p:attrNameLst>
                                      </p:cBhvr>
                                      <p:to>
                                        <p:strVal val="visible"/>
                                      </p:to>
                                    </p:set>
                                    <p:anim calcmode="lin" valueType="num">
                                      <p:cBhvr additive="base">
                                        <p:cTn id="21" dur="500" fill="hold"/>
                                        <p:tgtEl>
                                          <p:spTgt spid="132205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2205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322054">
                                            <p:txEl>
                                              <p:pRg st="4" end="4"/>
                                            </p:txEl>
                                          </p:spTgt>
                                        </p:tgtEl>
                                        <p:attrNameLst>
                                          <p:attrName>style.visibility</p:attrName>
                                        </p:attrNameLst>
                                      </p:cBhvr>
                                      <p:to>
                                        <p:strVal val="visible"/>
                                      </p:to>
                                    </p:set>
                                    <p:anim calcmode="lin" valueType="num">
                                      <p:cBhvr additive="base">
                                        <p:cTn id="25" dur="500" fill="hold"/>
                                        <p:tgtEl>
                                          <p:spTgt spid="132205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2205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322054">
                                            <p:txEl>
                                              <p:pRg st="5" end="5"/>
                                            </p:txEl>
                                          </p:spTgt>
                                        </p:tgtEl>
                                        <p:attrNameLst>
                                          <p:attrName>style.visibility</p:attrName>
                                        </p:attrNameLst>
                                      </p:cBhvr>
                                      <p:to>
                                        <p:strVal val="visible"/>
                                      </p:to>
                                    </p:set>
                                    <p:anim calcmode="lin" valueType="num">
                                      <p:cBhvr additive="base">
                                        <p:cTn id="29" dur="500" fill="hold"/>
                                        <p:tgtEl>
                                          <p:spTgt spid="132205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220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22054">
                                            <p:txEl>
                                              <p:pRg st="6" end="6"/>
                                            </p:txEl>
                                          </p:spTgt>
                                        </p:tgtEl>
                                        <p:attrNameLst>
                                          <p:attrName>style.visibility</p:attrName>
                                        </p:attrNameLst>
                                      </p:cBhvr>
                                      <p:to>
                                        <p:strVal val="visible"/>
                                      </p:to>
                                    </p:set>
                                    <p:anim calcmode="lin" valueType="num">
                                      <p:cBhvr additive="base">
                                        <p:cTn id="35" dur="500" fill="hold"/>
                                        <p:tgtEl>
                                          <p:spTgt spid="132205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2205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322054">
                                            <p:txEl>
                                              <p:pRg st="7" end="7"/>
                                            </p:txEl>
                                          </p:spTgt>
                                        </p:tgtEl>
                                        <p:attrNameLst>
                                          <p:attrName>style.visibility</p:attrName>
                                        </p:attrNameLst>
                                      </p:cBhvr>
                                      <p:to>
                                        <p:strVal val="visible"/>
                                      </p:to>
                                    </p:set>
                                    <p:anim calcmode="lin" valueType="num">
                                      <p:cBhvr additive="base">
                                        <p:cTn id="41" dur="500" fill="hold"/>
                                        <p:tgtEl>
                                          <p:spTgt spid="1322054">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2205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0-#ppt_w/2"/>
                                          </p:val>
                                        </p:tav>
                                        <p:tav tm="100000">
                                          <p:val>
                                            <p:strVal val="#ppt_x"/>
                                          </p:val>
                                        </p:tav>
                                      </p:tavLst>
                                    </p:anim>
                                    <p:anim calcmode="lin" valueType="num">
                                      <p:cBhvr additive="base">
                                        <p:cTn id="4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path" presetSubtype="0" accel="50000" decel="50000" fill="hold" grpId="0" nodeType="clickEffect">
                                  <p:stCondLst>
                                    <p:cond delay="0"/>
                                  </p:stCondLst>
                                  <p:childTnLst>
                                    <p:animMotion origin="layout" path="M 0 -8.14061E-7 L 0.05833 -8.14061E-7 " pathEditMode="relative" rAng="0" ptsTypes="AA">
                                      <p:cBhvr>
                                        <p:cTn id="52" dur="2000" fill="hold"/>
                                        <p:tgtEl>
                                          <p:spTgt spid="1322006"/>
                                        </p:tgtEl>
                                        <p:attrNameLst>
                                          <p:attrName>ppt_x</p:attrName>
                                          <p:attrName>ppt_y</p:attrName>
                                        </p:attrNameLst>
                                      </p:cBhvr>
                                      <p:rCtr x="2917" y="0"/>
                                    </p:animMotion>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500" fill="hold"/>
                                        <p:tgtEl>
                                          <p:spTgt spid="68"/>
                                        </p:tgtEl>
                                        <p:attrNameLst>
                                          <p:attrName>ppt_x</p:attrName>
                                        </p:attrNameLst>
                                      </p:cBhvr>
                                      <p:tavLst>
                                        <p:tav tm="0">
                                          <p:val>
                                            <p:strVal val="0-#ppt_w/2"/>
                                          </p:val>
                                        </p:tav>
                                        <p:tav tm="100000">
                                          <p:val>
                                            <p:strVal val="#ppt_x"/>
                                          </p:val>
                                        </p:tav>
                                      </p:tavLst>
                                    </p:anim>
                                    <p:anim calcmode="lin" valueType="num">
                                      <p:cBhvr additive="base">
                                        <p:cTn id="5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0" nodeType="clickEffect">
                                  <p:stCondLst>
                                    <p:cond delay="0"/>
                                  </p:stCondLst>
                                  <p:childTnLst>
                                    <p:animMotion origin="layout" path="M 4.72222E-6 2.82146E-6 L -0.06789 2.82146E-6 " pathEditMode="relative" rAng="0" ptsTypes="AA">
                                      <p:cBhvr>
                                        <p:cTn id="62" dur="2000" fill="hold"/>
                                        <p:tgtEl>
                                          <p:spTgt spid="71"/>
                                        </p:tgtEl>
                                        <p:attrNameLst>
                                          <p:attrName>ppt_x</p:attrName>
                                          <p:attrName>ppt_y</p:attrName>
                                        </p:attrNameLst>
                                      </p:cBhvr>
                                      <p:rCtr x="-3403" y="0"/>
                                    </p:animMotion>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72"/>
                                        </p:tgtEl>
                                        <p:attrNameLst>
                                          <p:attrName>style.visibility</p:attrName>
                                        </p:attrNameLst>
                                      </p:cBhvr>
                                      <p:to>
                                        <p:strVal val="visible"/>
                                      </p:to>
                                    </p:set>
                                    <p:anim calcmode="lin" valueType="num">
                                      <p:cBhvr additive="base">
                                        <p:cTn id="67" dur="500" fill="hold"/>
                                        <p:tgtEl>
                                          <p:spTgt spid="72"/>
                                        </p:tgtEl>
                                        <p:attrNameLst>
                                          <p:attrName>ppt_x</p:attrName>
                                        </p:attrNameLst>
                                      </p:cBhvr>
                                      <p:tavLst>
                                        <p:tav tm="0">
                                          <p:val>
                                            <p:strVal val="0-#ppt_w/2"/>
                                          </p:val>
                                        </p:tav>
                                        <p:tav tm="100000">
                                          <p:val>
                                            <p:strVal val="#ppt_x"/>
                                          </p:val>
                                        </p:tav>
                                      </p:tavLst>
                                    </p:anim>
                                    <p:anim calcmode="lin" valueType="num">
                                      <p:cBhvr additive="base">
                                        <p:cTn id="68"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71"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4851042"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4927241"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4825284"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100" name="Group 16"/>
          <p:cNvGrpSpPr>
            <a:grpSpLocks/>
          </p:cNvGrpSpPr>
          <p:nvPr/>
        </p:nvGrpSpPr>
        <p:grpSpPr bwMode="auto">
          <a:xfrm flipH="1">
            <a:off x="457200" y="3581400"/>
            <a:ext cx="401638" cy="1143000"/>
            <a:chOff x="5760" y="720"/>
            <a:chExt cx="1021" cy="2477"/>
          </a:xfrm>
        </p:grpSpPr>
        <p:grpSp>
          <p:nvGrpSpPr>
            <p:cNvPr id="101" name="Group 17"/>
            <p:cNvGrpSpPr>
              <a:grpSpLocks/>
            </p:cNvGrpSpPr>
            <p:nvPr/>
          </p:nvGrpSpPr>
          <p:grpSpPr bwMode="auto">
            <a:xfrm>
              <a:off x="5760" y="901"/>
              <a:ext cx="916" cy="2296"/>
              <a:chOff x="5760" y="901"/>
              <a:chExt cx="916" cy="2296"/>
            </a:xfrm>
          </p:grpSpPr>
          <p:sp>
            <p:nvSpPr>
              <p:cNvPr id="105"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 name="Group 24"/>
            <p:cNvGrpSpPr>
              <a:grpSpLocks/>
            </p:cNvGrpSpPr>
            <p:nvPr/>
          </p:nvGrpSpPr>
          <p:grpSpPr bwMode="auto">
            <a:xfrm>
              <a:off x="6571" y="720"/>
              <a:ext cx="210" cy="264"/>
              <a:chOff x="6571" y="720"/>
              <a:chExt cx="210" cy="264"/>
            </a:xfrm>
          </p:grpSpPr>
          <p:sp>
            <p:nvSpPr>
              <p:cNvPr id="103"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27" name="AutoShape 38"/>
          <p:cNvSpPr>
            <a:spLocks noChangeArrowheads="1"/>
          </p:cNvSpPr>
          <p:nvPr/>
        </p:nvSpPr>
        <p:spPr bwMode="auto">
          <a:xfrm>
            <a:off x="1981200" y="3674145"/>
            <a:ext cx="5424488" cy="1022350"/>
          </a:xfrm>
          <a:prstGeom prst="wedgeRoundRectCallout">
            <a:avLst>
              <a:gd name="adj1" fmla="val -65527"/>
              <a:gd name="adj2" fmla="val -2444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smtClean="0">
                <a:latin typeface="Times New Roman" pitchFamily="18" charset="0"/>
                <a:sym typeface="Symbol" pitchFamily="18" charset="2"/>
              </a:rPr>
              <a:t>Guess how many states/lines of code will be needed!</a:t>
            </a:r>
            <a:endParaRPr lang="en-US" altLang="en-US" sz="2800" dirty="0">
              <a:latin typeface="Times New Roman" pitchFamily="18" charset="0"/>
              <a:sym typeface="Symbol" pitchFamily="18" charset="2"/>
            </a:endParaRPr>
          </a:p>
        </p:txBody>
      </p:sp>
      <p:sp>
        <p:nvSpPr>
          <p:cNvPr id="129" name="AutoShape 38"/>
          <p:cNvSpPr>
            <a:spLocks noChangeArrowheads="1"/>
          </p:cNvSpPr>
          <p:nvPr/>
        </p:nvSpPr>
        <p:spPr bwMode="auto">
          <a:xfrm>
            <a:off x="1905000" y="4953000"/>
            <a:ext cx="5388565" cy="685800"/>
          </a:xfrm>
          <a:prstGeom prst="wedgeRoundRectCallout">
            <a:avLst>
              <a:gd name="adj1" fmla="val -53577"/>
              <a:gd name="adj2" fmla="val -67638"/>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smtClean="0">
                <a:latin typeface="Times New Roman" pitchFamily="18" charset="0"/>
                <a:sym typeface="Symbol" pitchFamily="18" charset="2"/>
              </a:rPr>
              <a:t>Would you believe 2?</a:t>
            </a:r>
            <a:endParaRPr lang="en-US" altLang="en-US" sz="2800" dirty="0">
              <a:latin typeface="Times New Roman" pitchFamily="18" charset="0"/>
              <a:sym typeface="Symbol" pitchFamily="18" charset="2"/>
            </a:endParaRPr>
          </a:p>
        </p:txBody>
      </p:sp>
    </p:spTree>
    <p:extLst>
      <p:ext uri="{BB962C8B-B14F-4D97-AF65-F5344CB8AC3E}">
        <p14:creationId xmlns:p14="http://schemas.microsoft.com/office/powerpoint/2010/main" val="4161678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gtEl>
                                        <p:attrNameLst>
                                          <p:attrName>style.visibility</p:attrName>
                                        </p:attrNameLst>
                                      </p:cBhvr>
                                      <p:to>
                                        <p:strVal val="visible"/>
                                      </p:to>
                                    </p:set>
                                    <p:anim calcmode="lin" valueType="num">
                                      <p:cBhvr additive="base">
                                        <p:cTn id="13" dur="500" fill="hold"/>
                                        <p:tgtEl>
                                          <p:spTgt spid="100"/>
                                        </p:tgtEl>
                                        <p:attrNameLst>
                                          <p:attrName>ppt_x</p:attrName>
                                        </p:attrNameLst>
                                      </p:cBhvr>
                                      <p:tavLst>
                                        <p:tav tm="0">
                                          <p:val>
                                            <p:strVal val="0-#ppt_w/2"/>
                                          </p:val>
                                        </p:tav>
                                        <p:tav tm="100000">
                                          <p:val>
                                            <p:strVal val="#ppt_x"/>
                                          </p:val>
                                        </p:tav>
                                      </p:tavLst>
                                    </p:anim>
                                    <p:anim calcmode="lin" valueType="num">
                                      <p:cBhvr additive="base">
                                        <p:cTn id="14" dur="500" fill="hold"/>
                                        <p:tgtEl>
                                          <p:spTgt spid="10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additive="base">
                                        <p:cTn id="17" dur="500" fill="hold"/>
                                        <p:tgtEl>
                                          <p:spTgt spid="127"/>
                                        </p:tgtEl>
                                        <p:attrNameLst>
                                          <p:attrName>ppt_x</p:attrName>
                                        </p:attrNameLst>
                                      </p:cBhvr>
                                      <p:tavLst>
                                        <p:tav tm="0">
                                          <p:val>
                                            <p:strVal val="0-#ppt_w/2"/>
                                          </p:val>
                                        </p:tav>
                                        <p:tav tm="100000">
                                          <p:val>
                                            <p:strVal val="#ppt_x"/>
                                          </p:val>
                                        </p:tav>
                                      </p:tavLst>
                                    </p:anim>
                                    <p:anim calcmode="lin" valueType="num">
                                      <p:cBhvr additive="base">
                                        <p:cTn id="18"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29"/>
                                        </p:tgtEl>
                                        <p:attrNameLst>
                                          <p:attrName>style.visibility</p:attrName>
                                        </p:attrNameLst>
                                      </p:cBhvr>
                                      <p:to>
                                        <p:strVal val="visible"/>
                                      </p:to>
                                    </p:set>
                                    <p:anim calcmode="lin" valueType="num">
                                      <p:cBhvr additive="base">
                                        <p:cTn id="23" dur="500" fill="hold"/>
                                        <p:tgtEl>
                                          <p:spTgt spid="129"/>
                                        </p:tgtEl>
                                        <p:attrNameLst>
                                          <p:attrName>ppt_x</p:attrName>
                                        </p:attrNameLst>
                                      </p:cBhvr>
                                      <p:tavLst>
                                        <p:tav tm="0">
                                          <p:val>
                                            <p:strVal val="0-#ppt_w/2"/>
                                          </p:val>
                                        </p:tav>
                                        <p:tav tm="100000">
                                          <p:val>
                                            <p:strVal val="#ppt_x"/>
                                          </p:val>
                                        </p:tav>
                                      </p:tavLst>
                                    </p:anim>
                                    <p:anim calcmode="lin" valueType="num">
                                      <p:cBhvr additive="base">
                                        <p:cTn id="24" dur="500" fill="hold"/>
                                        <p:tgtEl>
                                          <p:spTgt spid="1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5"/>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4339" name="Group 9"/>
          <p:cNvGrpSpPr>
            <a:grpSpLocks/>
          </p:cNvGrpSpPr>
          <p:nvPr/>
        </p:nvGrpSpPr>
        <p:grpSpPr bwMode="auto">
          <a:xfrm>
            <a:off x="152400" y="1066800"/>
            <a:ext cx="3673475" cy="3889375"/>
            <a:chOff x="96" y="672"/>
            <a:chExt cx="2314" cy="2450"/>
          </a:xfrm>
        </p:grpSpPr>
        <p:pic>
          <p:nvPicPr>
            <p:cNvPr id="14352" name="Picture 10"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3" name="Rectangle 11"/>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grpSp>
        <p:nvGrpSpPr>
          <p:cNvPr id="3" name="Group 22"/>
          <p:cNvGrpSpPr>
            <a:grpSpLocks/>
          </p:cNvGrpSpPr>
          <p:nvPr/>
        </p:nvGrpSpPr>
        <p:grpSpPr bwMode="auto">
          <a:xfrm>
            <a:off x="3360738" y="515938"/>
            <a:ext cx="5707062" cy="6240462"/>
            <a:chOff x="3359964" y="515737"/>
            <a:chExt cx="5707836" cy="6240663"/>
          </a:xfrm>
        </p:grpSpPr>
        <p:sp>
          <p:nvSpPr>
            <p:cNvPr id="1316878" name="Oval 14"/>
            <p:cNvSpPr>
              <a:spLocks noChangeArrowheads="1"/>
            </p:cNvSpPr>
            <p:nvPr/>
          </p:nvSpPr>
          <p:spPr bwMode="auto">
            <a:xfrm rot="19785808">
              <a:off x="3809287" y="838009"/>
              <a:ext cx="5258513" cy="5918391"/>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351" name="Text Box 15"/>
            <p:cNvSpPr txBox="1">
              <a:spLocks noChangeArrowheads="1"/>
            </p:cNvSpPr>
            <p:nvPr/>
          </p:nvSpPr>
          <p:spPr bwMode="auto">
            <a:xfrm rot="-1814192">
              <a:off x="3359964" y="515737"/>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Recursive</a:t>
              </a:r>
              <a:r>
                <a:rPr lang="en-US" altLang="en-US" sz="2800">
                  <a:solidFill>
                    <a:srgbClr val="FF5050"/>
                  </a:solidFill>
                  <a:latin typeface="Times New Roman" pitchFamily="18" charset="0"/>
                </a:rPr>
                <a:t> </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grpSp>
        <p:nvGrpSpPr>
          <p:cNvPr id="4" name="Group 23"/>
          <p:cNvGrpSpPr>
            <a:grpSpLocks/>
          </p:cNvGrpSpPr>
          <p:nvPr/>
        </p:nvGrpSpPr>
        <p:grpSpPr bwMode="auto">
          <a:xfrm>
            <a:off x="3962400" y="465138"/>
            <a:ext cx="5673725" cy="6289675"/>
            <a:chOff x="3962045" y="464896"/>
            <a:chExt cx="5674695" cy="6289833"/>
          </a:xfrm>
        </p:grpSpPr>
        <p:sp>
          <p:nvSpPr>
            <p:cNvPr id="1316883" name="Oval 19"/>
            <p:cNvSpPr>
              <a:spLocks noChangeArrowheads="1"/>
            </p:cNvSpPr>
            <p:nvPr/>
          </p:nvSpPr>
          <p:spPr bwMode="auto">
            <a:xfrm rot="1592238">
              <a:off x="3962045" y="836380"/>
              <a:ext cx="5257112" cy="5918349"/>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US">
                <a:effectLst>
                  <a:outerShdw blurRad="38100" dist="38100" dir="2700000" algn="tl">
                    <a:srgbClr val="000000"/>
                  </a:outerShdw>
                </a:effectLst>
                <a:cs typeface="+mn-cs"/>
              </a:endParaRPr>
            </a:p>
          </p:txBody>
        </p:sp>
        <p:sp>
          <p:nvSpPr>
            <p:cNvPr id="14349" name="Text Box 20"/>
            <p:cNvSpPr txBox="1">
              <a:spLocks noChangeArrowheads="1"/>
            </p:cNvSpPr>
            <p:nvPr/>
          </p:nvSpPr>
          <p:spPr bwMode="auto">
            <a:xfrm rot="1592238">
              <a:off x="7330659" y="464896"/>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Java </a:t>
              </a:r>
            </a:p>
            <a:p>
              <a:pPr algn="ctr">
                <a:spcBef>
                  <a:spcPct val="0"/>
                </a:spcBef>
              </a:pPr>
              <a:r>
                <a:rPr lang="en-US" altLang="en-US" sz="2800">
                  <a:solidFill>
                    <a:srgbClr val="FF5050"/>
                  </a:solidFill>
                  <a:latin typeface="Times New Roman" pitchFamily="18" charset="0"/>
                </a:rPr>
                <a:t>Computable</a:t>
              </a:r>
            </a:p>
          </p:txBody>
        </p:sp>
      </p:grpSp>
      <p:sp>
        <p:nvSpPr>
          <p:cNvPr id="1316885" name="Text Box 21"/>
          <p:cNvSpPr txBox="1">
            <a:spLocks noChangeArrowheads="1"/>
          </p:cNvSpPr>
          <p:nvPr/>
        </p:nvSpPr>
        <p:spPr bwMode="auto">
          <a:xfrm>
            <a:off x="3954463" y="1657350"/>
            <a:ext cx="5284787"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Are these definitions</a:t>
            </a:r>
            <a:br>
              <a:rPr lang="en-US" altLang="en-US" sz="2800">
                <a:latin typeface="Times New Roman" pitchFamily="18" charset="0"/>
              </a:rPr>
            </a:br>
            <a:r>
              <a:rPr lang="en-US" altLang="en-US" sz="2800">
                <a:latin typeface="Times New Roman" pitchFamily="18" charset="0"/>
              </a:rPr>
              <a:t>equivalent?</a:t>
            </a:r>
            <a:r>
              <a:rPr lang="en-US" altLang="en-US" sz="1800">
                <a:latin typeface="Times New Roman" pitchFamily="18" charset="0"/>
              </a:rPr>
              <a:t/>
            </a:r>
            <a:br>
              <a:rPr lang="en-US" altLang="en-US" sz="1800">
                <a:latin typeface="Times New Roman" pitchFamily="18" charset="0"/>
              </a:rPr>
            </a:br>
            <a:r>
              <a:rPr lang="en-US" altLang="en-US" sz="1800">
                <a:latin typeface="Times New Roman" pitchFamily="18" charset="0"/>
              </a:rPr>
              <a:t>  </a:t>
            </a:r>
          </a:p>
          <a:p>
            <a:pPr algn="ctr">
              <a:spcBef>
                <a:spcPct val="0"/>
              </a:spcBef>
            </a:pPr>
            <a:r>
              <a:rPr lang="en-US" altLang="en-US" sz="2800">
                <a:latin typeface="Times New Roman" pitchFamily="18" charset="0"/>
              </a:rPr>
              <a:t>Church says “Yes”</a:t>
            </a:r>
          </a:p>
          <a:p>
            <a:pPr algn="ctr">
              <a:spcBef>
                <a:spcPct val="0"/>
              </a:spcBef>
            </a:pPr>
            <a:r>
              <a:rPr lang="en-US" altLang="en-US" sz="2800">
                <a:latin typeface="Times New Roman" pitchFamily="18" charset="0"/>
              </a:rPr>
              <a:t>All reasonable models </a:t>
            </a:r>
            <a:br>
              <a:rPr lang="en-US" altLang="en-US" sz="2800">
                <a:latin typeface="Times New Roman" pitchFamily="18" charset="0"/>
              </a:rPr>
            </a:br>
            <a:r>
              <a:rPr lang="en-US" altLang="en-US" sz="2800">
                <a:latin typeface="Times New Roman" pitchFamily="18" charset="0"/>
              </a:rPr>
              <a:t>of computation are equivalent</a:t>
            </a:r>
          </a:p>
          <a:p>
            <a:pPr algn="ctr">
              <a:spcBef>
                <a:spcPct val="0"/>
              </a:spcBef>
            </a:pPr>
            <a:r>
              <a:rPr lang="en-US" altLang="en-US" sz="2800">
                <a:latin typeface="Times New Roman" pitchFamily="18" charset="0"/>
              </a:rPr>
              <a:t>as far as what they can compute.</a:t>
            </a:r>
          </a:p>
          <a:p>
            <a:pPr algn="ctr">
              <a:spcBef>
                <a:spcPct val="0"/>
              </a:spcBef>
            </a:pPr>
            <a:endParaRPr lang="en-US" altLang="en-US" sz="2000">
              <a:latin typeface="Times New Roman" pitchFamily="18" charset="0"/>
            </a:endParaRPr>
          </a:p>
          <a:p>
            <a:pPr algn="ctr">
              <a:spcBef>
                <a:spcPct val="0"/>
              </a:spcBef>
            </a:pPr>
            <a:r>
              <a:rPr lang="en-US" altLang="en-US" sz="2800">
                <a:latin typeface="Times New Roman" pitchFamily="18" charset="0"/>
              </a:rPr>
              <a:t>And within a polynomial in time </a:t>
            </a:r>
            <a:endParaRPr lang="en-US" altLang="en-US" sz="2000">
              <a:latin typeface="Times New Roman" pitchFamily="18" charset="0"/>
            </a:endParaRPr>
          </a:p>
          <a:p>
            <a:pPr algn="ctr">
              <a:spcBef>
                <a:spcPct val="0"/>
              </a:spcBef>
            </a:pPr>
            <a:r>
              <a:rPr lang="en-US" altLang="en-US" sz="2800">
                <a:latin typeface="Times New Roman" pitchFamily="18" charset="0"/>
              </a:rPr>
              <a:t>(except for </a:t>
            </a:r>
            <a:r>
              <a:rPr lang="en-US" altLang="en-US" sz="2800">
                <a:solidFill>
                  <a:schemeClr val="accent2"/>
                </a:solidFill>
                <a:latin typeface="Times New Roman" pitchFamily="18" charset="0"/>
              </a:rPr>
              <a:t>Quantum Machines</a:t>
            </a:r>
            <a:r>
              <a:rPr lang="en-US" altLang="en-US" sz="2800">
                <a:latin typeface="Times New Roman" pitchFamily="18" charset="0"/>
              </a:rPr>
              <a:t>)</a:t>
            </a:r>
            <a:endParaRPr lang="en-US" altLang="en-US" sz="2800">
              <a:latin typeface="Monotype Corsiva" pitchFamily="66" charset="0"/>
            </a:endParaRPr>
          </a:p>
        </p:txBody>
      </p:sp>
      <p:grpSp>
        <p:nvGrpSpPr>
          <p:cNvPr id="14343" name="Group 19"/>
          <p:cNvGrpSpPr>
            <a:grpSpLocks/>
          </p:cNvGrpSpPr>
          <p:nvPr/>
        </p:nvGrpSpPr>
        <p:grpSpPr bwMode="auto">
          <a:xfrm>
            <a:off x="3810000" y="381000"/>
            <a:ext cx="5257800" cy="6375400"/>
            <a:chOff x="3810000" y="381000"/>
            <a:chExt cx="5257800" cy="6375400"/>
          </a:xfrm>
        </p:grpSpPr>
        <p:sp>
          <p:nvSpPr>
            <p:cNvPr id="21"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347"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sp>
        <p:nvSpPr>
          <p:cNvPr id="14344" name="Text Box 14"/>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sp>
        <p:nvSpPr>
          <p:cNvPr id="19"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6885">
                                            <p:txEl>
                                              <p:pRg st="0" end="0"/>
                                            </p:txEl>
                                          </p:spTgt>
                                        </p:tgtEl>
                                        <p:attrNameLst>
                                          <p:attrName>style.visibility</p:attrName>
                                        </p:attrNameLst>
                                      </p:cBhvr>
                                      <p:to>
                                        <p:strVal val="visible"/>
                                      </p:to>
                                    </p:set>
                                    <p:anim calcmode="lin" valueType="num">
                                      <p:cBhvr additive="base">
                                        <p:cTn id="19" dur="500" fill="hold"/>
                                        <p:tgtEl>
                                          <p:spTgt spid="131688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68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6885">
                                            <p:txEl>
                                              <p:pRg st="1" end="1"/>
                                            </p:txEl>
                                          </p:spTgt>
                                        </p:tgtEl>
                                        <p:attrNameLst>
                                          <p:attrName>style.visibility</p:attrName>
                                        </p:attrNameLst>
                                      </p:cBhvr>
                                      <p:to>
                                        <p:strVal val="visible"/>
                                      </p:to>
                                    </p:set>
                                    <p:anim calcmode="lin" valueType="num">
                                      <p:cBhvr additive="base">
                                        <p:cTn id="25" dur="500" fill="hold"/>
                                        <p:tgtEl>
                                          <p:spTgt spid="131688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688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316885">
                                            <p:txEl>
                                              <p:pRg st="2" end="2"/>
                                            </p:txEl>
                                          </p:spTgt>
                                        </p:tgtEl>
                                        <p:attrNameLst>
                                          <p:attrName>style.visibility</p:attrName>
                                        </p:attrNameLst>
                                      </p:cBhvr>
                                      <p:to>
                                        <p:strVal val="visible"/>
                                      </p:to>
                                    </p:set>
                                    <p:anim calcmode="lin" valueType="num">
                                      <p:cBhvr additive="base">
                                        <p:cTn id="29" dur="500" fill="hold"/>
                                        <p:tgtEl>
                                          <p:spTgt spid="1316885">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16885">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316885">
                                            <p:txEl>
                                              <p:pRg st="3" end="3"/>
                                            </p:txEl>
                                          </p:spTgt>
                                        </p:tgtEl>
                                        <p:attrNameLst>
                                          <p:attrName>style.visibility</p:attrName>
                                        </p:attrNameLst>
                                      </p:cBhvr>
                                      <p:to>
                                        <p:strVal val="visible"/>
                                      </p:to>
                                    </p:set>
                                    <p:anim calcmode="lin" valueType="num">
                                      <p:cBhvr additive="base">
                                        <p:cTn id="33" dur="500" fill="hold"/>
                                        <p:tgtEl>
                                          <p:spTgt spid="131688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1688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316885">
                                            <p:txEl>
                                              <p:pRg st="5" end="5"/>
                                            </p:txEl>
                                          </p:spTgt>
                                        </p:tgtEl>
                                        <p:attrNameLst>
                                          <p:attrName>style.visibility</p:attrName>
                                        </p:attrNameLst>
                                      </p:cBhvr>
                                      <p:to>
                                        <p:strVal val="visible"/>
                                      </p:to>
                                    </p:set>
                                    <p:anim calcmode="lin" valueType="num">
                                      <p:cBhvr additive="base">
                                        <p:cTn id="39" dur="500" fill="hold"/>
                                        <p:tgtEl>
                                          <p:spTgt spid="1316885">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1688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316885">
                                            <p:txEl>
                                              <p:pRg st="6" end="6"/>
                                            </p:txEl>
                                          </p:spTgt>
                                        </p:tgtEl>
                                        <p:attrNameLst>
                                          <p:attrName>style.visibility</p:attrName>
                                        </p:attrNameLst>
                                      </p:cBhvr>
                                      <p:to>
                                        <p:strVal val="visible"/>
                                      </p:to>
                                    </p:set>
                                    <p:anim calcmode="lin" valueType="num">
                                      <p:cBhvr additive="base">
                                        <p:cTn id="45" dur="500" fill="hold"/>
                                        <p:tgtEl>
                                          <p:spTgt spid="1316885">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1688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4851042"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4927241"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4825284"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84" name="Group 83"/>
          <p:cNvGrpSpPr/>
          <p:nvPr/>
        </p:nvGrpSpPr>
        <p:grpSpPr>
          <a:xfrm>
            <a:off x="127000" y="3657600"/>
            <a:ext cx="9550400" cy="1569660"/>
            <a:chOff x="127000" y="3657600"/>
            <a:chExt cx="9550400" cy="1569660"/>
          </a:xfrm>
        </p:grpSpPr>
        <p:sp>
          <p:nvSpPr>
            <p:cNvPr id="85" name="Text Box 103"/>
            <p:cNvSpPr txBox="1">
              <a:spLocks noChangeArrowheads="1"/>
            </p:cNvSpPr>
            <p:nvPr/>
          </p:nvSpPr>
          <p:spPr bwMode="auto">
            <a:xfrm>
              <a:off x="1219200" y="3657600"/>
              <a:ext cx="8458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smtClean="0">
                  <a:solidFill>
                    <a:schemeClr val="tx2"/>
                  </a:solidFill>
                  <a:cs typeface="+mn-cs"/>
                </a:rPr>
                <a:t>Loop invariant:  </a:t>
              </a:r>
              <a:br>
                <a:rPr lang="en-CA" altLang="en-US" sz="2400" kern="0" dirty="0" smtClean="0">
                  <a:solidFill>
                    <a:schemeClr val="tx2"/>
                  </a:solidFill>
                  <a:cs typeface="+mn-cs"/>
                </a:rPr>
              </a:br>
              <a:r>
                <a:rPr lang="en-CA" altLang="en-US" sz="2400" kern="0" dirty="0" smtClean="0">
                  <a:solidFill>
                    <a:schemeClr val="tx2"/>
                  </a:solidFill>
                  <a:cs typeface="+mn-cs"/>
                </a:rPr>
                <a:t>  </a:t>
              </a:r>
              <a:r>
                <a:rPr lang="en-CA" altLang="en-US" sz="2400" kern="0" dirty="0" smtClean="0">
                  <a:cs typeface="+mn-cs"/>
                </a:rPr>
                <a:t>The lowest i-1 digits of x and y have been read. </a:t>
              </a:r>
            </a:p>
            <a:p>
              <a:pPr eaLnBrk="1" hangingPunct="1">
                <a:lnSpc>
                  <a:spcPct val="90000"/>
                </a:lnSpc>
                <a:buFontTx/>
                <a:buNone/>
                <a:defRPr/>
              </a:pPr>
              <a:r>
                <a:rPr lang="en-CA" altLang="en-US" sz="2400" kern="0" dirty="0">
                  <a:cs typeface="+mn-cs"/>
                </a:rPr>
                <a:t> </a:t>
              </a:r>
              <a:r>
                <a:rPr lang="en-CA" altLang="en-US" sz="2400" kern="0" dirty="0" smtClean="0">
                  <a:cs typeface="+mn-cs"/>
                </a:rPr>
                <a:t> The lowest i-1 digits of the sum z have been produced.</a:t>
              </a:r>
            </a:p>
            <a:p>
              <a:pPr eaLnBrk="1" hangingPunct="1">
                <a:lnSpc>
                  <a:spcPct val="90000"/>
                </a:lnSpc>
                <a:buFontTx/>
                <a:buNone/>
                <a:defRPr/>
              </a:pPr>
              <a:r>
                <a:rPr lang="en-CA" altLang="en-US" sz="2400" kern="0" dirty="0">
                  <a:cs typeface="+mn-cs"/>
                </a:rPr>
                <a:t> </a:t>
              </a:r>
              <a:r>
                <a:rPr lang="en-CA" altLang="en-US" sz="2400" kern="0" dirty="0" smtClean="0">
                  <a:cs typeface="+mn-cs"/>
                </a:rPr>
                <a:t> The carry to the </a:t>
              </a:r>
              <a:r>
                <a:rPr lang="en-CA" altLang="en-US" sz="2400" kern="0" dirty="0" err="1" smtClean="0">
                  <a:cs typeface="+mn-cs"/>
                </a:rPr>
                <a:t>i</a:t>
              </a:r>
              <a:r>
                <a:rPr lang="en-CA" altLang="en-US" sz="2400" kern="0" baseline="30000" dirty="0" err="1" smtClean="0">
                  <a:cs typeface="+mn-cs"/>
                </a:rPr>
                <a:t>th</a:t>
              </a:r>
              <a:r>
                <a:rPr lang="en-CA" altLang="en-US" sz="2400" kern="0" dirty="0" smtClean="0">
                  <a:cs typeface="+mn-cs"/>
                </a:rPr>
                <a:t> digits has been remembered.</a:t>
              </a:r>
              <a:endParaRPr lang="en-US" altLang="en-US" sz="2400" kern="0" dirty="0" smtClean="0">
                <a:cs typeface="+mn-cs"/>
              </a:endParaRPr>
            </a:p>
          </p:txBody>
        </p:sp>
        <p:grpSp>
          <p:nvGrpSpPr>
            <p:cNvPr id="86" name="Group 22"/>
            <p:cNvGrpSpPr>
              <a:grpSpLocks/>
            </p:cNvGrpSpPr>
            <p:nvPr/>
          </p:nvGrpSpPr>
          <p:grpSpPr bwMode="auto">
            <a:xfrm>
              <a:off x="127000" y="3962400"/>
              <a:ext cx="1244600" cy="1066800"/>
              <a:chOff x="1224" y="2539"/>
              <a:chExt cx="2280" cy="1785"/>
            </a:xfrm>
          </p:grpSpPr>
          <p:sp>
            <p:nvSpPr>
              <p:cNvPr id="8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 name="Group 24"/>
              <p:cNvGrpSpPr>
                <a:grpSpLocks/>
              </p:cNvGrpSpPr>
              <p:nvPr/>
            </p:nvGrpSpPr>
            <p:grpSpPr bwMode="auto">
              <a:xfrm>
                <a:off x="1584" y="2688"/>
                <a:ext cx="1216" cy="1440"/>
                <a:chOff x="2641" y="1488"/>
                <a:chExt cx="2655" cy="2488"/>
              </a:xfrm>
            </p:grpSpPr>
            <p:grpSp>
              <p:nvGrpSpPr>
                <p:cNvPr id="89" name="Group 25"/>
                <p:cNvGrpSpPr>
                  <a:grpSpLocks/>
                </p:cNvGrpSpPr>
                <p:nvPr/>
              </p:nvGrpSpPr>
              <p:grpSpPr bwMode="auto">
                <a:xfrm>
                  <a:off x="2641" y="1488"/>
                  <a:ext cx="2496" cy="2436"/>
                  <a:chOff x="2641" y="1488"/>
                  <a:chExt cx="2496" cy="2436"/>
                </a:xfrm>
              </p:grpSpPr>
              <p:sp>
                <p:nvSpPr>
                  <p:cNvPr id="9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 name="Group 32"/>
                <p:cNvGrpSpPr>
                  <a:grpSpLocks/>
                </p:cNvGrpSpPr>
                <p:nvPr/>
              </p:nvGrpSpPr>
              <p:grpSpPr bwMode="auto">
                <a:xfrm>
                  <a:off x="4864" y="3099"/>
                  <a:ext cx="432" cy="877"/>
                  <a:chOff x="4864" y="3099"/>
                  <a:chExt cx="432" cy="877"/>
                </a:xfrm>
              </p:grpSpPr>
              <p:sp>
                <p:nvSpPr>
                  <p:cNvPr id="9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Tree>
    <p:extLst>
      <p:ext uri="{BB962C8B-B14F-4D97-AF65-F5344CB8AC3E}">
        <p14:creationId xmlns:p14="http://schemas.microsoft.com/office/powerpoint/2010/main" val="1642172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0-#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733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3809998"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3733800"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84" name="Group 83"/>
          <p:cNvGrpSpPr/>
          <p:nvPr/>
        </p:nvGrpSpPr>
        <p:grpSpPr>
          <a:xfrm>
            <a:off x="127000" y="3657600"/>
            <a:ext cx="9550400" cy="1975926"/>
            <a:chOff x="127000" y="3657600"/>
            <a:chExt cx="9550400" cy="1975926"/>
          </a:xfrm>
        </p:grpSpPr>
        <p:sp>
          <p:nvSpPr>
            <p:cNvPr id="85" name="Text Box 103"/>
            <p:cNvSpPr txBox="1">
              <a:spLocks noChangeArrowheads="1"/>
            </p:cNvSpPr>
            <p:nvPr/>
          </p:nvSpPr>
          <p:spPr bwMode="auto">
            <a:xfrm>
              <a:off x="1219200" y="365760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smtClean="0">
                  <a:solidFill>
                    <a:schemeClr val="tx2"/>
                  </a:solidFill>
                  <a:cs typeface="+mn-cs"/>
                </a:rPr>
                <a:t>Loop invariant:  </a:t>
              </a:r>
              <a:br>
                <a:rPr lang="en-CA" altLang="en-US" sz="2400" kern="0" dirty="0" smtClean="0">
                  <a:solidFill>
                    <a:schemeClr val="tx2"/>
                  </a:solidFill>
                  <a:cs typeface="+mn-cs"/>
                </a:rPr>
              </a:br>
              <a:r>
                <a:rPr lang="en-CA" altLang="en-US" sz="2400" kern="0" dirty="0" smtClean="0">
                  <a:solidFill>
                    <a:schemeClr val="tx2"/>
                  </a:solidFill>
                  <a:cs typeface="+mn-cs"/>
                </a:rPr>
                <a:t>  </a:t>
              </a:r>
              <a:r>
                <a:rPr lang="en-CA" altLang="en-US" sz="2400" kern="0" dirty="0" smtClean="0">
                  <a:cs typeface="+mn-cs"/>
                </a:rPr>
                <a:t>The lowest i-1 digits of x and y have been read. </a:t>
              </a:r>
            </a:p>
            <a:p>
              <a:pPr eaLnBrk="1" hangingPunct="1">
                <a:lnSpc>
                  <a:spcPct val="90000"/>
                </a:lnSpc>
                <a:buFontTx/>
                <a:buNone/>
                <a:defRPr/>
              </a:pPr>
              <a:r>
                <a:rPr lang="en-CA" altLang="en-US" sz="2400" kern="0" dirty="0">
                  <a:cs typeface="+mn-cs"/>
                </a:rPr>
                <a:t> </a:t>
              </a:r>
              <a:r>
                <a:rPr lang="en-CA" altLang="en-US" sz="2400" kern="0" dirty="0" smtClean="0">
                  <a:cs typeface="+mn-cs"/>
                </a:rPr>
                <a:t> The lowest i-1 digits of the sum z have been produced.</a:t>
              </a:r>
            </a:p>
            <a:p>
              <a:pPr eaLnBrk="1" hangingPunct="1">
                <a:lnSpc>
                  <a:spcPct val="90000"/>
                </a:lnSpc>
                <a:buFontTx/>
                <a:buNone/>
                <a:defRPr/>
              </a:pPr>
              <a:r>
                <a:rPr lang="en-CA" altLang="en-US" sz="2400" kern="0" dirty="0">
                  <a:cs typeface="+mn-cs"/>
                </a:rPr>
                <a:t> </a:t>
              </a:r>
              <a:r>
                <a:rPr lang="en-CA" altLang="en-US" sz="2400" kern="0" dirty="0" smtClean="0">
                  <a:cs typeface="+mn-cs"/>
                </a:rPr>
                <a:t> The carry to the </a:t>
              </a:r>
              <a:r>
                <a:rPr lang="en-CA" altLang="en-US" sz="2400" kern="0" dirty="0" err="1" smtClean="0">
                  <a:cs typeface="+mn-cs"/>
                </a:rPr>
                <a:t>i</a:t>
              </a:r>
              <a:r>
                <a:rPr lang="en-CA" altLang="en-US" sz="2400" kern="0" baseline="30000" dirty="0" err="1" smtClean="0">
                  <a:cs typeface="+mn-cs"/>
                </a:rPr>
                <a:t>th</a:t>
              </a:r>
              <a:r>
                <a:rPr lang="en-CA" altLang="en-US" sz="2400" kern="0" dirty="0" smtClean="0">
                  <a:cs typeface="+mn-cs"/>
                </a:rPr>
                <a:t> digits has been remembered.</a:t>
              </a:r>
            </a:p>
            <a:p>
              <a:pPr eaLnBrk="1" hangingPunct="1">
                <a:lnSpc>
                  <a:spcPct val="90000"/>
                </a:lnSpc>
                <a:buFontTx/>
                <a:buNone/>
                <a:defRPr/>
              </a:pPr>
              <a:r>
                <a:rPr lang="en-CA" altLang="en-US" sz="2400" kern="0" dirty="0">
                  <a:cs typeface="+mn-cs"/>
                </a:rPr>
                <a:t> </a:t>
              </a:r>
              <a:r>
                <a:rPr lang="en-CA" altLang="en-US" sz="2400" kern="0" dirty="0" smtClean="0">
                  <a:cs typeface="+mn-cs"/>
                </a:rPr>
                <a:t> Heads on the </a:t>
              </a:r>
              <a:r>
                <a:rPr lang="en-CA" altLang="en-US" sz="2400" kern="0" dirty="0" err="1" smtClean="0">
                  <a:cs typeface="+mn-cs"/>
                </a:rPr>
                <a:t>i</a:t>
              </a:r>
              <a:r>
                <a:rPr lang="en-CA" altLang="en-US" sz="2400" kern="0" dirty="0" smtClean="0">
                  <a:cs typeface="+mn-cs"/>
                </a:rPr>
                <a:t> digits.</a:t>
              </a:r>
              <a:endParaRPr lang="en-US" altLang="en-US" sz="2400" kern="0" dirty="0" smtClean="0">
                <a:cs typeface="+mn-cs"/>
              </a:endParaRPr>
            </a:p>
          </p:txBody>
        </p:sp>
        <p:grpSp>
          <p:nvGrpSpPr>
            <p:cNvPr id="86" name="Group 22"/>
            <p:cNvGrpSpPr>
              <a:grpSpLocks/>
            </p:cNvGrpSpPr>
            <p:nvPr/>
          </p:nvGrpSpPr>
          <p:grpSpPr bwMode="auto">
            <a:xfrm>
              <a:off x="127000" y="3962400"/>
              <a:ext cx="1244600" cy="1066800"/>
              <a:chOff x="1224" y="2539"/>
              <a:chExt cx="2280" cy="1785"/>
            </a:xfrm>
          </p:grpSpPr>
          <p:sp>
            <p:nvSpPr>
              <p:cNvPr id="8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 name="Group 24"/>
              <p:cNvGrpSpPr>
                <a:grpSpLocks/>
              </p:cNvGrpSpPr>
              <p:nvPr/>
            </p:nvGrpSpPr>
            <p:grpSpPr bwMode="auto">
              <a:xfrm>
                <a:off x="1584" y="2688"/>
                <a:ext cx="1216" cy="1440"/>
                <a:chOff x="2641" y="1488"/>
                <a:chExt cx="2655" cy="2488"/>
              </a:xfrm>
            </p:grpSpPr>
            <p:grpSp>
              <p:nvGrpSpPr>
                <p:cNvPr id="89" name="Group 25"/>
                <p:cNvGrpSpPr>
                  <a:grpSpLocks/>
                </p:cNvGrpSpPr>
                <p:nvPr/>
              </p:nvGrpSpPr>
              <p:grpSpPr bwMode="auto">
                <a:xfrm>
                  <a:off x="2641" y="1488"/>
                  <a:ext cx="2496" cy="2436"/>
                  <a:chOff x="2641" y="1488"/>
                  <a:chExt cx="2496" cy="2436"/>
                </a:xfrm>
              </p:grpSpPr>
              <p:sp>
                <p:nvSpPr>
                  <p:cNvPr id="9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 name="Group 32"/>
                <p:cNvGrpSpPr>
                  <a:grpSpLocks/>
                </p:cNvGrpSpPr>
                <p:nvPr/>
              </p:nvGrpSpPr>
              <p:grpSpPr bwMode="auto">
                <a:xfrm>
                  <a:off x="4864" y="3099"/>
                  <a:ext cx="432" cy="877"/>
                  <a:chOff x="4864" y="3099"/>
                  <a:chExt cx="432" cy="877"/>
                </a:xfrm>
              </p:grpSpPr>
              <p:sp>
                <p:nvSpPr>
                  <p:cNvPr id="9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100"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1</a:t>
            </a:r>
            <a:endParaRPr lang="en-US" sz="1800" dirty="0">
              <a:solidFill>
                <a:schemeClr val="bg2"/>
              </a:solidFill>
              <a:effectLst>
                <a:outerShdw blurRad="38100" dist="38100" dir="2700000" algn="tl">
                  <a:srgbClr val="FFFFFF"/>
                </a:outerShdw>
              </a:effectLst>
              <a:cs typeface="+mn-cs"/>
            </a:endParaRPr>
          </a:p>
        </p:txBody>
      </p:sp>
    </p:spTree>
    <p:extLst>
      <p:ext uri="{BB962C8B-B14F-4D97-AF65-F5344CB8AC3E}">
        <p14:creationId xmlns:p14="http://schemas.microsoft.com/office/powerpoint/2010/main" val="4253952790"/>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4"/>
          <p:cNvSpPr>
            <a:spLocks noGrp="1" noChangeArrowheads="1"/>
          </p:cNvSpPr>
          <p:nvPr>
            <p:ph type="title"/>
          </p:nvPr>
        </p:nvSpPr>
        <p:spPr>
          <a:xfrm>
            <a:off x="685800" y="-228600"/>
            <a:ext cx="7772400" cy="1143000"/>
          </a:xfrm>
        </p:spPr>
        <p:txBody>
          <a:bodyPr/>
          <a:lstStyle/>
          <a:p>
            <a:pPr eaLnBrk="1" hangingPunct="1"/>
            <a:r>
              <a:rPr lang="en-US" altLang="en-US" sz="3600" dirty="0" smtClean="0"/>
              <a:t>Adding Example</a:t>
            </a:r>
            <a:endParaRPr lang="en-CA" altLang="en-US" sz="3600" dirty="0" smtClean="0"/>
          </a:p>
        </p:txBody>
      </p:sp>
      <p:pic>
        <p:nvPicPr>
          <p:cNvPr id="114691"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469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1901825"/>
            <a:ext cx="8785225" cy="4627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Rectangle 26"/>
          <p:cNvSpPr>
            <a:spLocks noChangeArrowheads="1"/>
          </p:cNvSpPr>
          <p:nvPr/>
        </p:nvSpPr>
        <p:spPr bwMode="auto">
          <a:xfrm>
            <a:off x="4876800" y="4267200"/>
            <a:ext cx="4419600" cy="1477328"/>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rgbClr val="FF0000"/>
                </a:solidFill>
                <a:effectLst>
                  <a:outerShdw blurRad="38100" dist="38100" dir="2700000" algn="tl">
                    <a:srgbClr val="FFFFFF"/>
                  </a:outerShdw>
                </a:effectLst>
                <a:cs typeface="+mn-cs"/>
              </a:rPr>
              <a:t>What is remembered between iterations?</a:t>
            </a:r>
          </a:p>
          <a:p>
            <a:pPr eaLnBrk="0" hangingPunct="0">
              <a:defRPr/>
            </a:pPr>
            <a:r>
              <a:rPr lang="en-US" sz="1800" dirty="0" smtClean="0">
                <a:solidFill>
                  <a:srgbClr val="FF0000"/>
                </a:solidFill>
                <a:effectLst>
                  <a:outerShdw blurRad="38100" dist="38100" dir="2700000" algn="tl">
                    <a:srgbClr val="FFFFFF"/>
                  </a:outerShdw>
                </a:effectLst>
                <a:cs typeface="+mn-cs"/>
              </a:rPr>
              <a:t>     Only the carry bit.</a:t>
            </a:r>
          </a:p>
          <a:p>
            <a:pPr eaLnBrk="0" hangingPunct="0">
              <a:defRPr/>
            </a:pPr>
            <a:r>
              <a:rPr lang="en-US" sz="1800" dirty="0" smtClean="0">
                <a:solidFill>
                  <a:srgbClr val="FF0000"/>
                </a:solidFill>
                <a:effectLst>
                  <a:outerShdw blurRad="38100" dist="38100" dir="2700000" algn="tl">
                    <a:srgbClr val="FFFFFF"/>
                  </a:outerShdw>
                </a:effectLst>
                <a:cs typeface="+mn-cs"/>
              </a:rPr>
              <a:t>How many states are needed for this?</a:t>
            </a:r>
          </a:p>
          <a:p>
            <a:pPr eaLnBrk="0" hangingPunct="0">
              <a:defRPr/>
            </a:pPr>
            <a:r>
              <a:rPr lang="en-US" sz="1800" dirty="0">
                <a:solidFill>
                  <a:srgbClr val="FF0000"/>
                </a:solidFill>
                <a:effectLst>
                  <a:outerShdw blurRad="38100" dist="38100" dir="2700000" algn="tl">
                    <a:srgbClr val="FFFFFF"/>
                  </a:outerShdw>
                </a:effectLst>
                <a:cs typeface="+mn-cs"/>
              </a:rPr>
              <a:t> </a:t>
            </a:r>
            <a:r>
              <a:rPr lang="en-US" sz="1800" dirty="0" smtClean="0">
                <a:solidFill>
                  <a:srgbClr val="FF0000"/>
                </a:solidFill>
                <a:effectLst>
                  <a:outerShdw blurRad="38100" dist="38100" dir="2700000" algn="tl">
                    <a:srgbClr val="FFFFFF"/>
                  </a:outerShdw>
                </a:effectLst>
                <a:cs typeface="+mn-cs"/>
              </a:rPr>
              <a:t>    Only two.  </a:t>
            </a:r>
          </a:p>
          <a:p>
            <a:pPr eaLnBrk="0" hangingPunct="0">
              <a:defRPr/>
            </a:pPr>
            <a:r>
              <a:rPr lang="en-US" sz="1800" dirty="0">
                <a:solidFill>
                  <a:srgbClr val="FF0000"/>
                </a:solidFill>
                <a:effectLst>
                  <a:outerShdw blurRad="38100" dist="38100" dir="2700000" algn="tl">
                    <a:srgbClr val="FFFFFF"/>
                  </a:outerShdw>
                </a:effectLst>
                <a:cs typeface="+mn-cs"/>
              </a:rPr>
              <a:t> </a:t>
            </a:r>
            <a:r>
              <a:rPr lang="en-US" sz="1800" dirty="0" smtClean="0">
                <a:solidFill>
                  <a:srgbClr val="FF0000"/>
                </a:solidFill>
                <a:effectLst>
                  <a:outerShdw blurRad="38100" dist="38100" dir="2700000" algn="tl">
                    <a:srgbClr val="FFFFFF"/>
                  </a:outerShdw>
                </a:effectLst>
                <a:cs typeface="+mn-cs"/>
              </a:rPr>
              <a:t>    q</a:t>
            </a:r>
            <a:r>
              <a:rPr lang="en-US" sz="1800" baseline="-25000" dirty="0" smtClean="0">
                <a:solidFill>
                  <a:srgbClr val="FF0000"/>
                </a:solidFill>
                <a:effectLst>
                  <a:outerShdw blurRad="38100" dist="38100" dir="2700000" algn="tl">
                    <a:srgbClr val="FFFFFF"/>
                  </a:outerShdw>
                </a:effectLst>
                <a:cs typeface="+mn-cs"/>
              </a:rPr>
              <a:t>&lt;line=0,carrie=0&gt;</a:t>
            </a:r>
            <a:r>
              <a:rPr lang="en-US" sz="1800" dirty="0" smtClean="0">
                <a:solidFill>
                  <a:srgbClr val="FF0000"/>
                </a:solidFill>
                <a:effectLst>
                  <a:outerShdw blurRad="38100" dist="38100" dir="2700000" algn="tl">
                    <a:srgbClr val="FFFFFF"/>
                  </a:outerShdw>
                </a:effectLst>
                <a:cs typeface="+mn-cs"/>
              </a:rPr>
              <a:t> and </a:t>
            </a:r>
            <a:r>
              <a:rPr lang="en-US" sz="1800" dirty="0" smtClean="0">
                <a:solidFill>
                  <a:srgbClr val="FF0000"/>
                </a:solidFill>
                <a:effectLst>
                  <a:outerShdw blurRad="38100" dist="38100" dir="2700000" algn="tl">
                    <a:srgbClr val="FFFFFF"/>
                  </a:outerShdw>
                </a:effectLst>
              </a:rPr>
              <a:t>q</a:t>
            </a:r>
            <a:r>
              <a:rPr lang="en-US" sz="1800" baseline="-25000" dirty="0" smtClean="0">
                <a:solidFill>
                  <a:srgbClr val="FF0000"/>
                </a:solidFill>
                <a:effectLst>
                  <a:outerShdw blurRad="38100" dist="38100" dir="2700000" algn="tl">
                    <a:srgbClr val="FFFFFF"/>
                  </a:outerShdw>
                </a:effectLst>
              </a:rPr>
              <a:t>&lt;line=0,carrie=1&gt;</a:t>
            </a:r>
            <a:r>
              <a:rPr lang="en-US" sz="1800" dirty="0" smtClean="0">
                <a:solidFill>
                  <a:srgbClr val="FF0000"/>
                </a:solidFill>
                <a:effectLst>
                  <a:outerShdw blurRad="38100" dist="38100" dir="2700000" algn="tl">
                    <a:srgbClr val="FFFFFF"/>
                  </a:outerShdw>
                </a:effectLst>
                <a:cs typeface="+mn-cs"/>
              </a:rPr>
              <a:t> </a:t>
            </a:r>
            <a:endParaRPr lang="en-US" sz="1800" dirty="0">
              <a:solidFill>
                <a:srgbClr val="FF0000"/>
              </a:solidFill>
              <a:effectLst>
                <a:outerShdw blurRad="38100" dist="38100" dir="2700000" algn="tl">
                  <a:srgbClr val="FFFFFF"/>
                </a:outerShdw>
              </a:effectLst>
              <a:cs typeface="+mn-cs"/>
            </a:endParaRPr>
          </a:p>
        </p:txBody>
      </p:sp>
      <p:sp>
        <p:nvSpPr>
          <p:cNvPr id="2" name="Rectangle 1"/>
          <p:cNvSpPr/>
          <p:nvPr/>
        </p:nvSpPr>
        <p:spPr>
          <a:xfrm>
            <a:off x="1524000" y="5181600"/>
            <a:ext cx="3657600" cy="304800"/>
          </a:xfrm>
          <a:prstGeom prst="rect">
            <a:avLst/>
          </a:prstGeom>
          <a:ln>
            <a:solidFill>
              <a:schemeClr val="hlink"/>
            </a:solidFill>
          </a:ln>
        </p:spPr>
        <p:txBody>
          <a:bodyPr wrap="square" rtlCol="0" anchor="ctr">
            <a:spAutoFit/>
          </a:bodyPr>
          <a:lstStyle/>
          <a:p>
            <a:pPr algn="l"/>
            <a:endParaRPr lang="en-CA" sz="2400" dirty="0"/>
          </a:p>
        </p:txBody>
      </p:sp>
      <p:sp>
        <p:nvSpPr>
          <p:cNvPr id="7" name="Rectangle 6"/>
          <p:cNvSpPr/>
          <p:nvPr/>
        </p:nvSpPr>
        <p:spPr>
          <a:xfrm>
            <a:off x="1536879" y="3810000"/>
            <a:ext cx="3657600" cy="304800"/>
          </a:xfrm>
          <a:prstGeom prst="rect">
            <a:avLst/>
          </a:prstGeom>
          <a:ln>
            <a:solidFill>
              <a:schemeClr val="hlink"/>
            </a:solidFill>
          </a:ln>
        </p:spPr>
        <p:txBody>
          <a:bodyPr wrap="square" rtlCol="0" anchor="ctr">
            <a:spAutoFit/>
          </a:bodyPr>
          <a:lstStyle/>
          <a:p>
            <a:pPr algn="l"/>
            <a:endParaRPr lang="en-CA" sz="2400" dirty="0"/>
          </a:p>
        </p:txBody>
      </p:sp>
      <p:sp>
        <p:nvSpPr>
          <p:cNvPr id="9" name="Rectangle 8"/>
          <p:cNvSpPr/>
          <p:nvPr/>
        </p:nvSpPr>
        <p:spPr>
          <a:xfrm>
            <a:off x="3301284" y="3391437"/>
            <a:ext cx="4471116" cy="304800"/>
          </a:xfrm>
          <a:prstGeom prst="rect">
            <a:avLst/>
          </a:prstGeom>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864879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5">
                                            <p:txEl>
                                              <p:pRg st="1" end="1"/>
                                            </p:txEl>
                                          </p:spTgt>
                                        </p:tgtEl>
                                        <p:attrNameLst>
                                          <p:attrName>style.visibility</p:attrName>
                                        </p:attrNameLst>
                                      </p:cBhvr>
                                      <p:to>
                                        <p:strVal val="visible"/>
                                      </p:to>
                                    </p:set>
                                    <p:anim calcmode="lin" valueType="num">
                                      <p:cBhvr additive="base">
                                        <p:cTn id="27"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
                                            <p:txEl>
                                              <p:pRg st="2" end="2"/>
                                            </p:txEl>
                                          </p:spTgt>
                                        </p:tgtEl>
                                        <p:attrNameLst>
                                          <p:attrName>style.visibility</p:attrName>
                                        </p:attrNameLst>
                                      </p:cBhvr>
                                      <p:to>
                                        <p:strVal val="visible"/>
                                      </p:to>
                                    </p:set>
                                    <p:anim calcmode="lin" valueType="num">
                                      <p:cBhvr additive="base">
                                        <p:cTn id="33"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5">
                                            <p:txEl>
                                              <p:pRg st="3" end="3"/>
                                            </p:txEl>
                                          </p:spTgt>
                                        </p:tgtEl>
                                        <p:attrNameLst>
                                          <p:attrName>style.visibility</p:attrName>
                                        </p:attrNameLst>
                                      </p:cBhvr>
                                      <p:to>
                                        <p:strVal val="visible"/>
                                      </p:to>
                                    </p:set>
                                    <p:anim calcmode="lin" valueType="num">
                                      <p:cBhvr additive="base">
                                        <p:cTn id="39" dur="500" fill="hold"/>
                                        <p:tgtEl>
                                          <p:spTgt spid="5">
                                            <p:txEl>
                                              <p:pRg st="3" end="3"/>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5">
                                            <p:txEl>
                                              <p:pRg st="4" end="4"/>
                                            </p:txEl>
                                          </p:spTgt>
                                        </p:tgtEl>
                                        <p:attrNameLst>
                                          <p:attrName>style.visibility</p:attrName>
                                        </p:attrNameLst>
                                      </p:cBhvr>
                                      <p:to>
                                        <p:strVal val="visible"/>
                                      </p:to>
                                    </p:set>
                                    <p:anim calcmode="lin" valueType="num">
                                      <p:cBhvr additive="base">
                                        <p:cTn id="45"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733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(q,c</a:t>
            </a:r>
            <a:r>
              <a:rPr lang="en-US" sz="2400" baseline="-25000" dirty="0" smtClean="0">
                <a:solidFill>
                  <a:srgbClr val="FFC000"/>
                </a:solidFill>
                <a:cs typeface="Times New Roman" pitchFamily="18" charset="0"/>
              </a:rPr>
              <a:t>1</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2</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3</a:t>
            </a:r>
            <a:r>
              <a:rPr lang="en-US" sz="2400" dirty="0" smtClean="0">
                <a:solidFill>
                  <a:srgbClr val="FFC000"/>
                </a:solidFill>
                <a:cs typeface="Times New Roman" pitchFamily="18" charset="0"/>
              </a:rPr>
              <a:t>) </a:t>
            </a:r>
            <a:r>
              <a:rPr lang="en-US" sz="2400" dirty="0">
                <a:solidFill>
                  <a:srgbClr val="FFC000"/>
                </a:solidFill>
                <a:cs typeface="Times New Roman" pitchFamily="18" charset="0"/>
              </a:rPr>
              <a:t>= </a:t>
            </a:r>
            <a:r>
              <a:rPr lang="en-US" sz="2400" dirty="0">
                <a:solidFill>
                  <a:srgbClr val="FFC000"/>
                </a:solidFill>
                <a:cs typeface="+mn-cs"/>
              </a:rPr>
              <a:t>&lt;q</a:t>
            </a:r>
            <a:r>
              <a:rPr lang="en-US" sz="2400" dirty="0" smtClean="0">
                <a:solidFill>
                  <a:srgbClr val="FFC000"/>
                </a:solidFill>
                <a:cs typeface="+mn-cs"/>
              </a:rPr>
              <a:t>’,  c’</a:t>
            </a:r>
            <a:r>
              <a:rPr lang="en-US" sz="2400" baseline="-25000" dirty="0" smtClean="0">
                <a:solidFill>
                  <a:srgbClr val="FFC000"/>
                </a:solidFill>
                <a:cs typeface="+mn-cs"/>
              </a:rPr>
              <a:t>1</a:t>
            </a:r>
            <a:r>
              <a:rPr lang="en-US" sz="2400" dirty="0" smtClean="0">
                <a:solidFill>
                  <a:srgbClr val="FFC000"/>
                </a:solidFill>
                <a:cs typeface="+mn-cs"/>
              </a:rPr>
              <a:t>,direc</a:t>
            </a:r>
            <a:r>
              <a:rPr lang="en-US" sz="2400" baseline="-25000" dirty="0" smtClean="0">
                <a:solidFill>
                  <a:srgbClr val="FFC000"/>
                </a:solidFill>
                <a:cs typeface="+mn-cs"/>
              </a:rPr>
              <a:t>1</a:t>
            </a:r>
            <a:r>
              <a:rPr lang="en-US" sz="2400" dirty="0" smtClean="0">
                <a:solidFill>
                  <a:srgbClr val="FFC000"/>
                </a:solidFill>
                <a:cs typeface="+mn-cs"/>
              </a:rPr>
              <a:t>,  c’</a:t>
            </a:r>
            <a:r>
              <a:rPr lang="en-US" sz="2400" baseline="-25000" dirty="0" smtClean="0">
                <a:solidFill>
                  <a:srgbClr val="FFC000"/>
                </a:solidFill>
                <a:cs typeface="+mn-cs"/>
              </a:rPr>
              <a:t>2</a:t>
            </a:r>
            <a:r>
              <a:rPr lang="en-US" sz="2400" dirty="0" smtClean="0">
                <a:solidFill>
                  <a:srgbClr val="FFC000"/>
                </a:solidFill>
                <a:cs typeface="+mn-cs"/>
              </a:rPr>
              <a:t>,direc</a:t>
            </a:r>
            <a:r>
              <a:rPr lang="en-US" sz="2400" baseline="-25000" dirty="0" smtClean="0">
                <a:solidFill>
                  <a:srgbClr val="FFC000"/>
                </a:solidFill>
                <a:cs typeface="+mn-cs"/>
              </a:rPr>
              <a:t>2</a:t>
            </a:r>
            <a:r>
              <a:rPr lang="en-US" sz="2400" dirty="0" smtClean="0">
                <a:solidFill>
                  <a:srgbClr val="FFC000"/>
                </a:solidFill>
                <a:cs typeface="Times New Roman" pitchFamily="18" charset="0"/>
              </a:rPr>
              <a:t>,  c’</a:t>
            </a:r>
            <a:r>
              <a:rPr lang="en-US" sz="2400" baseline="-25000" dirty="0" smtClean="0">
                <a:solidFill>
                  <a:srgbClr val="FFC000"/>
                </a:solidFill>
                <a:cs typeface="Times New Roman" pitchFamily="18" charset="0"/>
              </a:rPr>
              <a:t>3</a:t>
            </a:r>
            <a:r>
              <a:rPr lang="en-US" sz="2400" dirty="0" smtClean="0">
                <a:solidFill>
                  <a:srgbClr val="FFC000"/>
                </a:solidFill>
              </a:rPr>
              <a:t>,direc</a:t>
            </a:r>
            <a:r>
              <a:rPr lang="en-US" sz="2400" baseline="-25000" dirty="0" smtClean="0">
                <a:solidFill>
                  <a:srgbClr val="FFC000"/>
                </a:solidFill>
              </a:rPr>
              <a:t>3  </a:t>
            </a:r>
            <a:r>
              <a:rPr lang="en-US" sz="2400" dirty="0" smtClean="0">
                <a:solidFill>
                  <a:srgbClr val="FFC000"/>
                </a:solidFill>
                <a:cs typeface="+mn-cs"/>
              </a:rPr>
              <a:t>&gt; </a:t>
            </a:r>
          </a:p>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a:t>
            </a:r>
            <a:r>
              <a:rPr lang="en-US" sz="2400" dirty="0" smtClean="0">
                <a:solidFill>
                  <a:srgbClr val="FFC000"/>
                </a:solidFill>
              </a:rPr>
              <a:t>q</a:t>
            </a:r>
            <a:r>
              <a:rPr lang="en-US" sz="2400" baseline="-25000" dirty="0" smtClean="0">
                <a:solidFill>
                  <a:srgbClr val="FFC000"/>
                </a:solidFill>
              </a:rPr>
              <a:t>&lt;line=0,carrie=1</a:t>
            </a:r>
            <a:r>
              <a:rPr lang="en-US" sz="2400" baseline="-25000" dirty="0">
                <a:solidFill>
                  <a:srgbClr val="FFC000"/>
                </a:solidFill>
              </a:rPr>
              <a:t>&gt;</a:t>
            </a:r>
            <a:r>
              <a:rPr lang="en-US" sz="2400" dirty="0">
                <a:solidFill>
                  <a:srgbClr val="FFC000"/>
                </a:solidFill>
              </a:rPr>
              <a:t> </a:t>
            </a:r>
            <a:r>
              <a:rPr lang="en-US" sz="2400" dirty="0" smtClean="0">
                <a:solidFill>
                  <a:srgbClr val="FFC000"/>
                </a:solidFill>
                <a:cs typeface="Times New Roman" pitchFamily="18" charset="0"/>
              </a:rPr>
              <a:t>,</a:t>
            </a:r>
            <a:r>
              <a:rPr lang="en-US" sz="2400" dirty="0">
                <a:solidFill>
                  <a:srgbClr val="FFC000"/>
                </a:solidFill>
                <a:cs typeface="Times New Roman" pitchFamily="18" charset="0"/>
              </a:rPr>
              <a:t> </a:t>
            </a:r>
            <a:r>
              <a:rPr lang="en-US" sz="2400" dirty="0" smtClean="0">
                <a:solidFill>
                  <a:srgbClr val="FFC000"/>
                </a:solidFill>
                <a:cs typeface="Times New Roman" pitchFamily="18" charset="0"/>
              </a:rPr>
              <a:t>3, 1, blank)   </a:t>
            </a:r>
            <a:r>
              <a:rPr lang="en-US" sz="2400" dirty="0" smtClean="0">
                <a:solidFill>
                  <a:srgbClr val="FFC000"/>
                </a:solidFill>
              </a:rPr>
              <a:t> </a:t>
            </a:r>
            <a:endParaRPr lang="en-US" sz="2400" dirty="0">
              <a:solidFill>
                <a:srgbClr val="FFC000"/>
              </a:solidFill>
            </a:endParaRP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1</a:t>
            </a:r>
            <a:endParaRPr lang="en-US" sz="1800" dirty="0">
              <a:solidFill>
                <a:schemeClr val="bg2"/>
              </a:solidFill>
              <a:effectLst>
                <a:outerShdw blurRad="38100" dist="38100" dir="2700000" algn="tl">
                  <a:srgbClr val="FFFFFF"/>
                </a:outerShdw>
              </a:effectLst>
              <a:cs typeface="+mn-cs"/>
            </a:endParaRP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rPr>
              <a:t>= &lt;</a:t>
            </a:r>
            <a:endParaRPr lang="en-US" sz="2400" dirty="0">
              <a:solidFill>
                <a:srgbClr val="FFC000"/>
              </a:solidFill>
              <a:effectLst>
                <a:outerShdw blurRad="38100" dist="38100" dir="2700000" algn="tl">
                  <a:srgbClr val="000000"/>
                </a:outerShdw>
              </a:effectLst>
            </a:endParaRP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4" name="Rectangle 26"/>
          <p:cNvSpPr>
            <a:spLocks noChangeArrowheads="1"/>
          </p:cNvSpPr>
          <p:nvPr/>
        </p:nvSpPr>
        <p:spPr bwMode="auto">
          <a:xfrm>
            <a:off x="4927242" y="5105400"/>
            <a:ext cx="2051334" cy="120032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x</a:t>
            </a:r>
            <a:r>
              <a:rPr lang="en-US" sz="1800" baseline="-25000" dirty="0" smtClean="0">
                <a:solidFill>
                  <a:schemeClr val="bg2"/>
                </a:solidFill>
                <a:effectLst>
                  <a:outerShdw blurRad="38100" dist="38100" dir="2700000" algn="tl">
                    <a:srgbClr val="FFFFFF"/>
                  </a:outerShdw>
                </a:effectLst>
                <a:cs typeface="+mn-cs"/>
              </a:rPr>
              <a:t>i </a:t>
            </a:r>
            <a:r>
              <a:rPr lang="en-US" sz="1800" dirty="0" smtClean="0">
                <a:solidFill>
                  <a:schemeClr val="bg2"/>
                </a:solidFill>
                <a:effectLst>
                  <a:outerShdw blurRad="38100" dist="38100" dir="2700000" algn="tl">
                    <a:srgbClr val="FFFFFF"/>
                  </a:outerShdw>
                </a:effectLst>
                <a:cs typeface="+mn-cs"/>
              </a:rPr>
              <a:t>= 3, </a:t>
            </a:r>
            <a:r>
              <a:rPr lang="en-US" sz="1800" dirty="0" err="1">
                <a:solidFill>
                  <a:schemeClr val="bg2"/>
                </a:solidFill>
                <a:effectLst>
                  <a:outerShdw blurRad="38100" dist="38100" dir="2700000" algn="tl">
                    <a:srgbClr val="FFFFFF"/>
                  </a:outerShdw>
                </a:effectLst>
              </a:rPr>
              <a:t>y</a:t>
            </a:r>
            <a:r>
              <a:rPr lang="en-US" sz="1800" baseline="-25000" dirty="0" err="1" smtClean="0">
                <a:solidFill>
                  <a:schemeClr val="bg2"/>
                </a:solidFill>
                <a:effectLst>
                  <a:outerShdw blurRad="38100" dist="38100" dir="2700000" algn="tl">
                    <a:srgbClr val="FFFFFF"/>
                  </a:outerShdw>
                </a:effectLst>
              </a:rPr>
              <a:t>i</a:t>
            </a:r>
            <a:r>
              <a:rPr lang="en-US" sz="1800" baseline="-25000" dirty="0" smtClean="0">
                <a:solidFill>
                  <a:schemeClr val="bg2"/>
                </a:solidFill>
                <a:effectLst>
                  <a:outerShdw blurRad="38100" dist="38100" dir="2700000" algn="tl">
                    <a:srgbClr val="FFFFFF"/>
                  </a:outerShdw>
                </a:effectLst>
              </a:rPr>
              <a:t> </a:t>
            </a:r>
            <a:r>
              <a:rPr lang="en-US" sz="1800" dirty="0">
                <a:solidFill>
                  <a:schemeClr val="bg2"/>
                </a:solidFill>
                <a:effectLst>
                  <a:outerShdw blurRad="38100" dist="38100" dir="2700000" algn="tl">
                    <a:srgbClr val="FFFFFF"/>
                  </a:outerShdw>
                </a:effectLst>
              </a:rPr>
              <a:t>= 1</a:t>
            </a:r>
            <a:r>
              <a:rPr lang="en-US" sz="1800" dirty="0" smtClean="0">
                <a:solidFill>
                  <a:schemeClr val="bg2"/>
                </a:solidFill>
                <a:effectLst>
                  <a:outerShdw blurRad="38100" dist="38100" dir="2700000" algn="tl">
                    <a:srgbClr val="FFFFFF"/>
                  </a:outerShdw>
                </a:effectLst>
              </a:rPr>
              <a:t> </a:t>
            </a:r>
            <a:endParaRPr lang="en-US" sz="1800" dirty="0" smtClean="0">
              <a:solidFill>
                <a:schemeClr val="bg2"/>
              </a:solidFill>
              <a:effectLst>
                <a:outerShdw blurRad="38100" dist="38100" dir="2700000" algn="tl">
                  <a:srgbClr val="FFFFFF"/>
                </a:outerShdw>
              </a:effectLst>
              <a:cs typeface="+mn-cs"/>
            </a:endParaRPr>
          </a:p>
          <a:p>
            <a:pPr eaLnBrk="0" hangingPunct="0">
              <a:defRPr/>
            </a:pPr>
            <a:r>
              <a:rPr lang="en-US" sz="1800" dirty="0" smtClean="0">
                <a:solidFill>
                  <a:schemeClr val="bg2"/>
                </a:solidFill>
                <a:effectLst>
                  <a:outerShdw blurRad="38100" dist="38100" dir="2700000" algn="tl">
                    <a:srgbClr val="FFFFFF"/>
                  </a:outerShdw>
                </a:effectLst>
                <a:cs typeface="+mn-cs"/>
              </a:rPr>
              <a:t>s = 3+1+1 = 5</a:t>
            </a:r>
          </a:p>
          <a:p>
            <a:pPr eaLnBrk="0" hangingPunct="0">
              <a:defRPr/>
            </a:pPr>
            <a:r>
              <a:rPr lang="en-US" sz="1800" dirty="0" err="1" smtClean="0">
                <a:solidFill>
                  <a:schemeClr val="bg2"/>
                </a:solidFill>
                <a:effectLst>
                  <a:outerShdw blurRad="38100" dist="38100" dir="2700000" algn="tl">
                    <a:srgbClr val="FFFFFF"/>
                  </a:outerShdw>
                </a:effectLst>
                <a:cs typeface="+mn-cs"/>
              </a:rPr>
              <a:t>z</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 =  5</a:t>
            </a:r>
          </a:p>
          <a:p>
            <a:pPr eaLnBrk="0" hangingPunct="0">
              <a:defRPr/>
            </a:pPr>
            <a:r>
              <a:rPr lang="en-US" sz="1800" dirty="0" err="1" smtClean="0">
                <a:solidFill>
                  <a:schemeClr val="bg2"/>
                </a:solidFill>
                <a:effectLst>
                  <a:outerShdw blurRad="38100" dist="38100" dir="2700000" algn="tl">
                    <a:srgbClr val="FFFFFF"/>
                  </a:outerShdw>
                </a:effectLst>
                <a:cs typeface="+mn-cs"/>
              </a:rPr>
              <a:t>carrie</a:t>
            </a:r>
            <a:r>
              <a:rPr lang="en-US" sz="1800" dirty="0" smtClean="0">
                <a:solidFill>
                  <a:schemeClr val="bg2"/>
                </a:solidFill>
                <a:effectLst>
                  <a:outerShdw blurRad="38100" dist="38100" dir="2700000" algn="tl">
                    <a:srgbClr val="FFFFFF"/>
                  </a:outerShdw>
                </a:effectLst>
                <a:cs typeface="+mn-cs"/>
              </a:rPr>
              <a:t>’ = 0</a:t>
            </a:r>
            <a:endParaRPr lang="en-US" sz="1800" dirty="0">
              <a:solidFill>
                <a:schemeClr val="bg2"/>
              </a:solidFill>
              <a:effectLst>
                <a:outerShdw blurRad="38100" dist="38100" dir="2700000" algn="tl">
                  <a:srgbClr val="FFFFFF"/>
                </a:outerShdw>
              </a:effectLst>
              <a:cs typeface="+mn-cs"/>
            </a:endParaRPr>
          </a:p>
        </p:txBody>
      </p:sp>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6" name="Text Box 70"/>
          <p:cNvSpPr txBox="1">
            <a:spLocks noChangeArrowheads="1"/>
          </p:cNvSpPr>
          <p:nvPr/>
        </p:nvSpPr>
        <p:spPr bwMode="auto">
          <a:xfrm>
            <a:off x="1447800" y="4356652"/>
            <a:ext cx="22860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rPr>
              <a:t>q</a:t>
            </a:r>
            <a:r>
              <a:rPr lang="en-US" sz="2400" baseline="-25000" dirty="0" smtClean="0">
                <a:solidFill>
                  <a:srgbClr val="FFC000"/>
                </a:solidFill>
              </a:rPr>
              <a:t>&lt;line=0,carrie=0&gt;,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3,</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1</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5</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670479"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22" name="AutoShape 22"/>
          <p:cNvSpPr>
            <a:spLocks noChangeArrowheads="1"/>
          </p:cNvSpPr>
          <p:nvPr/>
        </p:nvSpPr>
        <p:spPr bwMode="auto">
          <a:xfrm rot="16200000">
            <a:off x="3733800"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3809999"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1751307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0" end="0"/>
                                            </p:txEl>
                                          </p:spTgt>
                                        </p:tgtEl>
                                        <p:attrNameLst>
                                          <p:attrName>style.visibility</p:attrName>
                                        </p:attrNameLst>
                                      </p:cBhvr>
                                      <p:to>
                                        <p:strVal val="visible"/>
                                      </p:to>
                                    </p:set>
                                    <p:anim calcmode="lin" valueType="num">
                                      <p:cBhvr additive="base">
                                        <p:cTn id="7"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xEl>
                                              <p:pRg st="1" end="1"/>
                                            </p:txEl>
                                          </p:spTgt>
                                        </p:tgtEl>
                                        <p:attrNameLst>
                                          <p:attrName>style.visibility</p:attrName>
                                        </p:attrNameLst>
                                      </p:cBhvr>
                                      <p:to>
                                        <p:strVal val="visible"/>
                                      </p:to>
                                    </p:set>
                                    <p:anim calcmode="lin" valueType="num">
                                      <p:cBhvr additive="base">
                                        <p:cTn id="13"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02"/>
                                        </p:tgtEl>
                                        <p:attrNameLst>
                                          <p:attrName>style.visibility</p:attrName>
                                        </p:attrNameLst>
                                      </p:cBhvr>
                                      <p:to>
                                        <p:strVal val="visible"/>
                                      </p:to>
                                    </p:set>
                                    <p:anim calcmode="lin" valueType="num">
                                      <p:cBhvr additive="base">
                                        <p:cTn id="17" dur="500" fill="hold"/>
                                        <p:tgtEl>
                                          <p:spTgt spid="102"/>
                                        </p:tgtEl>
                                        <p:attrNameLst>
                                          <p:attrName>ppt_x</p:attrName>
                                        </p:attrNameLst>
                                      </p:cBhvr>
                                      <p:tavLst>
                                        <p:tav tm="0">
                                          <p:val>
                                            <p:strVal val="0-#ppt_w/2"/>
                                          </p:val>
                                        </p:tav>
                                        <p:tav tm="100000">
                                          <p:val>
                                            <p:strVal val="#ppt_x"/>
                                          </p:val>
                                        </p:tav>
                                      </p:tavLst>
                                    </p:anim>
                                    <p:anim calcmode="lin" valueType="num">
                                      <p:cBhvr additive="base">
                                        <p:cTn id="18" dur="500" fill="hold"/>
                                        <p:tgtEl>
                                          <p:spTgt spid="10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14"/>
                                        </p:tgtEl>
                                        <p:attrNameLst>
                                          <p:attrName>style.visibility</p:attrName>
                                        </p:attrNameLst>
                                      </p:cBhvr>
                                      <p:to>
                                        <p:strVal val="visible"/>
                                      </p:to>
                                    </p:set>
                                    <p:anim calcmode="lin" valueType="num">
                                      <p:cBhvr additive="base">
                                        <p:cTn id="21" dur="500" fill="hold"/>
                                        <p:tgtEl>
                                          <p:spTgt spid="114"/>
                                        </p:tgtEl>
                                        <p:attrNameLst>
                                          <p:attrName>ppt_x</p:attrName>
                                        </p:attrNameLst>
                                      </p:cBhvr>
                                      <p:tavLst>
                                        <p:tav tm="0">
                                          <p:val>
                                            <p:strVal val="0-#ppt_w/2"/>
                                          </p:val>
                                        </p:tav>
                                        <p:tav tm="100000">
                                          <p:val>
                                            <p:strVal val="#ppt_x"/>
                                          </p:val>
                                        </p:tav>
                                      </p:tavLst>
                                    </p:anim>
                                    <p:anim calcmode="lin" valueType="num">
                                      <p:cBhvr additive="base">
                                        <p:cTn id="22"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500" fill="hold"/>
                                        <p:tgtEl>
                                          <p:spTgt spid="103"/>
                                        </p:tgtEl>
                                        <p:attrNameLst>
                                          <p:attrName>ppt_x</p:attrName>
                                        </p:attrNameLst>
                                      </p:cBhvr>
                                      <p:tavLst>
                                        <p:tav tm="0">
                                          <p:val>
                                            <p:strVal val="0-#ppt_w/2"/>
                                          </p:val>
                                        </p:tav>
                                        <p:tav tm="100000">
                                          <p:val>
                                            <p:strVal val="#ppt_x"/>
                                          </p:val>
                                        </p:tav>
                                      </p:tavLst>
                                    </p:anim>
                                    <p:anim calcmode="lin" valueType="num">
                                      <p:cBhvr additive="base">
                                        <p:cTn id="2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4">
                                            <p:txEl>
                                              <p:pRg st="0" end="0"/>
                                            </p:txEl>
                                          </p:spTgt>
                                        </p:tgtEl>
                                        <p:attrNameLst>
                                          <p:attrName>style.visibility</p:attrName>
                                        </p:attrNameLst>
                                      </p:cBhvr>
                                      <p:to>
                                        <p:strVal val="visible"/>
                                      </p:to>
                                    </p:set>
                                    <p:anim calcmode="lin" valueType="num">
                                      <p:cBhvr additive="base">
                                        <p:cTn id="33"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
                                            <p:txEl>
                                              <p:pRg st="1" end="1"/>
                                            </p:txEl>
                                          </p:spTgt>
                                        </p:tgtEl>
                                        <p:attrNameLst>
                                          <p:attrName>style.visibility</p:attrName>
                                        </p:attrNameLst>
                                      </p:cBhvr>
                                      <p:to>
                                        <p:strVal val="visible"/>
                                      </p:to>
                                    </p:set>
                                    <p:anim calcmode="lin" valueType="num">
                                      <p:cBhvr additive="base">
                                        <p:cTn id="39"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4">
                                            <p:txEl>
                                              <p:pRg st="2" end="2"/>
                                            </p:txEl>
                                          </p:spTgt>
                                        </p:tgtEl>
                                        <p:attrNameLst>
                                          <p:attrName>style.visibility</p:attrName>
                                        </p:attrNameLst>
                                      </p:cBhvr>
                                      <p:to>
                                        <p:strVal val="visible"/>
                                      </p:to>
                                    </p:set>
                                    <p:anim calcmode="lin" valueType="num">
                                      <p:cBhvr additive="base">
                                        <p:cTn id="45"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04">
                                            <p:txEl>
                                              <p:pRg st="3" end="3"/>
                                            </p:txEl>
                                          </p:spTgt>
                                        </p:tgtEl>
                                        <p:attrNameLst>
                                          <p:attrName>style.visibility</p:attrName>
                                        </p:attrNameLst>
                                      </p:cBhvr>
                                      <p:to>
                                        <p:strVal val="visible"/>
                                      </p:to>
                                    </p:set>
                                    <p:anim calcmode="lin" valueType="num">
                                      <p:cBhvr additive="base">
                                        <p:cTn id="51"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additive="base">
                                        <p:cTn id="57" dur="500" fill="hold"/>
                                        <p:tgtEl>
                                          <p:spTgt spid="2"/>
                                        </p:tgtEl>
                                        <p:attrNameLst>
                                          <p:attrName>ppt_x</p:attrName>
                                        </p:attrNameLst>
                                      </p:cBhvr>
                                      <p:tavLst>
                                        <p:tav tm="0">
                                          <p:val>
                                            <p:strVal val="0-#ppt_w/2"/>
                                          </p:val>
                                        </p:tav>
                                        <p:tav tm="100000">
                                          <p:val>
                                            <p:strVal val="#ppt_x"/>
                                          </p:val>
                                        </p:tav>
                                      </p:tavLst>
                                    </p:anim>
                                    <p:anim calcmode="lin" valueType="num">
                                      <p:cBhvr additive="base">
                                        <p:cTn id="58"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2"/>
                                        </p:tgtEl>
                                        <p:attrNameLst>
                                          <p:attrName>style.visibility</p:attrName>
                                        </p:attrNameLst>
                                      </p:cBhvr>
                                      <p:to>
                                        <p:strVal val="visible"/>
                                      </p:to>
                                    </p:set>
                                    <p:anim calcmode="lin" valueType="num">
                                      <p:cBhvr additive="base">
                                        <p:cTn id="63" dur="500" fill="hold"/>
                                        <p:tgtEl>
                                          <p:spTgt spid="112"/>
                                        </p:tgtEl>
                                        <p:attrNameLst>
                                          <p:attrName>ppt_x</p:attrName>
                                        </p:attrNameLst>
                                      </p:cBhvr>
                                      <p:tavLst>
                                        <p:tav tm="0">
                                          <p:val>
                                            <p:strVal val="0-#ppt_w/2"/>
                                          </p:val>
                                        </p:tav>
                                        <p:tav tm="100000">
                                          <p:val>
                                            <p:strVal val="#ppt_x"/>
                                          </p:val>
                                        </p:tav>
                                      </p:tavLst>
                                    </p:anim>
                                    <p:anim calcmode="lin" valueType="num">
                                      <p:cBhvr additive="base">
                                        <p:cTn id="64" dur="500" fill="hold"/>
                                        <p:tgtEl>
                                          <p:spTgt spid="112"/>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19"/>
                                        </p:tgtEl>
                                        <p:attrNameLst>
                                          <p:attrName>style.visibility</p:attrName>
                                        </p:attrNameLst>
                                      </p:cBhvr>
                                      <p:to>
                                        <p:strVal val="visible"/>
                                      </p:to>
                                    </p:set>
                                    <p:anim calcmode="lin" valueType="num">
                                      <p:cBhvr additive="base">
                                        <p:cTn id="67" dur="500" fill="hold"/>
                                        <p:tgtEl>
                                          <p:spTgt spid="119"/>
                                        </p:tgtEl>
                                        <p:attrNameLst>
                                          <p:attrName>ppt_x</p:attrName>
                                        </p:attrNameLst>
                                      </p:cBhvr>
                                      <p:tavLst>
                                        <p:tav tm="0">
                                          <p:val>
                                            <p:strVal val="0-#ppt_w/2"/>
                                          </p:val>
                                        </p:tav>
                                        <p:tav tm="100000">
                                          <p:val>
                                            <p:strVal val="#ppt_x"/>
                                          </p:val>
                                        </p:tav>
                                      </p:tavLst>
                                    </p:anim>
                                    <p:anim calcmode="lin" valueType="num">
                                      <p:cBhvr additive="base">
                                        <p:cTn id="68"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16"/>
                                        </p:tgtEl>
                                        <p:attrNameLst>
                                          <p:attrName>style.visibility</p:attrName>
                                        </p:attrNameLst>
                                      </p:cBhvr>
                                      <p:to>
                                        <p:strVal val="visible"/>
                                      </p:to>
                                    </p:set>
                                    <p:anim calcmode="lin" valueType="num">
                                      <p:cBhvr additive="base">
                                        <p:cTn id="73" dur="500" fill="hold"/>
                                        <p:tgtEl>
                                          <p:spTgt spid="116"/>
                                        </p:tgtEl>
                                        <p:attrNameLst>
                                          <p:attrName>ppt_x</p:attrName>
                                        </p:attrNameLst>
                                      </p:cBhvr>
                                      <p:tavLst>
                                        <p:tav tm="0">
                                          <p:val>
                                            <p:strVal val="0-#ppt_w/2"/>
                                          </p:val>
                                        </p:tav>
                                        <p:tav tm="100000">
                                          <p:val>
                                            <p:strVal val="#ppt_x"/>
                                          </p:val>
                                        </p:tav>
                                      </p:tavLst>
                                    </p:anim>
                                    <p:anim calcmode="lin" valueType="num">
                                      <p:cBhvr additive="base">
                                        <p:cTn id="74"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additive="base">
                                        <p:cTn id="79" dur="500" fill="hold"/>
                                        <p:tgtEl>
                                          <p:spTgt spid="107"/>
                                        </p:tgtEl>
                                        <p:attrNameLst>
                                          <p:attrName>ppt_x</p:attrName>
                                        </p:attrNameLst>
                                      </p:cBhvr>
                                      <p:tavLst>
                                        <p:tav tm="0">
                                          <p:val>
                                            <p:strVal val="0-#ppt_w/2"/>
                                          </p:val>
                                        </p:tav>
                                        <p:tav tm="100000">
                                          <p:val>
                                            <p:strVal val="#ppt_x"/>
                                          </p:val>
                                        </p:tav>
                                      </p:tavLst>
                                    </p:anim>
                                    <p:anim calcmode="lin" valueType="num">
                                      <p:cBhvr additive="base">
                                        <p:cTn id="80" dur="500" fill="hold"/>
                                        <p:tgtEl>
                                          <p:spTgt spid="107"/>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109"/>
                                        </p:tgtEl>
                                        <p:attrNameLst>
                                          <p:attrName>style.visibility</p:attrName>
                                        </p:attrNameLst>
                                      </p:cBhvr>
                                      <p:to>
                                        <p:strVal val="visible"/>
                                      </p:to>
                                    </p:set>
                                    <p:anim calcmode="lin" valueType="num">
                                      <p:cBhvr additive="base">
                                        <p:cTn id="83" dur="500" fill="hold"/>
                                        <p:tgtEl>
                                          <p:spTgt spid="109"/>
                                        </p:tgtEl>
                                        <p:attrNameLst>
                                          <p:attrName>ppt_x</p:attrName>
                                        </p:attrNameLst>
                                      </p:cBhvr>
                                      <p:tavLst>
                                        <p:tav tm="0">
                                          <p:val>
                                            <p:strVal val="0-#ppt_w/2"/>
                                          </p:val>
                                        </p:tav>
                                        <p:tav tm="100000">
                                          <p:val>
                                            <p:strVal val="#ppt_x"/>
                                          </p:val>
                                        </p:tav>
                                      </p:tavLst>
                                    </p:anim>
                                    <p:anim calcmode="lin" valueType="num">
                                      <p:cBhvr additive="base">
                                        <p:cTn id="84"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17"/>
                                        </p:tgtEl>
                                        <p:attrNameLst>
                                          <p:attrName>style.visibility</p:attrName>
                                        </p:attrNameLst>
                                      </p:cBhvr>
                                      <p:to>
                                        <p:strVal val="visible"/>
                                      </p:to>
                                    </p:set>
                                    <p:anim calcmode="lin" valueType="num">
                                      <p:cBhvr additive="base">
                                        <p:cTn id="89" dur="500" fill="hold"/>
                                        <p:tgtEl>
                                          <p:spTgt spid="117"/>
                                        </p:tgtEl>
                                        <p:attrNameLst>
                                          <p:attrName>ppt_x</p:attrName>
                                        </p:attrNameLst>
                                      </p:cBhvr>
                                      <p:tavLst>
                                        <p:tav tm="0">
                                          <p:val>
                                            <p:strVal val="0-#ppt_w/2"/>
                                          </p:val>
                                        </p:tav>
                                        <p:tav tm="100000">
                                          <p:val>
                                            <p:strVal val="#ppt_x"/>
                                          </p:val>
                                        </p:tav>
                                      </p:tavLst>
                                    </p:anim>
                                    <p:anim calcmode="lin" valueType="num">
                                      <p:cBhvr additive="base">
                                        <p:cTn id="90"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111"/>
                                        </p:tgtEl>
                                        <p:attrNameLst>
                                          <p:attrName>style.visibility</p:attrName>
                                        </p:attrNameLst>
                                      </p:cBhvr>
                                      <p:to>
                                        <p:strVal val="visible"/>
                                      </p:to>
                                    </p:set>
                                    <p:anim calcmode="lin" valueType="num">
                                      <p:cBhvr additive="base">
                                        <p:cTn id="95" dur="500" fill="hold"/>
                                        <p:tgtEl>
                                          <p:spTgt spid="111"/>
                                        </p:tgtEl>
                                        <p:attrNameLst>
                                          <p:attrName>ppt_x</p:attrName>
                                        </p:attrNameLst>
                                      </p:cBhvr>
                                      <p:tavLst>
                                        <p:tav tm="0">
                                          <p:val>
                                            <p:strVal val="0-#ppt_w/2"/>
                                          </p:val>
                                        </p:tav>
                                        <p:tav tm="100000">
                                          <p:val>
                                            <p:strVal val="#ppt_x"/>
                                          </p:val>
                                        </p:tav>
                                      </p:tavLst>
                                    </p:anim>
                                    <p:anim calcmode="lin" valueType="num">
                                      <p:cBhvr additive="base">
                                        <p:cTn id="96" dur="500" fill="hold"/>
                                        <p:tgtEl>
                                          <p:spTgt spid="111"/>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108"/>
                                        </p:tgtEl>
                                        <p:attrNameLst>
                                          <p:attrName>style.visibility</p:attrName>
                                        </p:attrNameLst>
                                      </p:cBhvr>
                                      <p:to>
                                        <p:strVal val="visible"/>
                                      </p:to>
                                    </p:set>
                                    <p:anim calcmode="lin" valueType="num">
                                      <p:cBhvr additive="base">
                                        <p:cTn id="99" dur="500" fill="hold"/>
                                        <p:tgtEl>
                                          <p:spTgt spid="108"/>
                                        </p:tgtEl>
                                        <p:attrNameLst>
                                          <p:attrName>ppt_x</p:attrName>
                                        </p:attrNameLst>
                                      </p:cBhvr>
                                      <p:tavLst>
                                        <p:tav tm="0">
                                          <p:val>
                                            <p:strVal val="0-#ppt_w/2"/>
                                          </p:val>
                                        </p:tav>
                                        <p:tav tm="100000">
                                          <p:val>
                                            <p:strVal val="#ppt_x"/>
                                          </p:val>
                                        </p:tav>
                                      </p:tavLst>
                                    </p:anim>
                                    <p:anim calcmode="lin" valueType="num">
                                      <p:cBhvr additive="base">
                                        <p:cTn id="100" dur="500" fill="hold"/>
                                        <p:tgtEl>
                                          <p:spTgt spid="108"/>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105"/>
                                        </p:tgtEl>
                                        <p:attrNameLst>
                                          <p:attrName>style.visibility</p:attrName>
                                        </p:attrNameLst>
                                      </p:cBhvr>
                                      <p:to>
                                        <p:strVal val="visible"/>
                                      </p:to>
                                    </p:set>
                                    <p:anim calcmode="lin" valueType="num">
                                      <p:cBhvr additive="base">
                                        <p:cTn id="103" dur="500" fill="hold"/>
                                        <p:tgtEl>
                                          <p:spTgt spid="105"/>
                                        </p:tgtEl>
                                        <p:attrNameLst>
                                          <p:attrName>ppt_x</p:attrName>
                                        </p:attrNameLst>
                                      </p:cBhvr>
                                      <p:tavLst>
                                        <p:tav tm="0">
                                          <p:val>
                                            <p:strVal val="0-#ppt_w/2"/>
                                          </p:val>
                                        </p:tav>
                                        <p:tav tm="100000">
                                          <p:val>
                                            <p:strVal val="#ppt_x"/>
                                          </p:val>
                                        </p:tav>
                                      </p:tavLst>
                                    </p:anim>
                                    <p:anim calcmode="lin" valueType="num">
                                      <p:cBhvr additive="base">
                                        <p:cTn id="104" dur="500" fill="hold"/>
                                        <p:tgtEl>
                                          <p:spTgt spid="105"/>
                                        </p:tgtEl>
                                        <p:attrNameLst>
                                          <p:attrName>ppt_y</p:attrName>
                                        </p:attrNameLst>
                                      </p:cBhvr>
                                      <p:tavLst>
                                        <p:tav tm="0">
                                          <p:val>
                                            <p:strVal val="#ppt_y"/>
                                          </p:val>
                                        </p:tav>
                                        <p:tav tm="100000">
                                          <p:val>
                                            <p:strVal val="#ppt_y"/>
                                          </p:val>
                                        </p:tav>
                                      </p:tavLst>
                                    </p:anim>
                                  </p:childTnLst>
                                </p:cTn>
                              </p:par>
                              <p:par>
                                <p:cTn id="105" presetID="42" presetClass="path" presetSubtype="0" accel="50000" decel="50000" fill="hold" grpId="0" nodeType="withEffect">
                                  <p:stCondLst>
                                    <p:cond delay="0"/>
                                  </p:stCondLst>
                                  <p:childTnLst>
                                    <p:animMotion origin="layout" path="M 3.33333E-6 -8.14061E-7 L -0.06667 -8.14061E-7 " pathEditMode="relative" rAng="0" ptsTypes="AA">
                                      <p:cBhvr>
                                        <p:cTn id="106" dur="2000" fill="hold"/>
                                        <p:tgtEl>
                                          <p:spTgt spid="1322006"/>
                                        </p:tgtEl>
                                        <p:attrNameLst>
                                          <p:attrName>ppt_x</p:attrName>
                                          <p:attrName>ppt_y</p:attrName>
                                        </p:attrNameLst>
                                      </p:cBhvr>
                                      <p:rCtr x="-3333" y="0"/>
                                    </p:animMotion>
                                  </p:childTnLst>
                                </p:cTn>
                              </p:par>
                              <p:par>
                                <p:cTn id="107" presetID="42" presetClass="path" presetSubtype="0" accel="50000" decel="50000" fill="hold" grpId="0" nodeType="withEffect">
                                  <p:stCondLst>
                                    <p:cond delay="0"/>
                                  </p:stCondLst>
                                  <p:childTnLst>
                                    <p:animMotion origin="layout" path="M 3.33333E-6 -8.14061E-7 L -0.06667 -8.14061E-7 " pathEditMode="relative" rAng="0" ptsTypes="AA">
                                      <p:cBhvr>
                                        <p:cTn id="108" dur="2000" fill="hold"/>
                                        <p:tgtEl>
                                          <p:spTgt spid="122"/>
                                        </p:tgtEl>
                                        <p:attrNameLst>
                                          <p:attrName>ppt_x</p:attrName>
                                          <p:attrName>ppt_y</p:attrName>
                                        </p:attrNameLst>
                                      </p:cBhvr>
                                      <p:rCtr x="-3333" y="0"/>
                                    </p:animMotion>
                                  </p:childTnLst>
                                </p:cTn>
                              </p:par>
                              <p:par>
                                <p:cTn id="109" presetID="42" presetClass="path" presetSubtype="0" accel="50000" decel="50000" fill="hold" grpId="0" nodeType="withEffect">
                                  <p:stCondLst>
                                    <p:cond delay="0"/>
                                  </p:stCondLst>
                                  <p:childTnLst>
                                    <p:animMotion origin="layout" path="M 3.33333E-6 -8.14061E-7 L -0.06667 -8.14061E-7 " pathEditMode="relative" rAng="0" ptsTypes="AA">
                                      <p:cBhvr>
                                        <p:cTn id="110" dur="2000" fill="hold"/>
                                        <p:tgtEl>
                                          <p:spTgt spid="123"/>
                                        </p:tgtEl>
                                        <p:attrNameLst>
                                          <p:attrName>ppt_x</p:attrName>
                                          <p:attrName>ppt_y</p:attrName>
                                        </p:attrNameLst>
                                      </p:cBhvr>
                                      <p:rCtr x="-3333" y="0"/>
                                    </p:animMotion>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18"/>
                                        </p:tgtEl>
                                        <p:attrNameLst>
                                          <p:attrName>style.visibility</p:attrName>
                                        </p:attrNameLst>
                                      </p:cBhvr>
                                      <p:to>
                                        <p:strVal val="visible"/>
                                      </p:to>
                                    </p:set>
                                    <p:anim calcmode="lin" valueType="num">
                                      <p:cBhvr additive="base">
                                        <p:cTn id="115" dur="500" fill="hold"/>
                                        <p:tgtEl>
                                          <p:spTgt spid="118"/>
                                        </p:tgtEl>
                                        <p:attrNameLst>
                                          <p:attrName>ppt_x</p:attrName>
                                        </p:attrNameLst>
                                      </p:cBhvr>
                                      <p:tavLst>
                                        <p:tav tm="0">
                                          <p:val>
                                            <p:strVal val="0-#ppt_w/2"/>
                                          </p:val>
                                        </p:tav>
                                        <p:tav tm="100000">
                                          <p:val>
                                            <p:strVal val="#ppt_x"/>
                                          </p:val>
                                        </p:tav>
                                      </p:tavLst>
                                    </p:anim>
                                    <p:anim calcmode="lin" valueType="num">
                                      <p:cBhvr additive="base">
                                        <p:cTn id="116"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106"/>
                                        </p:tgtEl>
                                        <p:attrNameLst>
                                          <p:attrName>style.visibility</p:attrName>
                                        </p:attrNameLst>
                                      </p:cBhvr>
                                      <p:to>
                                        <p:strVal val="visible"/>
                                      </p:to>
                                    </p:set>
                                    <p:anim calcmode="lin" valueType="num">
                                      <p:cBhvr additive="base">
                                        <p:cTn id="121" dur="500" fill="hold"/>
                                        <p:tgtEl>
                                          <p:spTgt spid="106"/>
                                        </p:tgtEl>
                                        <p:attrNameLst>
                                          <p:attrName>ppt_x</p:attrName>
                                        </p:attrNameLst>
                                      </p:cBhvr>
                                      <p:tavLst>
                                        <p:tav tm="0">
                                          <p:val>
                                            <p:strVal val="0-#ppt_w/2"/>
                                          </p:val>
                                        </p:tav>
                                        <p:tav tm="100000">
                                          <p:val>
                                            <p:strVal val="#ppt_x"/>
                                          </p:val>
                                        </p:tav>
                                      </p:tavLst>
                                    </p:anim>
                                    <p:anim calcmode="lin" valueType="num">
                                      <p:cBhvr additive="base">
                                        <p:cTn id="122"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19" grpId="0"/>
      <p:bldP spid="122" grpId="0" animBg="1"/>
      <p:bldP spid="12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15771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(q,c</a:t>
            </a:r>
            <a:r>
              <a:rPr lang="en-US" sz="2400" baseline="-25000" dirty="0" smtClean="0">
                <a:solidFill>
                  <a:srgbClr val="FFC000"/>
                </a:solidFill>
                <a:cs typeface="Times New Roman" pitchFamily="18" charset="0"/>
              </a:rPr>
              <a:t>1</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2</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3</a:t>
            </a:r>
            <a:r>
              <a:rPr lang="en-US" sz="2400" dirty="0" smtClean="0">
                <a:solidFill>
                  <a:srgbClr val="FFC000"/>
                </a:solidFill>
                <a:cs typeface="Times New Roman" pitchFamily="18" charset="0"/>
              </a:rPr>
              <a:t>) </a:t>
            </a:r>
            <a:r>
              <a:rPr lang="en-US" sz="2400" dirty="0">
                <a:solidFill>
                  <a:srgbClr val="FFC000"/>
                </a:solidFill>
                <a:cs typeface="Times New Roman" pitchFamily="18" charset="0"/>
              </a:rPr>
              <a:t>= </a:t>
            </a:r>
            <a:r>
              <a:rPr lang="en-US" sz="2400" dirty="0">
                <a:solidFill>
                  <a:srgbClr val="FFC000"/>
                </a:solidFill>
                <a:cs typeface="+mn-cs"/>
              </a:rPr>
              <a:t>&lt;q</a:t>
            </a:r>
            <a:r>
              <a:rPr lang="en-US" sz="2400" dirty="0" smtClean="0">
                <a:solidFill>
                  <a:srgbClr val="FFC000"/>
                </a:solidFill>
                <a:cs typeface="+mn-cs"/>
              </a:rPr>
              <a:t>’,  c’</a:t>
            </a:r>
            <a:r>
              <a:rPr lang="en-US" sz="2400" baseline="-25000" dirty="0" smtClean="0">
                <a:solidFill>
                  <a:srgbClr val="FFC000"/>
                </a:solidFill>
                <a:cs typeface="+mn-cs"/>
              </a:rPr>
              <a:t>1</a:t>
            </a:r>
            <a:r>
              <a:rPr lang="en-US" sz="2400" dirty="0" smtClean="0">
                <a:solidFill>
                  <a:srgbClr val="FFC000"/>
                </a:solidFill>
                <a:cs typeface="+mn-cs"/>
              </a:rPr>
              <a:t>,direc</a:t>
            </a:r>
            <a:r>
              <a:rPr lang="en-US" sz="2400" baseline="-25000" dirty="0" smtClean="0">
                <a:solidFill>
                  <a:srgbClr val="FFC000"/>
                </a:solidFill>
                <a:cs typeface="+mn-cs"/>
              </a:rPr>
              <a:t>1</a:t>
            </a:r>
            <a:r>
              <a:rPr lang="en-US" sz="2400" dirty="0" smtClean="0">
                <a:solidFill>
                  <a:srgbClr val="FFC000"/>
                </a:solidFill>
                <a:cs typeface="+mn-cs"/>
              </a:rPr>
              <a:t>,  c’</a:t>
            </a:r>
            <a:r>
              <a:rPr lang="en-US" sz="2400" baseline="-25000" dirty="0" smtClean="0">
                <a:solidFill>
                  <a:srgbClr val="FFC000"/>
                </a:solidFill>
                <a:cs typeface="+mn-cs"/>
              </a:rPr>
              <a:t>2</a:t>
            </a:r>
            <a:r>
              <a:rPr lang="en-US" sz="2400" dirty="0" smtClean="0">
                <a:solidFill>
                  <a:srgbClr val="FFC000"/>
                </a:solidFill>
                <a:cs typeface="+mn-cs"/>
              </a:rPr>
              <a:t>,direc</a:t>
            </a:r>
            <a:r>
              <a:rPr lang="en-US" sz="2400" baseline="-25000" dirty="0" smtClean="0">
                <a:solidFill>
                  <a:srgbClr val="FFC000"/>
                </a:solidFill>
                <a:cs typeface="+mn-cs"/>
              </a:rPr>
              <a:t>2</a:t>
            </a:r>
            <a:r>
              <a:rPr lang="en-US" sz="2400" dirty="0" smtClean="0">
                <a:solidFill>
                  <a:srgbClr val="FFC000"/>
                </a:solidFill>
                <a:cs typeface="Times New Roman" pitchFamily="18" charset="0"/>
              </a:rPr>
              <a:t>,  c’</a:t>
            </a:r>
            <a:r>
              <a:rPr lang="en-US" sz="2400" baseline="-25000" dirty="0" smtClean="0">
                <a:solidFill>
                  <a:srgbClr val="FFC000"/>
                </a:solidFill>
                <a:cs typeface="Times New Roman" pitchFamily="18" charset="0"/>
              </a:rPr>
              <a:t>3</a:t>
            </a:r>
            <a:r>
              <a:rPr lang="en-US" sz="2400" dirty="0" smtClean="0">
                <a:solidFill>
                  <a:srgbClr val="FFC000"/>
                </a:solidFill>
              </a:rPr>
              <a:t>,direc</a:t>
            </a:r>
            <a:r>
              <a:rPr lang="en-US" sz="2400" baseline="-25000" dirty="0" smtClean="0">
                <a:solidFill>
                  <a:srgbClr val="FFC000"/>
                </a:solidFill>
              </a:rPr>
              <a:t>3  </a:t>
            </a:r>
            <a:r>
              <a:rPr lang="en-US" sz="2400" dirty="0" smtClean="0">
                <a:solidFill>
                  <a:srgbClr val="FFC000"/>
                </a:solidFill>
                <a:cs typeface="+mn-cs"/>
              </a:rPr>
              <a:t>&gt; </a:t>
            </a:r>
          </a:p>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a:t>
            </a:r>
            <a:r>
              <a:rPr lang="en-US" sz="2400" dirty="0" smtClean="0">
                <a:solidFill>
                  <a:srgbClr val="FFC000"/>
                </a:solidFill>
              </a:rPr>
              <a:t>q</a:t>
            </a:r>
            <a:r>
              <a:rPr lang="en-US" sz="2400" baseline="-25000" dirty="0" smtClean="0">
                <a:solidFill>
                  <a:srgbClr val="FFC000"/>
                </a:solidFill>
              </a:rPr>
              <a:t>&lt;line=0,carrie=0&gt;</a:t>
            </a:r>
            <a:r>
              <a:rPr lang="en-US" sz="2400" dirty="0" smtClean="0">
                <a:solidFill>
                  <a:srgbClr val="FFC000"/>
                </a:solidFill>
              </a:rPr>
              <a:t> </a:t>
            </a:r>
            <a:r>
              <a:rPr lang="en-US" sz="2400" dirty="0" smtClean="0">
                <a:solidFill>
                  <a:srgbClr val="FFC000"/>
                </a:solidFill>
                <a:cs typeface="Times New Roman" pitchFamily="18" charset="0"/>
              </a:rPr>
              <a:t>,</a:t>
            </a:r>
            <a:r>
              <a:rPr lang="en-US" sz="2400" dirty="0">
                <a:solidFill>
                  <a:srgbClr val="FFC000"/>
                </a:solidFill>
                <a:cs typeface="Times New Roman" pitchFamily="18" charset="0"/>
              </a:rPr>
              <a:t> 9</a:t>
            </a:r>
            <a:r>
              <a:rPr lang="en-US" sz="2400" dirty="0" smtClean="0">
                <a:solidFill>
                  <a:srgbClr val="FFC000"/>
                </a:solidFill>
                <a:cs typeface="Times New Roman" pitchFamily="18" charset="0"/>
              </a:rPr>
              <a:t>, </a:t>
            </a:r>
            <a:r>
              <a:rPr lang="en-US" sz="2400" dirty="0">
                <a:solidFill>
                  <a:srgbClr val="FFC000"/>
                </a:solidFill>
                <a:cs typeface="Times New Roman" pitchFamily="18" charset="0"/>
              </a:rPr>
              <a:t>8</a:t>
            </a:r>
            <a:r>
              <a:rPr lang="en-US" sz="2400" dirty="0" smtClean="0">
                <a:solidFill>
                  <a:srgbClr val="FFC000"/>
                </a:solidFill>
                <a:cs typeface="Times New Roman" pitchFamily="18" charset="0"/>
              </a:rPr>
              <a:t>, blank)   </a:t>
            </a:r>
            <a:r>
              <a:rPr lang="en-US" sz="2400" dirty="0" smtClean="0">
                <a:solidFill>
                  <a:srgbClr val="FFC000"/>
                </a:solidFill>
              </a:rPr>
              <a:t> </a:t>
            </a:r>
            <a:endParaRPr lang="en-US" sz="2400" dirty="0">
              <a:solidFill>
                <a:srgbClr val="FFC000"/>
              </a:solidFill>
            </a:endParaRP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0</a:t>
            </a:r>
            <a:endParaRPr lang="en-US" sz="1800" dirty="0">
              <a:solidFill>
                <a:schemeClr val="bg2"/>
              </a:solidFill>
              <a:effectLst>
                <a:outerShdw blurRad="38100" dist="38100" dir="2700000" algn="tl">
                  <a:srgbClr val="FFFFFF"/>
                </a:outerShdw>
              </a:effectLst>
              <a:cs typeface="+mn-cs"/>
            </a:endParaRP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rPr>
              <a:t>= &lt;</a:t>
            </a:r>
            <a:endParaRPr lang="en-US" sz="2400" dirty="0">
              <a:solidFill>
                <a:srgbClr val="FFC000"/>
              </a:solidFill>
              <a:effectLst>
                <a:outerShdw blurRad="38100" dist="38100" dir="2700000" algn="tl">
                  <a:srgbClr val="000000"/>
                </a:outerShdw>
              </a:effectLst>
            </a:endParaRP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4" name="Rectangle 26"/>
          <p:cNvSpPr>
            <a:spLocks noChangeArrowheads="1"/>
          </p:cNvSpPr>
          <p:nvPr/>
        </p:nvSpPr>
        <p:spPr bwMode="auto">
          <a:xfrm>
            <a:off x="4927242" y="5105400"/>
            <a:ext cx="2051334" cy="120032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x</a:t>
            </a:r>
            <a:r>
              <a:rPr lang="en-US" sz="1800" baseline="-25000" dirty="0" smtClean="0">
                <a:solidFill>
                  <a:schemeClr val="bg2"/>
                </a:solidFill>
                <a:effectLst>
                  <a:outerShdw blurRad="38100" dist="38100" dir="2700000" algn="tl">
                    <a:srgbClr val="FFFFFF"/>
                  </a:outerShdw>
                </a:effectLst>
                <a:cs typeface="+mn-cs"/>
              </a:rPr>
              <a:t>i </a:t>
            </a:r>
            <a:r>
              <a:rPr lang="en-US" sz="1800" dirty="0" smtClean="0">
                <a:solidFill>
                  <a:schemeClr val="bg2"/>
                </a:solidFill>
                <a:effectLst>
                  <a:outerShdw blurRad="38100" dist="38100" dir="2700000" algn="tl">
                    <a:srgbClr val="FFFFFF"/>
                  </a:outerShdw>
                </a:effectLst>
                <a:cs typeface="+mn-cs"/>
              </a:rPr>
              <a:t>= 9, </a:t>
            </a:r>
            <a:r>
              <a:rPr lang="en-US" sz="1800" dirty="0" err="1">
                <a:solidFill>
                  <a:schemeClr val="bg2"/>
                </a:solidFill>
                <a:effectLst>
                  <a:outerShdw blurRad="38100" dist="38100" dir="2700000" algn="tl">
                    <a:srgbClr val="FFFFFF"/>
                  </a:outerShdw>
                </a:effectLst>
              </a:rPr>
              <a:t>y</a:t>
            </a:r>
            <a:r>
              <a:rPr lang="en-US" sz="1800" baseline="-25000" dirty="0" err="1" smtClean="0">
                <a:solidFill>
                  <a:schemeClr val="bg2"/>
                </a:solidFill>
                <a:effectLst>
                  <a:outerShdw blurRad="38100" dist="38100" dir="2700000" algn="tl">
                    <a:srgbClr val="FFFFFF"/>
                  </a:outerShdw>
                </a:effectLst>
              </a:rPr>
              <a:t>i</a:t>
            </a:r>
            <a:r>
              <a:rPr lang="en-US" sz="1800" baseline="-25000" dirty="0" smtClean="0">
                <a:solidFill>
                  <a:schemeClr val="bg2"/>
                </a:solidFill>
                <a:effectLst>
                  <a:outerShdw blurRad="38100" dist="38100" dir="2700000" algn="tl">
                    <a:srgbClr val="FFFFFF"/>
                  </a:outerShdw>
                </a:effectLst>
              </a:rPr>
              <a:t> </a:t>
            </a:r>
            <a:r>
              <a:rPr lang="en-US" sz="1800" dirty="0">
                <a:solidFill>
                  <a:schemeClr val="bg2"/>
                </a:solidFill>
                <a:effectLst>
                  <a:outerShdw blurRad="38100" dist="38100" dir="2700000" algn="tl">
                    <a:srgbClr val="FFFFFF"/>
                  </a:outerShdw>
                </a:effectLst>
              </a:rPr>
              <a:t>= </a:t>
            </a:r>
            <a:r>
              <a:rPr lang="en-US" sz="1800" dirty="0" smtClean="0">
                <a:solidFill>
                  <a:schemeClr val="bg2"/>
                </a:solidFill>
                <a:effectLst>
                  <a:outerShdw blurRad="38100" dist="38100" dir="2700000" algn="tl">
                    <a:srgbClr val="FFFFFF"/>
                  </a:outerShdw>
                </a:effectLst>
              </a:rPr>
              <a:t>8 </a:t>
            </a:r>
            <a:endParaRPr lang="en-US" sz="1800" dirty="0" smtClean="0">
              <a:solidFill>
                <a:schemeClr val="bg2"/>
              </a:solidFill>
              <a:effectLst>
                <a:outerShdw blurRad="38100" dist="38100" dir="2700000" algn="tl">
                  <a:srgbClr val="FFFFFF"/>
                </a:outerShdw>
              </a:effectLst>
              <a:cs typeface="+mn-cs"/>
            </a:endParaRPr>
          </a:p>
          <a:p>
            <a:pPr eaLnBrk="0" hangingPunct="0">
              <a:defRPr/>
            </a:pPr>
            <a:r>
              <a:rPr lang="en-US" sz="1800" dirty="0" smtClean="0">
                <a:solidFill>
                  <a:schemeClr val="bg2"/>
                </a:solidFill>
                <a:effectLst>
                  <a:outerShdw blurRad="38100" dist="38100" dir="2700000" algn="tl">
                    <a:srgbClr val="FFFFFF"/>
                  </a:outerShdw>
                </a:effectLst>
                <a:cs typeface="+mn-cs"/>
              </a:rPr>
              <a:t>s = 9+8+0 = 17</a:t>
            </a:r>
          </a:p>
          <a:p>
            <a:pPr eaLnBrk="0" hangingPunct="0">
              <a:defRPr/>
            </a:pPr>
            <a:r>
              <a:rPr lang="en-US" sz="1800" dirty="0" err="1" smtClean="0">
                <a:solidFill>
                  <a:schemeClr val="bg2"/>
                </a:solidFill>
                <a:effectLst>
                  <a:outerShdw blurRad="38100" dist="38100" dir="2700000" algn="tl">
                    <a:srgbClr val="FFFFFF"/>
                  </a:outerShdw>
                </a:effectLst>
                <a:cs typeface="+mn-cs"/>
              </a:rPr>
              <a:t>z</a:t>
            </a:r>
            <a:r>
              <a:rPr lang="en-US" sz="1800" baseline="-25000" dirty="0" err="1" smtClean="0">
                <a:solidFill>
                  <a:schemeClr val="bg2"/>
                </a:solidFill>
                <a:effectLst>
                  <a:outerShdw blurRad="38100" dist="38100" dir="2700000" algn="tl">
                    <a:srgbClr val="FFFFFF"/>
                  </a:outerShdw>
                </a:effectLst>
                <a:cs typeface="+mn-cs"/>
              </a:rPr>
              <a:t>i</a:t>
            </a:r>
            <a:r>
              <a:rPr lang="en-US" sz="1800" dirty="0" smtClean="0">
                <a:solidFill>
                  <a:schemeClr val="bg2"/>
                </a:solidFill>
                <a:effectLst>
                  <a:outerShdw blurRad="38100" dist="38100" dir="2700000" algn="tl">
                    <a:srgbClr val="FFFFFF"/>
                  </a:outerShdw>
                </a:effectLst>
                <a:cs typeface="+mn-cs"/>
              </a:rPr>
              <a:t> =  7</a:t>
            </a:r>
          </a:p>
          <a:p>
            <a:pPr eaLnBrk="0" hangingPunct="0">
              <a:defRPr/>
            </a:pPr>
            <a:r>
              <a:rPr lang="en-US" sz="1800" dirty="0" err="1" smtClean="0">
                <a:solidFill>
                  <a:schemeClr val="bg2"/>
                </a:solidFill>
                <a:effectLst>
                  <a:outerShdw blurRad="38100" dist="38100" dir="2700000" algn="tl">
                    <a:srgbClr val="FFFFFF"/>
                  </a:outerShdw>
                </a:effectLst>
                <a:cs typeface="+mn-cs"/>
              </a:rPr>
              <a:t>carrie</a:t>
            </a:r>
            <a:r>
              <a:rPr lang="en-US" sz="1800" dirty="0" smtClean="0">
                <a:solidFill>
                  <a:schemeClr val="bg2"/>
                </a:solidFill>
                <a:effectLst>
                  <a:outerShdw blurRad="38100" dist="38100" dir="2700000" algn="tl">
                    <a:srgbClr val="FFFFFF"/>
                  </a:outerShdw>
                </a:effectLst>
                <a:cs typeface="+mn-cs"/>
              </a:rPr>
              <a:t>’ = 1</a:t>
            </a:r>
            <a:endParaRPr lang="en-US" sz="1800" dirty="0">
              <a:solidFill>
                <a:schemeClr val="bg2"/>
              </a:solidFill>
              <a:effectLst>
                <a:outerShdw blurRad="38100" dist="38100" dir="2700000" algn="tl">
                  <a:srgbClr val="FFFFFF"/>
                </a:outerShdw>
              </a:effectLst>
              <a:cs typeface="+mn-cs"/>
            </a:endParaRPr>
          </a:p>
        </p:txBody>
      </p:sp>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6" name="Text Box 70"/>
          <p:cNvSpPr txBox="1">
            <a:spLocks noChangeArrowheads="1"/>
          </p:cNvSpPr>
          <p:nvPr/>
        </p:nvSpPr>
        <p:spPr bwMode="auto">
          <a:xfrm>
            <a:off x="1447800" y="4356652"/>
            <a:ext cx="22860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rPr>
              <a:t>q</a:t>
            </a:r>
            <a:r>
              <a:rPr lang="en-US" sz="2400" baseline="-25000" dirty="0" smtClean="0">
                <a:solidFill>
                  <a:srgbClr val="FFC000"/>
                </a:solidFill>
              </a:rPr>
              <a:t>&lt;line=0,carrie=1&gt;,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9</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8,</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7</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048000"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22" name="AutoShape 22"/>
          <p:cNvSpPr>
            <a:spLocks noChangeArrowheads="1"/>
          </p:cNvSpPr>
          <p:nvPr/>
        </p:nvSpPr>
        <p:spPr bwMode="auto">
          <a:xfrm rot="16200000">
            <a:off x="3157716"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3233915"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6"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87" name="Rectangle 86"/>
          <p:cNvSpPr/>
          <p:nvPr/>
        </p:nvSpPr>
        <p:spPr>
          <a:xfrm>
            <a:off x="3669405"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Tree>
    <p:extLst>
      <p:ext uri="{BB962C8B-B14F-4D97-AF65-F5344CB8AC3E}">
        <p14:creationId xmlns:p14="http://schemas.microsoft.com/office/powerpoint/2010/main" val="309623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1" end="1"/>
                                            </p:txEl>
                                          </p:spTgt>
                                        </p:tgtEl>
                                        <p:attrNameLst>
                                          <p:attrName>style.visibility</p:attrName>
                                        </p:attrNameLst>
                                      </p:cBhvr>
                                      <p:to>
                                        <p:strVal val="visible"/>
                                      </p:to>
                                    </p:set>
                                    <p:anim calcmode="lin" valueType="num">
                                      <p:cBhvr additive="base">
                                        <p:cTn id="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500" fill="hold"/>
                                        <p:tgtEl>
                                          <p:spTgt spid="114"/>
                                        </p:tgtEl>
                                        <p:attrNameLst>
                                          <p:attrName>ppt_x</p:attrName>
                                        </p:attrNameLst>
                                      </p:cBhvr>
                                      <p:tavLst>
                                        <p:tav tm="0">
                                          <p:val>
                                            <p:strVal val="0-#ppt_w/2"/>
                                          </p:val>
                                        </p:tav>
                                        <p:tav tm="100000">
                                          <p:val>
                                            <p:strVal val="#ppt_x"/>
                                          </p:val>
                                        </p:tav>
                                      </p:tavLst>
                                    </p:anim>
                                    <p:anim calcmode="lin" valueType="num">
                                      <p:cBhvr additive="base">
                                        <p:cTn id="1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
                                            <p:txEl>
                                              <p:pRg st="0" end="0"/>
                                            </p:txEl>
                                          </p:spTgt>
                                        </p:tgtEl>
                                        <p:attrNameLst>
                                          <p:attrName>style.visibility</p:attrName>
                                        </p:attrNameLst>
                                      </p:cBhvr>
                                      <p:to>
                                        <p:strVal val="visible"/>
                                      </p:to>
                                    </p:set>
                                    <p:anim calcmode="lin" valueType="num">
                                      <p:cBhvr additive="base">
                                        <p:cTn id="21"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4">
                                            <p:txEl>
                                              <p:pRg st="1" end="1"/>
                                            </p:txEl>
                                          </p:spTgt>
                                        </p:tgtEl>
                                        <p:attrNameLst>
                                          <p:attrName>style.visibility</p:attrName>
                                        </p:attrNameLst>
                                      </p:cBhvr>
                                      <p:to>
                                        <p:strVal val="visible"/>
                                      </p:to>
                                    </p:set>
                                    <p:anim calcmode="lin" valueType="num">
                                      <p:cBhvr additive="base">
                                        <p:cTn id="27"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4">
                                            <p:txEl>
                                              <p:pRg st="2" end="2"/>
                                            </p:txEl>
                                          </p:spTgt>
                                        </p:tgtEl>
                                        <p:attrNameLst>
                                          <p:attrName>style.visibility</p:attrName>
                                        </p:attrNameLst>
                                      </p:cBhvr>
                                      <p:to>
                                        <p:strVal val="visible"/>
                                      </p:to>
                                    </p:set>
                                    <p:anim calcmode="lin" valueType="num">
                                      <p:cBhvr additive="base">
                                        <p:cTn id="33"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
                                            <p:txEl>
                                              <p:pRg st="3" end="3"/>
                                            </p:txEl>
                                          </p:spTgt>
                                        </p:tgtEl>
                                        <p:attrNameLst>
                                          <p:attrName>style.visibility</p:attrName>
                                        </p:attrNameLst>
                                      </p:cBhvr>
                                      <p:to>
                                        <p:strVal val="visible"/>
                                      </p:to>
                                    </p:set>
                                    <p:anim calcmode="lin" valueType="num">
                                      <p:cBhvr additive="base">
                                        <p:cTn id="39"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0-#ppt_w/2"/>
                                          </p:val>
                                        </p:tav>
                                        <p:tav tm="100000">
                                          <p:val>
                                            <p:strVal val="#ppt_x"/>
                                          </p:val>
                                        </p:tav>
                                      </p:tavLst>
                                    </p:anim>
                                    <p:anim calcmode="lin" valueType="num">
                                      <p:cBhvr additive="base">
                                        <p:cTn id="46"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12"/>
                                        </p:tgtEl>
                                        <p:attrNameLst>
                                          <p:attrName>style.visibility</p:attrName>
                                        </p:attrNameLst>
                                      </p:cBhvr>
                                      <p:to>
                                        <p:strVal val="visible"/>
                                      </p:to>
                                    </p:set>
                                    <p:anim calcmode="lin" valueType="num">
                                      <p:cBhvr additive="base">
                                        <p:cTn id="51" dur="500" fill="hold"/>
                                        <p:tgtEl>
                                          <p:spTgt spid="112"/>
                                        </p:tgtEl>
                                        <p:attrNameLst>
                                          <p:attrName>ppt_x</p:attrName>
                                        </p:attrNameLst>
                                      </p:cBhvr>
                                      <p:tavLst>
                                        <p:tav tm="0">
                                          <p:val>
                                            <p:strVal val="0-#ppt_w/2"/>
                                          </p:val>
                                        </p:tav>
                                        <p:tav tm="100000">
                                          <p:val>
                                            <p:strVal val="#ppt_x"/>
                                          </p:val>
                                        </p:tav>
                                      </p:tavLst>
                                    </p:anim>
                                    <p:anim calcmode="lin" valueType="num">
                                      <p:cBhvr additive="base">
                                        <p:cTn id="52" dur="500" fill="hold"/>
                                        <p:tgtEl>
                                          <p:spTgt spid="112"/>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19"/>
                                        </p:tgtEl>
                                        <p:attrNameLst>
                                          <p:attrName>style.visibility</p:attrName>
                                        </p:attrNameLst>
                                      </p:cBhvr>
                                      <p:to>
                                        <p:strVal val="visible"/>
                                      </p:to>
                                    </p:set>
                                    <p:anim calcmode="lin" valueType="num">
                                      <p:cBhvr additive="base">
                                        <p:cTn id="55" dur="500" fill="hold"/>
                                        <p:tgtEl>
                                          <p:spTgt spid="119"/>
                                        </p:tgtEl>
                                        <p:attrNameLst>
                                          <p:attrName>ppt_x</p:attrName>
                                        </p:attrNameLst>
                                      </p:cBhvr>
                                      <p:tavLst>
                                        <p:tav tm="0">
                                          <p:val>
                                            <p:strVal val="0-#ppt_w/2"/>
                                          </p:val>
                                        </p:tav>
                                        <p:tav tm="100000">
                                          <p:val>
                                            <p:strVal val="#ppt_x"/>
                                          </p:val>
                                        </p:tav>
                                      </p:tavLst>
                                    </p:anim>
                                    <p:anim calcmode="lin" valueType="num">
                                      <p:cBhvr additive="base">
                                        <p:cTn id="56"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16"/>
                                        </p:tgtEl>
                                        <p:attrNameLst>
                                          <p:attrName>style.visibility</p:attrName>
                                        </p:attrNameLst>
                                      </p:cBhvr>
                                      <p:to>
                                        <p:strVal val="visible"/>
                                      </p:to>
                                    </p:set>
                                    <p:anim calcmode="lin" valueType="num">
                                      <p:cBhvr additive="base">
                                        <p:cTn id="61" dur="500" fill="hold"/>
                                        <p:tgtEl>
                                          <p:spTgt spid="116"/>
                                        </p:tgtEl>
                                        <p:attrNameLst>
                                          <p:attrName>ppt_x</p:attrName>
                                        </p:attrNameLst>
                                      </p:cBhvr>
                                      <p:tavLst>
                                        <p:tav tm="0">
                                          <p:val>
                                            <p:strVal val="0-#ppt_w/2"/>
                                          </p:val>
                                        </p:tav>
                                        <p:tav tm="100000">
                                          <p:val>
                                            <p:strVal val="#ppt_x"/>
                                          </p:val>
                                        </p:tav>
                                      </p:tavLst>
                                    </p:anim>
                                    <p:anim calcmode="lin" valueType="num">
                                      <p:cBhvr additive="base">
                                        <p:cTn id="62"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07"/>
                                        </p:tgtEl>
                                        <p:attrNameLst>
                                          <p:attrName>style.visibility</p:attrName>
                                        </p:attrNameLst>
                                      </p:cBhvr>
                                      <p:to>
                                        <p:strVal val="visible"/>
                                      </p:to>
                                    </p:set>
                                    <p:anim calcmode="lin" valueType="num">
                                      <p:cBhvr additive="base">
                                        <p:cTn id="67" dur="500" fill="hold"/>
                                        <p:tgtEl>
                                          <p:spTgt spid="107"/>
                                        </p:tgtEl>
                                        <p:attrNameLst>
                                          <p:attrName>ppt_x</p:attrName>
                                        </p:attrNameLst>
                                      </p:cBhvr>
                                      <p:tavLst>
                                        <p:tav tm="0">
                                          <p:val>
                                            <p:strVal val="0-#ppt_w/2"/>
                                          </p:val>
                                        </p:tav>
                                        <p:tav tm="100000">
                                          <p:val>
                                            <p:strVal val="#ppt_x"/>
                                          </p:val>
                                        </p:tav>
                                      </p:tavLst>
                                    </p:anim>
                                    <p:anim calcmode="lin" valueType="num">
                                      <p:cBhvr additive="base">
                                        <p:cTn id="68" dur="500" fill="hold"/>
                                        <p:tgtEl>
                                          <p:spTgt spid="10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109"/>
                                        </p:tgtEl>
                                        <p:attrNameLst>
                                          <p:attrName>style.visibility</p:attrName>
                                        </p:attrNameLst>
                                      </p:cBhvr>
                                      <p:to>
                                        <p:strVal val="visible"/>
                                      </p:to>
                                    </p:set>
                                    <p:anim calcmode="lin" valueType="num">
                                      <p:cBhvr additive="base">
                                        <p:cTn id="71" dur="500" fill="hold"/>
                                        <p:tgtEl>
                                          <p:spTgt spid="109"/>
                                        </p:tgtEl>
                                        <p:attrNameLst>
                                          <p:attrName>ppt_x</p:attrName>
                                        </p:attrNameLst>
                                      </p:cBhvr>
                                      <p:tavLst>
                                        <p:tav tm="0">
                                          <p:val>
                                            <p:strVal val="0-#ppt_w/2"/>
                                          </p:val>
                                        </p:tav>
                                        <p:tav tm="100000">
                                          <p:val>
                                            <p:strVal val="#ppt_x"/>
                                          </p:val>
                                        </p:tav>
                                      </p:tavLst>
                                    </p:anim>
                                    <p:anim calcmode="lin" valueType="num">
                                      <p:cBhvr additive="base">
                                        <p:cTn id="72"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7"/>
                                        </p:tgtEl>
                                        <p:attrNameLst>
                                          <p:attrName>style.visibility</p:attrName>
                                        </p:attrNameLst>
                                      </p:cBhvr>
                                      <p:to>
                                        <p:strVal val="visible"/>
                                      </p:to>
                                    </p:set>
                                    <p:anim calcmode="lin" valueType="num">
                                      <p:cBhvr additive="base">
                                        <p:cTn id="77" dur="500" fill="hold"/>
                                        <p:tgtEl>
                                          <p:spTgt spid="117"/>
                                        </p:tgtEl>
                                        <p:attrNameLst>
                                          <p:attrName>ppt_x</p:attrName>
                                        </p:attrNameLst>
                                      </p:cBhvr>
                                      <p:tavLst>
                                        <p:tav tm="0">
                                          <p:val>
                                            <p:strVal val="0-#ppt_w/2"/>
                                          </p:val>
                                        </p:tav>
                                        <p:tav tm="100000">
                                          <p:val>
                                            <p:strVal val="#ppt_x"/>
                                          </p:val>
                                        </p:tav>
                                      </p:tavLst>
                                    </p:anim>
                                    <p:anim calcmode="lin" valueType="num">
                                      <p:cBhvr additive="base">
                                        <p:cTn id="78"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11"/>
                                        </p:tgtEl>
                                        <p:attrNameLst>
                                          <p:attrName>style.visibility</p:attrName>
                                        </p:attrNameLst>
                                      </p:cBhvr>
                                      <p:to>
                                        <p:strVal val="visible"/>
                                      </p:to>
                                    </p:set>
                                    <p:anim calcmode="lin" valueType="num">
                                      <p:cBhvr additive="base">
                                        <p:cTn id="83" dur="500" fill="hold"/>
                                        <p:tgtEl>
                                          <p:spTgt spid="111"/>
                                        </p:tgtEl>
                                        <p:attrNameLst>
                                          <p:attrName>ppt_x</p:attrName>
                                        </p:attrNameLst>
                                      </p:cBhvr>
                                      <p:tavLst>
                                        <p:tav tm="0">
                                          <p:val>
                                            <p:strVal val="0-#ppt_w/2"/>
                                          </p:val>
                                        </p:tav>
                                        <p:tav tm="100000">
                                          <p:val>
                                            <p:strVal val="#ppt_x"/>
                                          </p:val>
                                        </p:tav>
                                      </p:tavLst>
                                    </p:anim>
                                    <p:anim calcmode="lin" valueType="num">
                                      <p:cBhvr additive="base">
                                        <p:cTn id="84" dur="500" fill="hold"/>
                                        <p:tgtEl>
                                          <p:spTgt spid="111"/>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108"/>
                                        </p:tgtEl>
                                        <p:attrNameLst>
                                          <p:attrName>style.visibility</p:attrName>
                                        </p:attrNameLst>
                                      </p:cBhvr>
                                      <p:to>
                                        <p:strVal val="visible"/>
                                      </p:to>
                                    </p:set>
                                    <p:anim calcmode="lin" valueType="num">
                                      <p:cBhvr additive="base">
                                        <p:cTn id="87" dur="500" fill="hold"/>
                                        <p:tgtEl>
                                          <p:spTgt spid="108"/>
                                        </p:tgtEl>
                                        <p:attrNameLst>
                                          <p:attrName>ppt_x</p:attrName>
                                        </p:attrNameLst>
                                      </p:cBhvr>
                                      <p:tavLst>
                                        <p:tav tm="0">
                                          <p:val>
                                            <p:strVal val="0-#ppt_w/2"/>
                                          </p:val>
                                        </p:tav>
                                        <p:tav tm="100000">
                                          <p:val>
                                            <p:strVal val="#ppt_x"/>
                                          </p:val>
                                        </p:tav>
                                      </p:tavLst>
                                    </p:anim>
                                    <p:anim calcmode="lin" valueType="num">
                                      <p:cBhvr additive="base">
                                        <p:cTn id="88" dur="500" fill="hold"/>
                                        <p:tgtEl>
                                          <p:spTgt spid="108"/>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105"/>
                                        </p:tgtEl>
                                        <p:attrNameLst>
                                          <p:attrName>style.visibility</p:attrName>
                                        </p:attrNameLst>
                                      </p:cBhvr>
                                      <p:to>
                                        <p:strVal val="visible"/>
                                      </p:to>
                                    </p:set>
                                    <p:anim calcmode="lin" valueType="num">
                                      <p:cBhvr additive="base">
                                        <p:cTn id="91" dur="500" fill="hold"/>
                                        <p:tgtEl>
                                          <p:spTgt spid="105"/>
                                        </p:tgtEl>
                                        <p:attrNameLst>
                                          <p:attrName>ppt_x</p:attrName>
                                        </p:attrNameLst>
                                      </p:cBhvr>
                                      <p:tavLst>
                                        <p:tav tm="0">
                                          <p:val>
                                            <p:strVal val="0-#ppt_w/2"/>
                                          </p:val>
                                        </p:tav>
                                        <p:tav tm="100000">
                                          <p:val>
                                            <p:strVal val="#ppt_x"/>
                                          </p:val>
                                        </p:tav>
                                      </p:tavLst>
                                    </p:anim>
                                    <p:anim calcmode="lin" valueType="num">
                                      <p:cBhvr additive="base">
                                        <p:cTn id="92" dur="500" fill="hold"/>
                                        <p:tgtEl>
                                          <p:spTgt spid="105"/>
                                        </p:tgtEl>
                                        <p:attrNameLst>
                                          <p:attrName>ppt_y</p:attrName>
                                        </p:attrNameLst>
                                      </p:cBhvr>
                                      <p:tavLst>
                                        <p:tav tm="0">
                                          <p:val>
                                            <p:strVal val="#ppt_y"/>
                                          </p:val>
                                        </p:tav>
                                        <p:tav tm="100000">
                                          <p:val>
                                            <p:strVal val="#ppt_y"/>
                                          </p:val>
                                        </p:tav>
                                      </p:tavLst>
                                    </p:anim>
                                  </p:childTnLst>
                                </p:cTn>
                              </p:par>
                              <p:par>
                                <p:cTn id="93" presetID="42" presetClass="path" presetSubtype="0" accel="50000" decel="50000" fill="hold" grpId="0" nodeType="withEffect">
                                  <p:stCondLst>
                                    <p:cond delay="0"/>
                                  </p:stCondLst>
                                  <p:childTnLst>
                                    <p:animMotion origin="layout" path="M 3.33333E-6 -8.14061E-7 L -0.06667 -8.14061E-7 " pathEditMode="relative" rAng="0" ptsTypes="AA">
                                      <p:cBhvr>
                                        <p:cTn id="94" dur="2000" fill="hold"/>
                                        <p:tgtEl>
                                          <p:spTgt spid="1322006"/>
                                        </p:tgtEl>
                                        <p:attrNameLst>
                                          <p:attrName>ppt_x</p:attrName>
                                          <p:attrName>ppt_y</p:attrName>
                                        </p:attrNameLst>
                                      </p:cBhvr>
                                      <p:rCtr x="-3333" y="0"/>
                                    </p:animMotion>
                                  </p:childTnLst>
                                </p:cTn>
                              </p:par>
                              <p:par>
                                <p:cTn id="95" presetID="42" presetClass="path" presetSubtype="0" accel="50000" decel="50000" fill="hold" grpId="0" nodeType="withEffect">
                                  <p:stCondLst>
                                    <p:cond delay="0"/>
                                  </p:stCondLst>
                                  <p:childTnLst>
                                    <p:animMotion origin="layout" path="M 3.33333E-6 -8.14061E-7 L -0.06667 -8.14061E-7 " pathEditMode="relative" rAng="0" ptsTypes="AA">
                                      <p:cBhvr>
                                        <p:cTn id="96" dur="2000" fill="hold"/>
                                        <p:tgtEl>
                                          <p:spTgt spid="122"/>
                                        </p:tgtEl>
                                        <p:attrNameLst>
                                          <p:attrName>ppt_x</p:attrName>
                                          <p:attrName>ppt_y</p:attrName>
                                        </p:attrNameLst>
                                      </p:cBhvr>
                                      <p:rCtr x="-3333" y="0"/>
                                    </p:animMotion>
                                  </p:childTnLst>
                                </p:cTn>
                              </p:par>
                              <p:par>
                                <p:cTn id="97" presetID="42" presetClass="path" presetSubtype="0" accel="50000" decel="50000" fill="hold" grpId="0" nodeType="withEffect">
                                  <p:stCondLst>
                                    <p:cond delay="0"/>
                                  </p:stCondLst>
                                  <p:childTnLst>
                                    <p:animMotion origin="layout" path="M 3.33333E-6 -8.14061E-7 L -0.06667 -8.14061E-7 " pathEditMode="relative" rAng="0" ptsTypes="AA">
                                      <p:cBhvr>
                                        <p:cTn id="98" dur="2000" fill="hold"/>
                                        <p:tgtEl>
                                          <p:spTgt spid="123"/>
                                        </p:tgtEl>
                                        <p:attrNameLst>
                                          <p:attrName>ppt_x</p:attrName>
                                          <p:attrName>ppt_y</p:attrName>
                                        </p:attrNameLst>
                                      </p:cBhvr>
                                      <p:rCtr x="-3333" y="0"/>
                                    </p:animMotion>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118"/>
                                        </p:tgtEl>
                                        <p:attrNameLst>
                                          <p:attrName>style.visibility</p:attrName>
                                        </p:attrNameLst>
                                      </p:cBhvr>
                                      <p:to>
                                        <p:strVal val="visible"/>
                                      </p:to>
                                    </p:set>
                                    <p:anim calcmode="lin" valueType="num">
                                      <p:cBhvr additive="base">
                                        <p:cTn id="103" dur="500" fill="hold"/>
                                        <p:tgtEl>
                                          <p:spTgt spid="118"/>
                                        </p:tgtEl>
                                        <p:attrNameLst>
                                          <p:attrName>ppt_x</p:attrName>
                                        </p:attrNameLst>
                                      </p:cBhvr>
                                      <p:tavLst>
                                        <p:tav tm="0">
                                          <p:val>
                                            <p:strVal val="0-#ppt_w/2"/>
                                          </p:val>
                                        </p:tav>
                                        <p:tav tm="100000">
                                          <p:val>
                                            <p:strVal val="#ppt_x"/>
                                          </p:val>
                                        </p:tav>
                                      </p:tavLst>
                                    </p:anim>
                                    <p:anim calcmode="lin" valueType="num">
                                      <p:cBhvr additive="base">
                                        <p:cTn id="104"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106"/>
                                        </p:tgtEl>
                                        <p:attrNameLst>
                                          <p:attrName>style.visibility</p:attrName>
                                        </p:attrNameLst>
                                      </p:cBhvr>
                                      <p:to>
                                        <p:strVal val="visible"/>
                                      </p:to>
                                    </p:set>
                                    <p:anim calcmode="lin" valueType="num">
                                      <p:cBhvr additive="base">
                                        <p:cTn id="109" dur="500" fill="hold"/>
                                        <p:tgtEl>
                                          <p:spTgt spid="106"/>
                                        </p:tgtEl>
                                        <p:attrNameLst>
                                          <p:attrName>ppt_x</p:attrName>
                                        </p:attrNameLst>
                                      </p:cBhvr>
                                      <p:tavLst>
                                        <p:tav tm="0">
                                          <p:val>
                                            <p:strVal val="0-#ppt_w/2"/>
                                          </p:val>
                                        </p:tav>
                                        <p:tav tm="100000">
                                          <p:val>
                                            <p:strVal val="#ppt_x"/>
                                          </p:val>
                                        </p:tav>
                                      </p:tavLst>
                                    </p:anim>
                                    <p:anim calcmode="lin" valueType="num">
                                      <p:cBhvr additive="base">
                                        <p:cTn id="110"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19" grpId="0"/>
      <p:bldP spid="122" grpId="0" animBg="1"/>
      <p:bldP spid="12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2616558"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7</a:t>
            </a:r>
            <a:endParaRPr lang="en-US" sz="2000" dirty="0">
              <a:effectLst>
                <a:outerShdw blurRad="38100" dist="38100" dir="2700000" algn="tl">
                  <a:srgbClr val="000000"/>
                </a:outerShdw>
              </a:effectLst>
              <a:cs typeface="Times New Roman" panose="02020603050405020304" pitchFamily="18" charset="0"/>
            </a:endParaRP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smtClean="0"/>
              <a:t>Adding Example</a:t>
            </a:r>
            <a:endParaRPr lang="en-CA" altLang="en-US" kern="0" dirty="0" smtClean="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6</a:t>
            </a:r>
            <a:endParaRPr lang="en-US" sz="2000" dirty="0">
              <a:effectLst>
                <a:outerShdw blurRad="38100" dist="38100" dir="2700000" algn="tl">
                  <a:srgbClr val="000000"/>
                </a:outerShdw>
              </a:effectLst>
              <a:cs typeface="Times New Roman" panose="02020603050405020304" pitchFamily="18" charset="0"/>
            </a:endParaRP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z=</a:t>
              </a:r>
              <a:r>
                <a:rPr lang="en-US" dirty="0" err="1" smtClean="0">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(q,c</a:t>
            </a:r>
            <a:r>
              <a:rPr lang="en-US" sz="2400" baseline="-25000" dirty="0" smtClean="0">
                <a:solidFill>
                  <a:srgbClr val="FFC000"/>
                </a:solidFill>
                <a:cs typeface="Times New Roman" pitchFamily="18" charset="0"/>
              </a:rPr>
              <a:t>1</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2</a:t>
            </a:r>
            <a:r>
              <a:rPr lang="en-US" sz="2400" dirty="0" smtClean="0">
                <a:solidFill>
                  <a:srgbClr val="FFC000"/>
                </a:solidFill>
                <a:cs typeface="Times New Roman" pitchFamily="18" charset="0"/>
              </a:rPr>
              <a:t>,c</a:t>
            </a:r>
            <a:r>
              <a:rPr lang="en-US" sz="2400" baseline="-25000" dirty="0" smtClean="0">
                <a:solidFill>
                  <a:srgbClr val="FFC000"/>
                </a:solidFill>
                <a:cs typeface="Times New Roman" pitchFamily="18" charset="0"/>
              </a:rPr>
              <a:t>3</a:t>
            </a:r>
            <a:r>
              <a:rPr lang="en-US" sz="2400" dirty="0" smtClean="0">
                <a:solidFill>
                  <a:srgbClr val="FFC000"/>
                </a:solidFill>
                <a:cs typeface="Times New Roman" pitchFamily="18" charset="0"/>
              </a:rPr>
              <a:t>) </a:t>
            </a:r>
            <a:r>
              <a:rPr lang="en-US" sz="2400" dirty="0">
                <a:solidFill>
                  <a:srgbClr val="FFC000"/>
                </a:solidFill>
                <a:cs typeface="Times New Roman" pitchFamily="18" charset="0"/>
              </a:rPr>
              <a:t>= </a:t>
            </a:r>
            <a:r>
              <a:rPr lang="en-US" sz="2400" dirty="0">
                <a:solidFill>
                  <a:srgbClr val="FFC000"/>
                </a:solidFill>
                <a:cs typeface="+mn-cs"/>
              </a:rPr>
              <a:t>&lt;q</a:t>
            </a:r>
            <a:r>
              <a:rPr lang="en-US" sz="2400" dirty="0" smtClean="0">
                <a:solidFill>
                  <a:srgbClr val="FFC000"/>
                </a:solidFill>
                <a:cs typeface="+mn-cs"/>
              </a:rPr>
              <a:t>’,  c’</a:t>
            </a:r>
            <a:r>
              <a:rPr lang="en-US" sz="2400" baseline="-25000" dirty="0" smtClean="0">
                <a:solidFill>
                  <a:srgbClr val="FFC000"/>
                </a:solidFill>
                <a:cs typeface="+mn-cs"/>
              </a:rPr>
              <a:t>1</a:t>
            </a:r>
            <a:r>
              <a:rPr lang="en-US" sz="2400" dirty="0" smtClean="0">
                <a:solidFill>
                  <a:srgbClr val="FFC000"/>
                </a:solidFill>
                <a:cs typeface="+mn-cs"/>
              </a:rPr>
              <a:t>,direc</a:t>
            </a:r>
            <a:r>
              <a:rPr lang="en-US" sz="2400" baseline="-25000" dirty="0" smtClean="0">
                <a:solidFill>
                  <a:srgbClr val="FFC000"/>
                </a:solidFill>
                <a:cs typeface="+mn-cs"/>
              </a:rPr>
              <a:t>1</a:t>
            </a:r>
            <a:r>
              <a:rPr lang="en-US" sz="2400" dirty="0" smtClean="0">
                <a:solidFill>
                  <a:srgbClr val="FFC000"/>
                </a:solidFill>
                <a:cs typeface="+mn-cs"/>
              </a:rPr>
              <a:t>,  c’</a:t>
            </a:r>
            <a:r>
              <a:rPr lang="en-US" sz="2400" baseline="-25000" dirty="0" smtClean="0">
                <a:solidFill>
                  <a:srgbClr val="FFC000"/>
                </a:solidFill>
                <a:cs typeface="+mn-cs"/>
              </a:rPr>
              <a:t>2</a:t>
            </a:r>
            <a:r>
              <a:rPr lang="en-US" sz="2400" dirty="0" smtClean="0">
                <a:solidFill>
                  <a:srgbClr val="FFC000"/>
                </a:solidFill>
                <a:cs typeface="+mn-cs"/>
              </a:rPr>
              <a:t>,direc</a:t>
            </a:r>
            <a:r>
              <a:rPr lang="en-US" sz="2400" baseline="-25000" dirty="0" smtClean="0">
                <a:solidFill>
                  <a:srgbClr val="FFC000"/>
                </a:solidFill>
                <a:cs typeface="+mn-cs"/>
              </a:rPr>
              <a:t>2</a:t>
            </a:r>
            <a:r>
              <a:rPr lang="en-US" sz="2400" dirty="0" smtClean="0">
                <a:solidFill>
                  <a:srgbClr val="FFC000"/>
                </a:solidFill>
                <a:cs typeface="Times New Roman" pitchFamily="18" charset="0"/>
              </a:rPr>
              <a:t>,  c’</a:t>
            </a:r>
            <a:r>
              <a:rPr lang="en-US" sz="2400" baseline="-25000" dirty="0" smtClean="0">
                <a:solidFill>
                  <a:srgbClr val="FFC000"/>
                </a:solidFill>
                <a:cs typeface="Times New Roman" pitchFamily="18" charset="0"/>
              </a:rPr>
              <a:t>3</a:t>
            </a:r>
            <a:r>
              <a:rPr lang="en-US" sz="2400" dirty="0" smtClean="0">
                <a:solidFill>
                  <a:srgbClr val="FFC000"/>
                </a:solidFill>
              </a:rPr>
              <a:t>,direc</a:t>
            </a:r>
            <a:r>
              <a:rPr lang="en-US" sz="2400" baseline="-25000" dirty="0" smtClean="0">
                <a:solidFill>
                  <a:srgbClr val="FFC000"/>
                </a:solidFill>
              </a:rPr>
              <a:t>3  </a:t>
            </a:r>
            <a:r>
              <a:rPr lang="en-US" sz="2400" dirty="0" smtClean="0">
                <a:solidFill>
                  <a:srgbClr val="FFC000"/>
                </a:solidFill>
                <a:cs typeface="+mn-cs"/>
              </a:rPr>
              <a:t>&gt; </a:t>
            </a:r>
          </a:p>
          <a:p>
            <a:pPr eaLnBrk="0" hangingPunct="0">
              <a:defRPr/>
            </a:pPr>
            <a:r>
              <a:rPr lang="el-GR" sz="2400" dirty="0" smtClean="0">
                <a:solidFill>
                  <a:srgbClr val="FFC000"/>
                </a:solidFill>
                <a:cs typeface="Times New Roman" pitchFamily="18" charset="0"/>
              </a:rPr>
              <a:t>δ</a:t>
            </a:r>
            <a:r>
              <a:rPr lang="en-US" sz="2400" dirty="0" smtClean="0">
                <a:solidFill>
                  <a:srgbClr val="FFC000"/>
                </a:solidFill>
                <a:cs typeface="Times New Roman" pitchFamily="18" charset="0"/>
              </a:rPr>
              <a:t>(</a:t>
            </a:r>
            <a:r>
              <a:rPr lang="en-US" sz="2400" dirty="0" smtClean="0">
                <a:solidFill>
                  <a:srgbClr val="FFC000"/>
                </a:solidFill>
              </a:rPr>
              <a:t>q</a:t>
            </a:r>
            <a:r>
              <a:rPr lang="en-US" sz="2400" baseline="-25000" dirty="0" smtClean="0">
                <a:solidFill>
                  <a:srgbClr val="FFC000"/>
                </a:solidFill>
              </a:rPr>
              <a:t>&lt;line=0,carrie=c&gt;</a:t>
            </a:r>
            <a:r>
              <a:rPr lang="en-US" sz="2400" dirty="0" smtClean="0">
                <a:solidFill>
                  <a:srgbClr val="FFC000"/>
                </a:solidFill>
              </a:rPr>
              <a:t> </a:t>
            </a:r>
            <a:r>
              <a:rPr lang="en-US" sz="2400" dirty="0" smtClean="0">
                <a:solidFill>
                  <a:srgbClr val="FFC000"/>
                </a:solidFill>
                <a:cs typeface="Times New Roman" pitchFamily="18" charset="0"/>
              </a:rPr>
              <a:t>,</a:t>
            </a:r>
            <a:r>
              <a:rPr lang="en-US" sz="2400" dirty="0">
                <a:solidFill>
                  <a:srgbClr val="FFC000"/>
                </a:solidFill>
                <a:cs typeface="Times New Roman" pitchFamily="18" charset="0"/>
              </a:rPr>
              <a:t> x</a:t>
            </a:r>
            <a:r>
              <a:rPr lang="en-US" sz="2400" baseline="-25000" dirty="0">
                <a:solidFill>
                  <a:srgbClr val="FFC000"/>
                </a:solidFill>
                <a:cs typeface="Times New Roman" pitchFamily="18" charset="0"/>
              </a:rPr>
              <a:t>i</a:t>
            </a:r>
            <a:r>
              <a:rPr lang="en-US" sz="2400" dirty="0" smtClean="0">
                <a:solidFill>
                  <a:srgbClr val="FFC000"/>
                </a:solidFill>
                <a:cs typeface="Times New Roman" pitchFamily="18" charset="0"/>
              </a:rPr>
              <a:t>, </a:t>
            </a:r>
            <a:r>
              <a:rPr lang="en-US" sz="2400" dirty="0" err="1" smtClean="0">
                <a:solidFill>
                  <a:srgbClr val="FFC000"/>
                </a:solidFill>
                <a:cs typeface="Times New Roman" pitchFamily="18" charset="0"/>
              </a:rPr>
              <a:t>y</a:t>
            </a:r>
            <a:r>
              <a:rPr lang="en-US" sz="2400" baseline="-25000" dirty="0" err="1" smtClean="0">
                <a:solidFill>
                  <a:srgbClr val="FFC000"/>
                </a:solidFill>
                <a:cs typeface="Times New Roman" pitchFamily="18" charset="0"/>
              </a:rPr>
              <a:t>i</a:t>
            </a:r>
            <a:r>
              <a:rPr lang="en-US" sz="2400" dirty="0" smtClean="0">
                <a:solidFill>
                  <a:srgbClr val="FFC000"/>
                </a:solidFill>
                <a:cs typeface="Times New Roman" pitchFamily="18" charset="0"/>
              </a:rPr>
              <a:t>, blank)   </a:t>
            </a:r>
            <a:r>
              <a:rPr lang="en-US" sz="2400" dirty="0" smtClean="0">
                <a:solidFill>
                  <a:srgbClr val="FFC000"/>
                </a:solidFill>
              </a:rPr>
              <a:t> </a:t>
            </a:r>
            <a:endParaRPr lang="en-US" sz="2400" dirty="0">
              <a:solidFill>
                <a:srgbClr val="FFC000"/>
              </a:solidFill>
            </a:endParaRP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smtClean="0">
                <a:solidFill>
                  <a:schemeClr val="bg2"/>
                </a:solidFill>
                <a:effectLst>
                  <a:outerShdw blurRad="38100" dist="38100" dir="2700000" algn="tl">
                    <a:srgbClr val="FFFFFF"/>
                  </a:outerShdw>
                </a:effectLst>
                <a:cs typeface="+mn-cs"/>
              </a:rPr>
              <a:t>carry = 1</a:t>
            </a:r>
            <a:endParaRPr lang="en-US" sz="1800" dirty="0">
              <a:solidFill>
                <a:schemeClr val="bg2"/>
              </a:solidFill>
              <a:effectLst>
                <a:outerShdw blurRad="38100" dist="38100" dir="2700000" algn="tl">
                  <a:srgbClr val="FFFFFF"/>
                </a:outerShdw>
              </a:effectLst>
              <a:cs typeface="+mn-cs"/>
            </a:endParaRP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rPr>
              <a:t>= &lt;</a:t>
            </a:r>
            <a:endParaRPr lang="en-US" sz="2400" dirty="0">
              <a:solidFill>
                <a:srgbClr val="FFC000"/>
              </a:solidFill>
              <a:effectLst>
                <a:outerShdw blurRad="38100" dist="38100" dir="2700000" algn="tl">
                  <a:srgbClr val="000000"/>
                </a:outerShdw>
              </a:effectLst>
            </a:endParaRP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6" name="Text Box 70"/>
          <p:cNvSpPr txBox="1">
            <a:spLocks noChangeArrowheads="1"/>
          </p:cNvSpPr>
          <p:nvPr/>
        </p:nvSpPr>
        <p:spPr bwMode="auto">
          <a:xfrm>
            <a:off x="1447800" y="4356652"/>
            <a:ext cx="2286000" cy="830997"/>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rPr>
              <a:t>q</a:t>
            </a:r>
            <a:r>
              <a:rPr lang="en-US" sz="2400" baseline="-25000" dirty="0" smtClean="0">
                <a:solidFill>
                  <a:srgbClr val="FFC000"/>
                </a:solidFill>
              </a:rPr>
              <a:t>&lt;line=0,carrie=c’&gt;,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cs typeface="Times New Roman" pitchFamily="18" charset="0"/>
              </a:rPr>
              <a:t>x</a:t>
            </a:r>
            <a:r>
              <a:rPr lang="en-US" sz="2400" baseline="-25000" dirty="0">
                <a:solidFill>
                  <a:srgbClr val="FFC000"/>
                </a:solidFill>
                <a:cs typeface="Times New Roman" pitchFamily="18" charset="0"/>
              </a:rPr>
              <a:t>i</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smtClean="0">
                <a:solidFill>
                  <a:srgbClr val="FFC000"/>
                </a:solidFill>
                <a:cs typeface="Times New Roman" pitchFamily="18" charset="0"/>
              </a:rPr>
              <a:t>y</a:t>
            </a:r>
            <a:r>
              <a:rPr lang="en-US" sz="2400" baseline="-25000" dirty="0" err="1" smtClean="0">
                <a:solidFill>
                  <a:srgbClr val="FFC000"/>
                </a:solidFill>
                <a:cs typeface="Times New Roman" pitchFamily="18" charset="0"/>
              </a:rPr>
              <a:t>i</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smtClean="0">
                <a:solidFill>
                  <a:srgbClr val="FFC000"/>
                </a:solidFill>
                <a:effectLst>
                  <a:outerShdw blurRad="38100" dist="38100" dir="2700000" algn="tl">
                    <a:srgbClr val="000000"/>
                  </a:outerShdw>
                </a:effectLst>
                <a:cs typeface="Times New Roman" pitchFamily="18" charset="0"/>
              </a:rPr>
              <a:t>left</a:t>
            </a:r>
            <a:r>
              <a:rPr lang="en-US" sz="2400" dirty="0" smtClean="0">
                <a:solidFill>
                  <a:srgbClr val="FFC000"/>
                </a:solidFill>
                <a:effectLst>
                  <a:outerShdw blurRad="38100" dist="38100" dir="2700000" algn="tl">
                    <a:srgbClr val="000000"/>
                  </a:outerShdw>
                </a:effectLst>
              </a:rPr>
              <a:t> </a:t>
            </a:r>
            <a:endParaRPr lang="en-US" sz="2400" dirty="0">
              <a:solidFill>
                <a:srgbClr val="FFC000"/>
              </a:solidFill>
              <a:effectLst>
                <a:outerShdw blurRad="38100" dist="38100" dir="2700000" algn="tl">
                  <a:srgbClr val="000000"/>
                </a:outerShdw>
              </a:effectLst>
            </a:endParaRP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solidFill>
                  <a:srgbClr val="FFC000"/>
                </a:solidFill>
                <a:cs typeface="Times New Roman" pitchFamily="18" charset="0"/>
              </a:rPr>
              <a:t>z</a:t>
            </a:r>
            <a:r>
              <a:rPr lang="en-US" sz="2400" baseline="-25000" dirty="0" err="1" smtClean="0">
                <a:solidFill>
                  <a:srgbClr val="FFC000"/>
                </a:solidFill>
                <a:cs typeface="Times New Roman" pitchFamily="18" charset="0"/>
              </a:rPr>
              <a:t>i</a:t>
            </a:r>
            <a:r>
              <a:rPr lang="en-US" sz="2400" dirty="0" smtClean="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048000"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22" name="AutoShape 22"/>
          <p:cNvSpPr>
            <a:spLocks noChangeArrowheads="1"/>
          </p:cNvSpPr>
          <p:nvPr/>
        </p:nvSpPr>
        <p:spPr bwMode="auto">
          <a:xfrm rot="16200000">
            <a:off x="2616558"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2692757"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6"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87" name="Rectangle 86"/>
          <p:cNvSpPr/>
          <p:nvPr/>
        </p:nvSpPr>
        <p:spPr>
          <a:xfrm>
            <a:off x="3669405"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88" name="Rectangle 87"/>
          <p:cNvSpPr/>
          <p:nvPr/>
        </p:nvSpPr>
        <p:spPr>
          <a:xfrm>
            <a:off x="2501721" y="2831205"/>
            <a:ext cx="312906" cy="400110"/>
          </a:xfrm>
          <a:prstGeom prst="rect">
            <a:avLst/>
          </a:prstGeom>
        </p:spPr>
        <p:txBody>
          <a:bodyPr wrap="none">
            <a:spAutoFit/>
          </a:bodyPr>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4</a:t>
            </a:r>
            <a:endParaRPr lang="en-US" sz="2000" dirty="0">
              <a:effectLst>
                <a:outerShdw blurRad="38100" dist="38100" dir="2700000" algn="tl">
                  <a:srgbClr val="000000"/>
                </a:outerShdw>
              </a:effectLst>
              <a:cs typeface="Times New Roman" panose="02020603050405020304" pitchFamily="18" charset="0"/>
            </a:endParaRPr>
          </a:p>
        </p:txBody>
      </p:sp>
    </p:spTree>
    <p:extLst>
      <p:ext uri="{BB962C8B-B14F-4D97-AF65-F5344CB8AC3E}">
        <p14:creationId xmlns:p14="http://schemas.microsoft.com/office/powerpoint/2010/main" val="423450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1" end="1"/>
                                            </p:txEl>
                                          </p:spTgt>
                                        </p:tgtEl>
                                        <p:attrNameLst>
                                          <p:attrName>style.visibility</p:attrName>
                                        </p:attrNameLst>
                                      </p:cBhvr>
                                      <p:to>
                                        <p:strVal val="visible"/>
                                      </p:to>
                                    </p:set>
                                    <p:anim calcmode="lin" valueType="num">
                                      <p:cBhvr additive="base">
                                        <p:cTn id="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500" fill="hold"/>
                                        <p:tgtEl>
                                          <p:spTgt spid="114"/>
                                        </p:tgtEl>
                                        <p:attrNameLst>
                                          <p:attrName>ppt_x</p:attrName>
                                        </p:attrNameLst>
                                      </p:cBhvr>
                                      <p:tavLst>
                                        <p:tav tm="0">
                                          <p:val>
                                            <p:strVal val="0-#ppt_w/2"/>
                                          </p:val>
                                        </p:tav>
                                        <p:tav tm="100000">
                                          <p:val>
                                            <p:strVal val="#ppt_x"/>
                                          </p:val>
                                        </p:tav>
                                      </p:tavLst>
                                    </p:anim>
                                    <p:anim calcmode="lin" valueType="num">
                                      <p:cBhvr additive="base">
                                        <p:cTn id="1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12"/>
                                        </p:tgtEl>
                                        <p:attrNameLst>
                                          <p:attrName>style.visibility</p:attrName>
                                        </p:attrNameLst>
                                      </p:cBhvr>
                                      <p:to>
                                        <p:strVal val="visible"/>
                                      </p:to>
                                    </p:set>
                                    <p:anim calcmode="lin" valueType="num">
                                      <p:cBhvr additive="base">
                                        <p:cTn id="27" dur="500" fill="hold"/>
                                        <p:tgtEl>
                                          <p:spTgt spid="112"/>
                                        </p:tgtEl>
                                        <p:attrNameLst>
                                          <p:attrName>ppt_x</p:attrName>
                                        </p:attrNameLst>
                                      </p:cBhvr>
                                      <p:tavLst>
                                        <p:tav tm="0">
                                          <p:val>
                                            <p:strVal val="0-#ppt_w/2"/>
                                          </p:val>
                                        </p:tav>
                                        <p:tav tm="100000">
                                          <p:val>
                                            <p:strVal val="#ppt_x"/>
                                          </p:val>
                                        </p:tav>
                                      </p:tavLst>
                                    </p:anim>
                                    <p:anim calcmode="lin" valueType="num">
                                      <p:cBhvr additive="base">
                                        <p:cTn id="28" dur="500" fill="hold"/>
                                        <p:tgtEl>
                                          <p:spTgt spid="11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8"/>
                                        </p:tgtEl>
                                        <p:attrNameLst>
                                          <p:attrName>style.visibility</p:attrName>
                                        </p:attrNameLst>
                                      </p:cBhvr>
                                      <p:to>
                                        <p:strVal val="visible"/>
                                      </p:to>
                                    </p:set>
                                    <p:anim calcmode="lin" valueType="num">
                                      <p:cBhvr additive="base">
                                        <p:cTn id="31" dur="500" fill="hold"/>
                                        <p:tgtEl>
                                          <p:spTgt spid="88"/>
                                        </p:tgtEl>
                                        <p:attrNameLst>
                                          <p:attrName>ppt_x</p:attrName>
                                        </p:attrNameLst>
                                      </p:cBhvr>
                                      <p:tavLst>
                                        <p:tav tm="0">
                                          <p:val>
                                            <p:strVal val="0-#ppt_w/2"/>
                                          </p:val>
                                        </p:tav>
                                        <p:tav tm="100000">
                                          <p:val>
                                            <p:strVal val="#ppt_x"/>
                                          </p:val>
                                        </p:tav>
                                      </p:tavLst>
                                    </p:anim>
                                    <p:anim calcmode="lin" valueType="num">
                                      <p:cBhvr additive="base">
                                        <p:cTn id="32"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6"/>
                                        </p:tgtEl>
                                        <p:attrNameLst>
                                          <p:attrName>style.visibility</p:attrName>
                                        </p:attrNameLst>
                                      </p:cBhvr>
                                      <p:to>
                                        <p:strVal val="visible"/>
                                      </p:to>
                                    </p:set>
                                    <p:anim calcmode="lin" valueType="num">
                                      <p:cBhvr additive="base">
                                        <p:cTn id="37" dur="500" fill="hold"/>
                                        <p:tgtEl>
                                          <p:spTgt spid="116"/>
                                        </p:tgtEl>
                                        <p:attrNameLst>
                                          <p:attrName>ppt_x</p:attrName>
                                        </p:attrNameLst>
                                      </p:cBhvr>
                                      <p:tavLst>
                                        <p:tav tm="0">
                                          <p:val>
                                            <p:strVal val="0-#ppt_w/2"/>
                                          </p:val>
                                        </p:tav>
                                        <p:tav tm="100000">
                                          <p:val>
                                            <p:strVal val="#ppt_x"/>
                                          </p:val>
                                        </p:tav>
                                      </p:tavLst>
                                    </p:anim>
                                    <p:anim calcmode="lin" valueType="num">
                                      <p:cBhvr additive="base">
                                        <p:cTn id="38"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07"/>
                                        </p:tgtEl>
                                        <p:attrNameLst>
                                          <p:attrName>style.visibility</p:attrName>
                                        </p:attrNameLst>
                                      </p:cBhvr>
                                      <p:to>
                                        <p:strVal val="visible"/>
                                      </p:to>
                                    </p:set>
                                    <p:anim calcmode="lin" valueType="num">
                                      <p:cBhvr additive="base">
                                        <p:cTn id="43" dur="500" fill="hold"/>
                                        <p:tgtEl>
                                          <p:spTgt spid="107"/>
                                        </p:tgtEl>
                                        <p:attrNameLst>
                                          <p:attrName>ppt_x</p:attrName>
                                        </p:attrNameLst>
                                      </p:cBhvr>
                                      <p:tavLst>
                                        <p:tav tm="0">
                                          <p:val>
                                            <p:strVal val="0-#ppt_w/2"/>
                                          </p:val>
                                        </p:tav>
                                        <p:tav tm="100000">
                                          <p:val>
                                            <p:strVal val="#ppt_x"/>
                                          </p:val>
                                        </p:tav>
                                      </p:tavLst>
                                    </p:anim>
                                    <p:anim calcmode="lin" valueType="num">
                                      <p:cBhvr additive="base">
                                        <p:cTn id="44" dur="500" fill="hold"/>
                                        <p:tgtEl>
                                          <p:spTgt spid="107"/>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09"/>
                                        </p:tgtEl>
                                        <p:attrNameLst>
                                          <p:attrName>style.visibility</p:attrName>
                                        </p:attrNameLst>
                                      </p:cBhvr>
                                      <p:to>
                                        <p:strVal val="visible"/>
                                      </p:to>
                                    </p:set>
                                    <p:anim calcmode="lin" valueType="num">
                                      <p:cBhvr additive="base">
                                        <p:cTn id="47" dur="500" fill="hold"/>
                                        <p:tgtEl>
                                          <p:spTgt spid="109"/>
                                        </p:tgtEl>
                                        <p:attrNameLst>
                                          <p:attrName>ppt_x</p:attrName>
                                        </p:attrNameLst>
                                      </p:cBhvr>
                                      <p:tavLst>
                                        <p:tav tm="0">
                                          <p:val>
                                            <p:strVal val="0-#ppt_w/2"/>
                                          </p:val>
                                        </p:tav>
                                        <p:tav tm="100000">
                                          <p:val>
                                            <p:strVal val="#ppt_x"/>
                                          </p:val>
                                        </p:tav>
                                      </p:tavLst>
                                    </p:anim>
                                    <p:anim calcmode="lin" valueType="num">
                                      <p:cBhvr additive="base">
                                        <p:cTn id="48"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17"/>
                                        </p:tgtEl>
                                        <p:attrNameLst>
                                          <p:attrName>style.visibility</p:attrName>
                                        </p:attrNameLst>
                                      </p:cBhvr>
                                      <p:to>
                                        <p:strVal val="visible"/>
                                      </p:to>
                                    </p:set>
                                    <p:anim calcmode="lin" valueType="num">
                                      <p:cBhvr additive="base">
                                        <p:cTn id="53" dur="500" fill="hold"/>
                                        <p:tgtEl>
                                          <p:spTgt spid="117"/>
                                        </p:tgtEl>
                                        <p:attrNameLst>
                                          <p:attrName>ppt_x</p:attrName>
                                        </p:attrNameLst>
                                      </p:cBhvr>
                                      <p:tavLst>
                                        <p:tav tm="0">
                                          <p:val>
                                            <p:strVal val="0-#ppt_w/2"/>
                                          </p:val>
                                        </p:tav>
                                        <p:tav tm="100000">
                                          <p:val>
                                            <p:strVal val="#ppt_x"/>
                                          </p:val>
                                        </p:tav>
                                      </p:tavLst>
                                    </p:anim>
                                    <p:anim calcmode="lin" valueType="num">
                                      <p:cBhvr additive="base">
                                        <p:cTn id="54"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1"/>
                                        </p:tgtEl>
                                        <p:attrNameLst>
                                          <p:attrName>style.visibility</p:attrName>
                                        </p:attrNameLst>
                                      </p:cBhvr>
                                      <p:to>
                                        <p:strVal val="visible"/>
                                      </p:to>
                                    </p:set>
                                    <p:anim calcmode="lin" valueType="num">
                                      <p:cBhvr additive="base">
                                        <p:cTn id="59" dur="500" fill="hold"/>
                                        <p:tgtEl>
                                          <p:spTgt spid="111"/>
                                        </p:tgtEl>
                                        <p:attrNameLst>
                                          <p:attrName>ppt_x</p:attrName>
                                        </p:attrNameLst>
                                      </p:cBhvr>
                                      <p:tavLst>
                                        <p:tav tm="0">
                                          <p:val>
                                            <p:strVal val="0-#ppt_w/2"/>
                                          </p:val>
                                        </p:tav>
                                        <p:tav tm="100000">
                                          <p:val>
                                            <p:strVal val="#ppt_x"/>
                                          </p:val>
                                        </p:tav>
                                      </p:tavLst>
                                    </p:anim>
                                    <p:anim calcmode="lin" valueType="num">
                                      <p:cBhvr additive="base">
                                        <p:cTn id="60" dur="500" fill="hold"/>
                                        <p:tgtEl>
                                          <p:spTgt spid="111"/>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additive="base">
                                        <p:cTn id="63" dur="500" fill="hold"/>
                                        <p:tgtEl>
                                          <p:spTgt spid="108"/>
                                        </p:tgtEl>
                                        <p:attrNameLst>
                                          <p:attrName>ppt_x</p:attrName>
                                        </p:attrNameLst>
                                      </p:cBhvr>
                                      <p:tavLst>
                                        <p:tav tm="0">
                                          <p:val>
                                            <p:strVal val="0-#ppt_w/2"/>
                                          </p:val>
                                        </p:tav>
                                        <p:tav tm="100000">
                                          <p:val>
                                            <p:strVal val="#ppt_x"/>
                                          </p:val>
                                        </p:tav>
                                      </p:tavLst>
                                    </p:anim>
                                    <p:anim calcmode="lin" valueType="num">
                                      <p:cBhvr additive="base">
                                        <p:cTn id="64" dur="500" fill="hold"/>
                                        <p:tgtEl>
                                          <p:spTgt spid="108"/>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500" fill="hold"/>
                                        <p:tgtEl>
                                          <p:spTgt spid="105"/>
                                        </p:tgtEl>
                                        <p:attrNameLst>
                                          <p:attrName>ppt_x</p:attrName>
                                        </p:attrNameLst>
                                      </p:cBhvr>
                                      <p:tavLst>
                                        <p:tav tm="0">
                                          <p:val>
                                            <p:strVal val="0-#ppt_w/2"/>
                                          </p:val>
                                        </p:tav>
                                        <p:tav tm="100000">
                                          <p:val>
                                            <p:strVal val="#ppt_x"/>
                                          </p:val>
                                        </p:tav>
                                      </p:tavLst>
                                    </p:anim>
                                    <p:anim calcmode="lin" valueType="num">
                                      <p:cBhvr additive="base">
                                        <p:cTn id="68" dur="500" fill="hold"/>
                                        <p:tgtEl>
                                          <p:spTgt spid="105"/>
                                        </p:tgtEl>
                                        <p:attrNameLst>
                                          <p:attrName>ppt_y</p:attrName>
                                        </p:attrNameLst>
                                      </p:cBhvr>
                                      <p:tavLst>
                                        <p:tav tm="0">
                                          <p:val>
                                            <p:strVal val="#ppt_y"/>
                                          </p:val>
                                        </p:tav>
                                        <p:tav tm="100000">
                                          <p:val>
                                            <p:strVal val="#ppt_y"/>
                                          </p:val>
                                        </p:tav>
                                      </p:tavLst>
                                    </p:anim>
                                  </p:childTnLst>
                                </p:cTn>
                              </p:par>
                              <p:par>
                                <p:cTn id="69" presetID="42" presetClass="path" presetSubtype="0" accel="50000" decel="50000" fill="hold" grpId="0" nodeType="withEffect">
                                  <p:stCondLst>
                                    <p:cond delay="0"/>
                                  </p:stCondLst>
                                  <p:childTnLst>
                                    <p:animMotion origin="layout" path="M 3.33333E-6 -8.14061E-7 L -0.06667 -8.14061E-7 " pathEditMode="relative" rAng="0" ptsTypes="AA">
                                      <p:cBhvr>
                                        <p:cTn id="70" dur="2000" fill="hold"/>
                                        <p:tgtEl>
                                          <p:spTgt spid="1322006"/>
                                        </p:tgtEl>
                                        <p:attrNameLst>
                                          <p:attrName>ppt_x</p:attrName>
                                          <p:attrName>ppt_y</p:attrName>
                                        </p:attrNameLst>
                                      </p:cBhvr>
                                      <p:rCtr x="-3333" y="0"/>
                                    </p:animMotion>
                                  </p:childTnLst>
                                </p:cTn>
                              </p:par>
                              <p:par>
                                <p:cTn id="71" presetID="42" presetClass="path" presetSubtype="0" accel="50000" decel="50000" fill="hold" grpId="0" nodeType="withEffect">
                                  <p:stCondLst>
                                    <p:cond delay="0"/>
                                  </p:stCondLst>
                                  <p:childTnLst>
                                    <p:animMotion origin="layout" path="M 3.33333E-6 -8.14061E-7 L -0.06667 -8.14061E-7 " pathEditMode="relative" rAng="0" ptsTypes="AA">
                                      <p:cBhvr>
                                        <p:cTn id="72" dur="2000" fill="hold"/>
                                        <p:tgtEl>
                                          <p:spTgt spid="122"/>
                                        </p:tgtEl>
                                        <p:attrNameLst>
                                          <p:attrName>ppt_x</p:attrName>
                                          <p:attrName>ppt_y</p:attrName>
                                        </p:attrNameLst>
                                      </p:cBhvr>
                                      <p:rCtr x="-3333" y="0"/>
                                    </p:animMotion>
                                  </p:childTnLst>
                                </p:cTn>
                              </p:par>
                              <p:par>
                                <p:cTn id="73" presetID="42" presetClass="path" presetSubtype="0" accel="50000" decel="50000" fill="hold" grpId="0" nodeType="withEffect">
                                  <p:stCondLst>
                                    <p:cond delay="0"/>
                                  </p:stCondLst>
                                  <p:childTnLst>
                                    <p:animMotion origin="layout" path="M 3.33333E-6 -8.14061E-7 L -0.06667 -8.14061E-7 " pathEditMode="relative" rAng="0" ptsTypes="AA">
                                      <p:cBhvr>
                                        <p:cTn id="74" dur="2000" fill="hold"/>
                                        <p:tgtEl>
                                          <p:spTgt spid="123"/>
                                        </p:tgtEl>
                                        <p:attrNameLst>
                                          <p:attrName>ppt_x</p:attrName>
                                          <p:attrName>ppt_y</p:attrName>
                                        </p:attrNameLst>
                                      </p:cBhvr>
                                      <p:rCtr x="-3333" y="0"/>
                                    </p:animMotion>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18"/>
                                        </p:tgtEl>
                                        <p:attrNameLst>
                                          <p:attrName>style.visibility</p:attrName>
                                        </p:attrNameLst>
                                      </p:cBhvr>
                                      <p:to>
                                        <p:strVal val="visible"/>
                                      </p:to>
                                    </p:set>
                                    <p:anim calcmode="lin" valueType="num">
                                      <p:cBhvr additive="base">
                                        <p:cTn id="79" dur="500" fill="hold"/>
                                        <p:tgtEl>
                                          <p:spTgt spid="118"/>
                                        </p:tgtEl>
                                        <p:attrNameLst>
                                          <p:attrName>ppt_x</p:attrName>
                                        </p:attrNameLst>
                                      </p:cBhvr>
                                      <p:tavLst>
                                        <p:tav tm="0">
                                          <p:val>
                                            <p:strVal val="0-#ppt_w/2"/>
                                          </p:val>
                                        </p:tav>
                                        <p:tav tm="100000">
                                          <p:val>
                                            <p:strVal val="#ppt_x"/>
                                          </p:val>
                                        </p:tav>
                                      </p:tavLst>
                                    </p:anim>
                                    <p:anim calcmode="lin" valueType="num">
                                      <p:cBhvr additive="base">
                                        <p:cTn id="80"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6"/>
                                        </p:tgtEl>
                                        <p:attrNameLst>
                                          <p:attrName>style.visibility</p:attrName>
                                        </p:attrNameLst>
                                      </p:cBhvr>
                                      <p:to>
                                        <p:strVal val="visible"/>
                                      </p:to>
                                    </p:set>
                                    <p:anim calcmode="lin" valueType="num">
                                      <p:cBhvr additive="base">
                                        <p:cTn id="85" dur="500" fill="hold"/>
                                        <p:tgtEl>
                                          <p:spTgt spid="106"/>
                                        </p:tgtEl>
                                        <p:attrNameLst>
                                          <p:attrName>ppt_x</p:attrName>
                                        </p:attrNameLst>
                                      </p:cBhvr>
                                      <p:tavLst>
                                        <p:tav tm="0">
                                          <p:val>
                                            <p:strVal val="0-#ppt_w/2"/>
                                          </p:val>
                                        </p:tav>
                                        <p:tav tm="100000">
                                          <p:val>
                                            <p:strVal val="#ppt_x"/>
                                          </p:val>
                                        </p:tav>
                                      </p:tavLst>
                                    </p:anim>
                                    <p:anim calcmode="lin" valueType="num">
                                      <p:cBhvr additive="base">
                                        <p:cTn id="86"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22" grpId="0" animBg="1"/>
      <p:bldP spid="123" grpId="0" animBg="1"/>
      <p:bldP spid="8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86000" y="4038600"/>
            <a:ext cx="5638800" cy="954107"/>
          </a:xfrm>
          <a:prstGeom prst="rect">
            <a:avLst/>
          </a:prstGeom>
          <a:noFill/>
        </p:spPr>
        <p:txBody>
          <a:bodyPr wrap="square">
            <a:spAutoFit/>
          </a:bodyPr>
          <a:lstStyle/>
          <a:p>
            <a:pPr eaLnBrk="0" hangingPunct="0">
              <a:defRPr/>
            </a:pPr>
            <a:r>
              <a:rPr lang="en-CA" dirty="0" smtClean="0">
                <a:effectLst>
                  <a:outerShdw blurRad="38100" dist="38100" dir="2700000" algn="tl">
                    <a:srgbClr val="000000"/>
                  </a:outerShdw>
                </a:effectLst>
                <a:cs typeface="+mn-cs"/>
              </a:rPr>
              <a:t>Hint</a:t>
            </a:r>
            <a:r>
              <a:rPr lang="en-CA" dirty="0">
                <a:effectLst>
                  <a:outerShdw blurRad="38100" dist="38100" dir="2700000" algn="tl">
                    <a:srgbClr val="000000"/>
                  </a:outerShdw>
                </a:effectLst>
                <a:cs typeface="+mn-cs"/>
              </a:rPr>
              <a:t>: Knowing whether J halts and says yes on </a:t>
            </a:r>
            <a:r>
              <a:rPr lang="en-CA" dirty="0" smtClean="0">
                <a:effectLst>
                  <a:outerShdw blurRad="38100" dist="38100" dir="2700000" algn="tl">
                    <a:srgbClr val="000000"/>
                  </a:outerShdw>
                </a:effectLst>
                <a:cs typeface="+mn-cs"/>
              </a:rPr>
              <a:t>I=0 </a:t>
            </a:r>
            <a:r>
              <a:rPr lang="en-CA" dirty="0">
                <a:effectLst>
                  <a:outerShdw blurRad="38100" dist="38100" dir="2700000" algn="tl">
                    <a:srgbClr val="000000"/>
                  </a:outerShdw>
                </a:effectLst>
                <a:cs typeface="+mn-cs"/>
              </a:rPr>
              <a:t>is undecidable</a:t>
            </a:r>
            <a:r>
              <a:rPr lang="en-CA" dirty="0" smtClean="0">
                <a:effectLst>
                  <a:outerShdw blurRad="38100" dist="38100" dir="2700000" algn="tl">
                    <a:srgbClr val="000000"/>
                  </a:outerShdw>
                </a:effectLst>
                <a:cs typeface="+mn-cs"/>
              </a:rPr>
              <a:t>.</a:t>
            </a:r>
            <a:endParaRPr lang="en-CA" dirty="0">
              <a:effectLst>
                <a:outerShdw blurRad="38100" dist="38100" dir="2700000" algn="tl">
                  <a:srgbClr val="000000"/>
                </a:outerShdw>
              </a:effectLst>
              <a:cs typeface="+mn-cs"/>
            </a:endParaRPr>
          </a:p>
        </p:txBody>
      </p:sp>
      <p:pic>
        <p:nvPicPr>
          <p:cNvPr id="3891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 y="1066800"/>
            <a:ext cx="8934450" cy="279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 name="Rectangle 2"/>
          <p:cNvSpPr txBox="1">
            <a:spLocks noChangeArrowheads="1"/>
          </p:cNvSpPr>
          <p:nvPr/>
        </p:nvSpPr>
        <p:spPr bwMode="auto">
          <a:xfrm>
            <a:off x="533400" y="-3048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smtClean="0">
                <a:latin typeface="Times New Roman" panose="02020603050405020304" pitchFamily="18" charset="0"/>
                <a:cs typeface="Times New Roman" panose="02020603050405020304" pitchFamily="18" charset="0"/>
              </a:rPr>
              <a:t>Table Lookup Example</a:t>
            </a:r>
            <a:endParaRPr lang="en-US" kern="0" dirty="0" smtClean="0">
              <a:latin typeface="Times New Roman" panose="02020603050405020304" pitchFamily="18" charset="0"/>
              <a:cs typeface="Times New Roman" panose="02020603050405020304" pitchFamily="18" charset="0"/>
            </a:endParaRPr>
          </a:p>
        </p:txBody>
      </p:sp>
      <p:sp>
        <p:nvSpPr>
          <p:cNvPr id="2" name="Rectangle 1"/>
          <p:cNvSpPr/>
          <p:nvPr/>
        </p:nvSpPr>
        <p:spPr>
          <a:xfrm>
            <a:off x="5282697" y="3336476"/>
            <a:ext cx="1996059" cy="523220"/>
          </a:xfrm>
          <a:prstGeom prst="rect">
            <a:avLst/>
          </a:prstGeom>
        </p:spPr>
        <p:txBody>
          <a:bodyPr wrap="none">
            <a:spAutoFit/>
          </a:bodyPr>
          <a:lstStyle/>
          <a:p>
            <a:r>
              <a:rPr lang="en-CA" dirty="0" smtClean="0">
                <a:solidFill>
                  <a:srgbClr val="FF0000"/>
                </a:solidFill>
                <a:effectLst>
                  <a:outerShdw blurRad="38100" dist="38100" dir="2700000" algn="tl">
                    <a:srgbClr val="000000">
                      <a:alpha val="43137"/>
                    </a:srgbClr>
                  </a:outerShdw>
                </a:effectLst>
              </a:rPr>
              <a:t>Undecidable</a:t>
            </a:r>
            <a:endParaRPr lang="en-CA" dirty="0">
              <a:solidFill>
                <a:srgbClr val="FF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918"/>
                                        </p:tgtEl>
                                        <p:attrNameLst>
                                          <p:attrName>style.visibility</p:attrName>
                                        </p:attrNameLst>
                                      </p:cBhvr>
                                      <p:to>
                                        <p:strVal val="visible"/>
                                      </p:to>
                                    </p:set>
                                    <p:anim calcmode="lin" valueType="num">
                                      <p:cBhvr additive="base">
                                        <p:cTn id="7" dur="500" fill="hold"/>
                                        <p:tgtEl>
                                          <p:spTgt spid="38918"/>
                                        </p:tgtEl>
                                        <p:attrNameLst>
                                          <p:attrName>ppt_x</p:attrName>
                                        </p:attrNameLst>
                                      </p:cBhvr>
                                      <p:tavLst>
                                        <p:tav tm="0">
                                          <p:val>
                                            <p:strVal val="#ppt_x"/>
                                          </p:val>
                                        </p:tav>
                                        <p:tav tm="100000">
                                          <p:val>
                                            <p:strVal val="#ppt_x"/>
                                          </p:val>
                                        </p:tav>
                                      </p:tavLst>
                                    </p:anim>
                                    <p:anim calcmode="lin" valueType="num">
                                      <p:cBhvr additive="base">
                                        <p:cTn id="8" dur="500" fill="hold"/>
                                        <p:tgtEl>
                                          <p:spTgt spid="3891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133600" y="3276600"/>
            <a:ext cx="6477000" cy="954107"/>
          </a:xfrm>
          <a:prstGeom prst="rect">
            <a:avLst/>
          </a:prstGeom>
          <a:noFill/>
        </p:spPr>
        <p:txBody>
          <a:bodyPr wrap="square">
            <a:spAutoFit/>
          </a:bodyPr>
          <a:lstStyle/>
          <a:p>
            <a:pPr eaLnBrk="0" hangingPunct="0">
              <a:defRPr/>
            </a:pPr>
            <a:r>
              <a:rPr lang="en-CA" dirty="0" smtClean="0">
                <a:effectLst>
                  <a:outerShdw blurRad="38100" dist="38100" dir="2700000" algn="tl">
                    <a:srgbClr val="000000"/>
                  </a:outerShdw>
                </a:effectLst>
                <a:cs typeface="+mn-cs"/>
              </a:rPr>
              <a:t>Hint: </a:t>
            </a:r>
            <a:r>
              <a:rPr lang="en-CA" dirty="0">
                <a:effectLst>
                  <a:outerShdw blurRad="38100" dist="38100" dir="2700000" algn="tl">
                    <a:srgbClr val="000000"/>
                  </a:outerShdw>
                </a:effectLst>
                <a:cs typeface="+mn-cs"/>
              </a:rPr>
              <a:t>What can Pooh compute from what’s on his black board?</a:t>
            </a:r>
          </a:p>
        </p:txBody>
      </p:sp>
      <p:pic>
        <p:nvPicPr>
          <p:cNvPr id="38918" name="Picture 6"/>
          <p:cNvPicPr>
            <a:picLocks noChangeAspect="1" noChangeArrowheads="1"/>
          </p:cNvPicPr>
          <p:nvPr/>
        </p:nvPicPr>
        <p:blipFill rotWithShape="1">
          <a:blip r:embed="rId2">
            <a:extLst>
              <a:ext uri="{28A0092B-C50C-407E-A947-70E740481C1C}">
                <a14:useLocalDpi xmlns:a14="http://schemas.microsoft.com/office/drawing/2010/main" val="0"/>
              </a:ext>
            </a:extLst>
          </a:blip>
          <a:srcRect l="1" r="-1173" b="33284"/>
          <a:stretch/>
        </p:blipFill>
        <p:spPr bwMode="auto">
          <a:xfrm>
            <a:off x="104774" y="1066801"/>
            <a:ext cx="9039225" cy="1861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 name="Rectangle 2"/>
          <p:cNvSpPr txBox="1">
            <a:spLocks noChangeArrowheads="1"/>
          </p:cNvSpPr>
          <p:nvPr/>
        </p:nvSpPr>
        <p:spPr bwMode="auto">
          <a:xfrm>
            <a:off x="533400" y="-3048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smtClean="0">
                <a:latin typeface="Times New Roman" panose="02020603050405020304" pitchFamily="18" charset="0"/>
                <a:cs typeface="Times New Roman" panose="02020603050405020304" pitchFamily="18" charset="0"/>
              </a:rPr>
              <a:t>Table Lookup Example</a:t>
            </a:r>
            <a:endParaRPr lang="en-US" kern="0" dirty="0" smtClean="0">
              <a:latin typeface="Times New Roman" panose="02020603050405020304" pitchFamily="18" charset="0"/>
              <a:cs typeface="Times New Roman" panose="02020603050405020304" pitchFamily="18" charset="0"/>
            </a:endParaRPr>
          </a:p>
        </p:txBody>
      </p:sp>
      <p:sp>
        <p:nvSpPr>
          <p:cNvPr id="2" name="Rectangle 1"/>
          <p:cNvSpPr/>
          <p:nvPr/>
        </p:nvSpPr>
        <p:spPr>
          <a:xfrm>
            <a:off x="5257800" y="3657600"/>
            <a:ext cx="1661032" cy="523220"/>
          </a:xfrm>
          <a:prstGeom prst="rect">
            <a:avLst/>
          </a:prstGeom>
        </p:spPr>
        <p:txBody>
          <a:bodyPr wrap="none">
            <a:spAutoFit/>
          </a:bodyPr>
          <a:lstStyle/>
          <a:p>
            <a:r>
              <a:rPr lang="en-CA" dirty="0" smtClean="0">
                <a:solidFill>
                  <a:srgbClr val="FF0000"/>
                </a:solidFill>
                <a:effectLst>
                  <a:outerShdw blurRad="38100" dist="38100" dir="2700000" algn="tl">
                    <a:srgbClr val="000000">
                      <a:alpha val="43137"/>
                    </a:srgbClr>
                  </a:outerShdw>
                </a:effectLst>
              </a:rPr>
              <a:t>Anything!</a:t>
            </a:r>
            <a:endParaRPr lang="en-CA" dirty="0">
              <a:solidFill>
                <a:srgbClr val="FF0000"/>
              </a:solidFill>
              <a:effectLst>
                <a:outerShdw blurRad="38100" dist="38100" dir="2700000" algn="tl">
                  <a:srgbClr val="000000">
                    <a:alpha val="43137"/>
                  </a:srgbClr>
                </a:outerShdw>
              </a:effectLst>
            </a:endParaRPr>
          </a:p>
        </p:txBody>
      </p:sp>
      <p:sp>
        <p:nvSpPr>
          <p:cNvPr id="7" name="TextBox 6"/>
          <p:cNvSpPr txBox="1"/>
          <p:nvPr/>
        </p:nvSpPr>
        <p:spPr>
          <a:xfrm>
            <a:off x="2070029" y="4419600"/>
            <a:ext cx="6477000" cy="1384995"/>
          </a:xfrm>
          <a:prstGeom prst="rect">
            <a:avLst/>
          </a:prstGeom>
          <a:noFill/>
        </p:spPr>
        <p:txBody>
          <a:bodyPr wrap="square">
            <a:spAutoFit/>
          </a:bodyPr>
          <a:lstStyle/>
          <a:p>
            <a:pPr eaLnBrk="0" hangingPunct="0">
              <a:defRPr/>
            </a:pPr>
            <a:r>
              <a:rPr lang="en-CA" dirty="0" smtClean="0">
                <a:effectLst>
                  <a:outerShdw blurRad="38100" dist="38100" dir="2700000" algn="tl">
                    <a:srgbClr val="000000"/>
                  </a:outerShdw>
                </a:effectLst>
                <a:cs typeface="+mn-cs"/>
              </a:rPr>
              <a:t>Algorithm: Write the two million character input on the blackboard and then do table lookup to get the answer.</a:t>
            </a:r>
            <a:endParaRPr lang="en-CA" dirty="0">
              <a:effectLst>
                <a:outerShdw blurRad="38100" dist="38100" dir="2700000" algn="tl">
                  <a:srgbClr val="000000"/>
                </a:outerShdw>
              </a:effectLst>
              <a:cs typeface="+mn-cs"/>
            </a:endParaRPr>
          </a:p>
        </p:txBody>
      </p:sp>
      <p:sp>
        <p:nvSpPr>
          <p:cNvPr id="8" name="TextBox 7"/>
          <p:cNvSpPr txBox="1"/>
          <p:nvPr/>
        </p:nvSpPr>
        <p:spPr>
          <a:xfrm>
            <a:off x="2057400" y="5877580"/>
            <a:ext cx="6934200" cy="523220"/>
          </a:xfrm>
          <a:prstGeom prst="rect">
            <a:avLst/>
          </a:prstGeom>
          <a:noFill/>
        </p:spPr>
        <p:txBody>
          <a:bodyPr wrap="square">
            <a:spAutoFit/>
          </a:bodyPr>
          <a:lstStyle/>
          <a:p>
            <a:pPr eaLnBrk="0" hangingPunct="0">
              <a:defRPr/>
            </a:pPr>
            <a:r>
              <a:rPr lang="en-CA" dirty="0" smtClean="0">
                <a:effectLst>
                  <a:outerShdw blurRad="38100" dist="38100" dir="2700000" algn="tl">
                    <a:srgbClr val="000000"/>
                  </a:outerShdw>
                </a:effectLst>
                <a:cs typeface="+mn-cs"/>
              </a:rPr>
              <a:t>Any finite language can be computed this way.</a:t>
            </a:r>
            <a:endParaRPr lang="en-CA"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35314416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anim calcmode="lin" valueType="num">
                                      <p:cBhvr additive="base">
                                        <p:cTn id="25"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Table Lookup Example</a:t>
            </a:r>
          </a:p>
        </p:txBody>
      </p:sp>
      <p:grpSp>
        <p:nvGrpSpPr>
          <p:cNvPr id="37" name="Group 36"/>
          <p:cNvGrpSpPr>
            <a:grpSpLocks/>
          </p:cNvGrpSpPr>
          <p:nvPr/>
        </p:nvGrpSpPr>
        <p:grpSpPr bwMode="auto">
          <a:xfrm>
            <a:off x="457200" y="4419600"/>
            <a:ext cx="8340725" cy="2370137"/>
            <a:chOff x="457200" y="4335463"/>
            <a:chExt cx="8340725" cy="2370137"/>
          </a:xfrm>
        </p:grpSpPr>
        <p:pic>
          <p:nvPicPr>
            <p:cNvPr id="77833"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5"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7836" name="Group 7"/>
            <p:cNvGrpSpPr>
              <a:grpSpLocks/>
            </p:cNvGrpSpPr>
            <p:nvPr/>
          </p:nvGrpSpPr>
          <p:grpSpPr bwMode="auto">
            <a:xfrm>
              <a:off x="4040188" y="4337050"/>
              <a:ext cx="812800" cy="1751013"/>
              <a:chOff x="2545" y="1969"/>
              <a:chExt cx="512" cy="1103"/>
            </a:xfrm>
          </p:grpSpPr>
          <p:grpSp>
            <p:nvGrpSpPr>
              <p:cNvPr id="77837" name="Group 8"/>
              <p:cNvGrpSpPr>
                <a:grpSpLocks/>
              </p:cNvGrpSpPr>
              <p:nvPr/>
            </p:nvGrpSpPr>
            <p:grpSpPr bwMode="auto">
              <a:xfrm>
                <a:off x="2545" y="2054"/>
                <a:ext cx="512" cy="1018"/>
                <a:chOff x="2545" y="2054"/>
                <a:chExt cx="512" cy="1018"/>
              </a:xfrm>
            </p:grpSpPr>
            <p:sp>
              <p:nvSpPr>
                <p:cNvPr id="77841"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2"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3"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4"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5"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6"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7838" name="Group 15"/>
              <p:cNvGrpSpPr>
                <a:grpSpLocks/>
              </p:cNvGrpSpPr>
              <p:nvPr/>
            </p:nvGrpSpPr>
            <p:grpSpPr bwMode="auto">
              <a:xfrm>
                <a:off x="2853" y="1969"/>
                <a:ext cx="93" cy="125"/>
                <a:chOff x="2853" y="1969"/>
                <a:chExt cx="93" cy="125"/>
              </a:xfrm>
            </p:grpSpPr>
            <p:sp>
              <p:nvSpPr>
                <p:cNvPr id="77839"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0"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42" name="Group 6"/>
          <p:cNvGrpSpPr>
            <a:grpSpLocks/>
          </p:cNvGrpSpPr>
          <p:nvPr/>
        </p:nvGrpSpPr>
        <p:grpSpPr bwMode="auto">
          <a:xfrm>
            <a:off x="558800" y="506413"/>
            <a:ext cx="9118600" cy="483890"/>
            <a:chOff x="482600" y="507092"/>
            <a:chExt cx="9118600" cy="483211"/>
          </a:xfrm>
        </p:grpSpPr>
        <p:sp>
          <p:nvSpPr>
            <p:cNvPr id="43" name="Rectangle 42"/>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smtClean="0">
                  <a:solidFill>
                    <a:schemeClr val="accent2"/>
                  </a:solidFill>
                  <a:effectLst>
                    <a:outerShdw blurRad="38100" dist="38100" dir="2700000" algn="tl">
                      <a:srgbClr val="000000"/>
                    </a:outerShdw>
                  </a:effectLst>
                </a:rPr>
                <a:t>f(I)      </a:t>
              </a:r>
              <a:r>
                <a:rPr lang="en-US" sz="2400" dirty="0" smtClean="0">
                  <a:solidFill>
                    <a:schemeClr val="accent2"/>
                  </a:solidFill>
                </a:rPr>
                <a:t>if    |I| </a:t>
              </a:r>
              <a:r>
                <a:rPr lang="en-US" sz="2400" dirty="0" smtClean="0">
                  <a:solidFill>
                    <a:schemeClr val="accent2"/>
                  </a:solidFill>
                  <a:effectLst>
                    <a:outerShdw blurRad="38100" dist="38100" dir="2700000" algn="tl">
                      <a:srgbClr val="000000"/>
                    </a:outerShdw>
                  </a:effectLst>
                </a:rPr>
                <a:t>≤ 6</a:t>
              </a:r>
              <a:endParaRPr lang="en-US" sz="2400" dirty="0">
                <a:solidFill>
                  <a:schemeClr val="accent2"/>
                </a:solidFill>
                <a:effectLst>
                  <a:outerShdw blurRad="38100" dist="38100" dir="2700000" algn="tl">
                    <a:srgbClr val="000000"/>
                  </a:outerShdw>
                </a:effectLst>
              </a:endParaRPr>
            </a:p>
          </p:txBody>
        </p:sp>
        <p:sp>
          <p:nvSpPr>
            <p:cNvPr id="44" name="Rectangle 43"/>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smtClean="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45"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pic>
        <p:nvPicPr>
          <p:cNvPr id="47" name="Picture 8"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2400300" y="901148"/>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p:cNvGrpSpPr/>
          <p:nvPr/>
        </p:nvGrpSpPr>
        <p:grpSpPr>
          <a:xfrm>
            <a:off x="7772400" y="533400"/>
            <a:ext cx="1227138" cy="2012950"/>
            <a:chOff x="7772400" y="533400"/>
            <a:chExt cx="1227138" cy="2012950"/>
          </a:xfrm>
        </p:grpSpPr>
        <p:grpSp>
          <p:nvGrpSpPr>
            <p:cNvPr id="48" name="Group 25"/>
            <p:cNvGrpSpPr>
              <a:grpSpLocks/>
            </p:cNvGrpSpPr>
            <p:nvPr/>
          </p:nvGrpSpPr>
          <p:grpSpPr bwMode="auto">
            <a:xfrm>
              <a:off x="7772400" y="533400"/>
              <a:ext cx="1227138" cy="2012950"/>
              <a:chOff x="7772400" y="425450"/>
              <a:chExt cx="1227138" cy="2012950"/>
            </a:xfrm>
          </p:grpSpPr>
          <p:grpSp>
            <p:nvGrpSpPr>
              <p:cNvPr id="49" name="Group 8"/>
              <p:cNvGrpSpPr>
                <a:grpSpLocks/>
              </p:cNvGrpSpPr>
              <p:nvPr/>
            </p:nvGrpSpPr>
            <p:grpSpPr bwMode="auto">
              <a:xfrm>
                <a:off x="7772400" y="425450"/>
                <a:ext cx="1227138" cy="2012950"/>
                <a:chOff x="3602" y="624"/>
                <a:chExt cx="773" cy="1268"/>
              </a:xfrm>
            </p:grpSpPr>
            <p:sp>
              <p:nvSpPr>
                <p:cNvPr id="51"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52"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54"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5"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6"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50"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9" name="Rectangle 8"/>
            <p:cNvSpPr/>
            <p:nvPr/>
          </p:nvSpPr>
          <p:spPr>
            <a:xfrm>
              <a:off x="8077200" y="895290"/>
              <a:ext cx="848309" cy="400110"/>
            </a:xfrm>
            <a:prstGeom prst="rect">
              <a:avLst/>
            </a:prstGeom>
          </p:spPr>
          <p:txBody>
            <a:bodyPr wrap="none">
              <a:spAutoFit/>
            </a:bodyPr>
            <a:lstStyle/>
            <a:p>
              <a:r>
                <a:rPr lang="el-GR" altLang="en-US" sz="2000" kern="0" dirty="0" smtClean="0">
                  <a:solidFill>
                    <a:schemeClr val="bg2"/>
                  </a:solidFill>
                  <a:cs typeface="Times New Roman" panose="02020603050405020304" pitchFamily="18" charset="0"/>
                </a:rPr>
                <a:t>α</a:t>
              </a:r>
              <a:r>
                <a:rPr lang="en-CA" altLang="en-US" sz="2000" kern="0" dirty="0" smtClean="0">
                  <a:solidFill>
                    <a:schemeClr val="bg2"/>
                  </a:solidFill>
                  <a:cs typeface="Times New Roman" panose="02020603050405020304" pitchFamily="18" charset="0"/>
                </a:rPr>
                <a:t>=100</a:t>
              </a:r>
              <a:endParaRPr lang="en-CA" sz="2000" dirty="0">
                <a:solidFill>
                  <a:schemeClr val="bg2"/>
                </a:solidFill>
              </a:endParaRPr>
            </a:p>
          </p:txBody>
        </p:sp>
      </p:grpSp>
      <p:sp>
        <p:nvSpPr>
          <p:cNvPr id="76" name="Rectangle 3"/>
          <p:cNvSpPr txBox="1">
            <a:spLocks noChangeArrowheads="1"/>
          </p:cNvSpPr>
          <p:nvPr/>
        </p:nvSpPr>
        <p:spPr bwMode="auto">
          <a:xfrm>
            <a:off x="0" y="1143000"/>
            <a:ext cx="7772400" cy="35052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defRPr/>
            </a:pPr>
            <a:r>
              <a:rPr lang="en-CA" altLang="en-US" sz="2800" kern="0" dirty="0" smtClean="0">
                <a:latin typeface="Times New Roman" panose="02020603050405020304" pitchFamily="18" charset="0"/>
                <a:cs typeface="Times New Roman" panose="02020603050405020304" pitchFamily="18" charset="0"/>
              </a:rPr>
              <a:t>Leap into the middle of the algorithm. </a:t>
            </a:r>
            <a:endParaRPr lang="en-US" altLang="en-US" sz="2800" kern="0" dirty="0" smtClean="0">
              <a:latin typeface="Times New Roman" panose="02020603050405020304" pitchFamily="18" charset="0"/>
              <a:cs typeface="Times New Roman" panose="02020603050405020304" pitchFamily="18" charset="0"/>
            </a:endParaRPr>
          </a:p>
          <a:p>
            <a:pPr eaLnBrk="1" hangingPunct="1">
              <a:defRPr/>
            </a:pPr>
            <a:r>
              <a:rPr lang="en-CA" altLang="en-US" sz="2800" kern="0" dirty="0" smtClean="0">
                <a:latin typeface="Times New Roman" panose="02020603050405020304" pitchFamily="18" charset="0"/>
                <a:cs typeface="Times New Roman" panose="02020603050405020304" pitchFamily="18" charset="0"/>
              </a:rPr>
              <a:t>If you have read the prefix </a:t>
            </a:r>
            <a:r>
              <a:rPr lang="el-GR" altLang="en-US" sz="2800" kern="0" dirty="0" smtClean="0">
                <a:solidFill>
                  <a:schemeClr val="accent2"/>
                </a:solidFill>
                <a:latin typeface="Times New Roman" panose="02020603050405020304" pitchFamily="18" charset="0"/>
                <a:cs typeface="Times New Roman" panose="02020603050405020304" pitchFamily="18" charset="0"/>
              </a:rPr>
              <a:t>α</a:t>
            </a:r>
            <a:r>
              <a:rPr lang="en-CA" altLang="en-US" sz="2800" kern="0" dirty="0" smtClean="0">
                <a:solidFill>
                  <a:schemeClr val="accent2"/>
                </a:solidFill>
                <a:latin typeface="Times New Roman" panose="02020603050405020304" pitchFamily="18" charset="0"/>
                <a:cs typeface="Times New Roman" panose="02020603050405020304" pitchFamily="18" charset="0"/>
              </a:rPr>
              <a:t> = 100</a:t>
            </a:r>
            <a:r>
              <a:rPr lang="en-CA" altLang="en-US" sz="2800" kern="0" dirty="0" smtClean="0">
                <a:latin typeface="Times New Roman" panose="02020603050405020304" pitchFamily="18" charset="0"/>
                <a:cs typeface="Times New Roman" panose="02020603050405020304" pitchFamily="18" charset="0"/>
              </a:rPr>
              <a:t>, what do </a:t>
            </a:r>
            <a:br>
              <a:rPr lang="en-CA" altLang="en-US" sz="2800" kern="0" dirty="0" smtClean="0">
                <a:latin typeface="Times New Roman" panose="02020603050405020304" pitchFamily="18" charset="0"/>
                <a:cs typeface="Times New Roman" panose="02020603050405020304" pitchFamily="18" charset="0"/>
              </a:rPr>
            </a:br>
            <a:r>
              <a:rPr lang="en-CA" altLang="en-US" sz="2800" kern="0" dirty="0" smtClean="0">
                <a:latin typeface="Times New Roman" panose="02020603050405020304" pitchFamily="18" charset="0"/>
                <a:cs typeface="Times New Roman" panose="02020603050405020304" pitchFamily="18" charset="0"/>
              </a:rPr>
              <a:t>you want to remember on the black board? </a:t>
            </a:r>
          </a:p>
          <a:p>
            <a:pPr lvl="1" eaLnBrk="1" hangingPunct="1">
              <a:defRPr/>
            </a:pPr>
            <a:r>
              <a:rPr lang="en-CA" altLang="en-US" kern="0" dirty="0" smtClean="0">
                <a:latin typeface="Times New Roman" panose="02020603050405020304" pitchFamily="18" charset="0"/>
                <a:cs typeface="Times New Roman" panose="02020603050405020304" pitchFamily="18" charset="0"/>
              </a:rPr>
              <a:t>The entire </a:t>
            </a:r>
            <a:r>
              <a:rPr lang="en-CA" altLang="en-US" kern="0" dirty="0">
                <a:latin typeface="Times New Roman" panose="02020603050405020304" pitchFamily="18" charset="0"/>
                <a:cs typeface="Times New Roman" panose="02020603050405020304" pitchFamily="18" charset="0"/>
              </a:rPr>
              <a:t>prefix </a:t>
            </a:r>
            <a:r>
              <a:rPr lang="en-CA" altLang="en-US" kern="0" dirty="0" smtClean="0">
                <a:latin typeface="Times New Roman" panose="02020603050405020304" pitchFamily="18" charset="0"/>
                <a:cs typeface="Times New Roman" panose="02020603050405020304" pitchFamily="18" charset="0"/>
              </a:rPr>
              <a:t>read so far is on </a:t>
            </a:r>
            <a:r>
              <a:rPr lang="en-CA" altLang="en-US" kern="0" dirty="0">
                <a:latin typeface="Times New Roman" panose="02020603050405020304" pitchFamily="18" charset="0"/>
                <a:cs typeface="Times New Roman" panose="02020603050405020304" pitchFamily="18" charset="0"/>
              </a:rPr>
              <a:t>the board.</a:t>
            </a:r>
          </a:p>
          <a:p>
            <a:pPr eaLnBrk="1" hangingPunct="1">
              <a:defRPr/>
            </a:pPr>
            <a:r>
              <a:rPr lang="en-CA" altLang="en-US" sz="2800" kern="0" dirty="0" smtClean="0">
                <a:latin typeface="Times New Roman" panose="02020603050405020304" pitchFamily="18" charset="0"/>
                <a:cs typeface="Times New Roman" panose="02020603050405020304" pitchFamily="18" charset="0"/>
              </a:rPr>
              <a:t>What state should you be in?</a:t>
            </a:r>
          </a:p>
          <a:p>
            <a:pPr lvl="1" eaLnBrk="1" hangingPunct="1">
              <a:defRPr/>
            </a:pPr>
            <a:r>
              <a:rPr lang="en-CA" altLang="en-US" kern="0" dirty="0">
                <a:solidFill>
                  <a:schemeClr val="accent2"/>
                </a:solidFill>
                <a:latin typeface="Times New Roman" panose="02020603050405020304" pitchFamily="18" charset="0"/>
                <a:cs typeface="Times New Roman" panose="02020603050405020304" pitchFamily="18" charset="0"/>
              </a:rPr>
              <a:t>q</a:t>
            </a:r>
            <a:r>
              <a:rPr lang="en-CA" altLang="en-US" kern="0" baseline="-25000" dirty="0" smtClean="0">
                <a:solidFill>
                  <a:schemeClr val="accent2"/>
                </a:solidFill>
                <a:latin typeface="Times New Roman" panose="02020603050405020304" pitchFamily="18" charset="0"/>
                <a:cs typeface="Times New Roman" panose="02020603050405020304" pitchFamily="18" charset="0"/>
              </a:rPr>
              <a:t>100</a:t>
            </a:r>
            <a:r>
              <a:rPr lang="en-CA" altLang="en-US" kern="0" dirty="0" smtClean="0">
                <a:solidFill>
                  <a:schemeClr val="accent2"/>
                </a:solidFill>
                <a:latin typeface="Times New Roman" panose="02020603050405020304" pitchFamily="18" charset="0"/>
                <a:cs typeface="Times New Roman" panose="02020603050405020304" pitchFamily="18" charset="0"/>
              </a:rPr>
              <a:t>.</a:t>
            </a:r>
          </a:p>
          <a:p>
            <a:pPr eaLnBrk="1" hangingPunct="1">
              <a:defRPr/>
            </a:pPr>
            <a:endParaRPr lang="en-CA" altLang="en-US" sz="2800" kern="0" dirty="0" smtClean="0">
              <a:latin typeface="Times New Roman" panose="02020603050405020304" pitchFamily="18" charset="0"/>
              <a:cs typeface="Times New Roman" panose="02020603050405020304" pitchFamily="18" charset="0"/>
            </a:endParaRPr>
          </a:p>
        </p:txBody>
      </p:sp>
      <p:grpSp>
        <p:nvGrpSpPr>
          <p:cNvPr id="77" name="Group 22"/>
          <p:cNvGrpSpPr>
            <a:grpSpLocks/>
          </p:cNvGrpSpPr>
          <p:nvPr/>
        </p:nvGrpSpPr>
        <p:grpSpPr bwMode="auto">
          <a:xfrm>
            <a:off x="6019800" y="3352800"/>
            <a:ext cx="1181100" cy="1066800"/>
            <a:chOff x="1224" y="2539"/>
            <a:chExt cx="2280" cy="1785"/>
          </a:xfrm>
        </p:grpSpPr>
        <p:sp>
          <p:nvSpPr>
            <p:cNvPr id="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79" name="Group 24"/>
            <p:cNvGrpSpPr>
              <a:grpSpLocks/>
            </p:cNvGrpSpPr>
            <p:nvPr/>
          </p:nvGrpSpPr>
          <p:grpSpPr bwMode="auto">
            <a:xfrm>
              <a:off x="1584" y="2688"/>
              <a:ext cx="1216" cy="1440"/>
              <a:chOff x="2641" y="1488"/>
              <a:chExt cx="2655" cy="2488"/>
            </a:xfrm>
          </p:grpSpPr>
          <p:grpSp>
            <p:nvGrpSpPr>
              <p:cNvPr id="80" name="Group 25"/>
              <p:cNvGrpSpPr>
                <a:grpSpLocks/>
              </p:cNvGrpSpPr>
              <p:nvPr/>
            </p:nvGrpSpPr>
            <p:grpSpPr bwMode="auto">
              <a:xfrm>
                <a:off x="2641" y="1488"/>
                <a:ext cx="2496" cy="2436"/>
                <a:chOff x="2641" y="1488"/>
                <a:chExt cx="2496" cy="2436"/>
              </a:xfrm>
            </p:grpSpPr>
            <p:sp>
              <p:nvSpPr>
                <p:cNvPr id="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1" name="Group 32"/>
              <p:cNvGrpSpPr>
                <a:grpSpLocks/>
              </p:cNvGrpSpPr>
              <p:nvPr/>
            </p:nvGrpSpPr>
            <p:grpSpPr bwMode="auto">
              <a:xfrm>
                <a:off x="4864" y="3099"/>
                <a:ext cx="432" cy="877"/>
                <a:chOff x="4864" y="3099"/>
                <a:chExt cx="432" cy="877"/>
              </a:xfrm>
            </p:grpSpPr>
            <p:sp>
              <p:nvSpPr>
                <p:cNvPr id="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26546912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0-#ppt_w/2"/>
                                          </p:val>
                                        </p:tav>
                                        <p:tav tm="100000">
                                          <p:val>
                                            <p:strVal val="#ppt_x"/>
                                          </p:val>
                                        </p:tav>
                                      </p:tavLst>
                                    </p:anim>
                                    <p:anim calcmode="lin" valueType="num">
                                      <p:cBhvr additive="base">
                                        <p:cTn id="14" dur="500" fill="hold"/>
                                        <p:tgtEl>
                                          <p:spTgt spid="3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0-#ppt_w/2"/>
                                          </p:val>
                                        </p:tav>
                                        <p:tav tm="100000">
                                          <p:val>
                                            <p:strVal val="#ppt_x"/>
                                          </p:val>
                                        </p:tav>
                                      </p:tavLst>
                                    </p:anim>
                                    <p:anim calcmode="lin" valueType="num">
                                      <p:cBhvr additive="base">
                                        <p:cTn id="22" dur="500" fill="hold"/>
                                        <p:tgtEl>
                                          <p:spTgt spid="47"/>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76">
                                            <p:txEl>
                                              <p:pRg st="1" end="1"/>
                                            </p:txEl>
                                          </p:spTgt>
                                        </p:tgtEl>
                                        <p:attrNameLst>
                                          <p:attrName>style.visibility</p:attrName>
                                        </p:attrNameLst>
                                      </p:cBhvr>
                                      <p:to>
                                        <p:strVal val="visible"/>
                                      </p:to>
                                    </p:set>
                                    <p:anim calcmode="lin" valueType="num">
                                      <p:cBhvr additive="base">
                                        <p:cTn id="25"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6">
                                            <p:txEl>
                                              <p:pRg st="2" end="2"/>
                                            </p:txEl>
                                          </p:spTgt>
                                        </p:tgtEl>
                                        <p:attrNameLst>
                                          <p:attrName>style.visibility</p:attrName>
                                        </p:attrNameLst>
                                      </p:cBhvr>
                                      <p:to>
                                        <p:strVal val="visible"/>
                                      </p:to>
                                    </p:set>
                                    <p:anim calcmode="lin" valueType="num">
                                      <p:cBhvr additive="base">
                                        <p:cTn id="31"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6">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6">
                                            <p:txEl>
                                              <p:pRg st="3" end="3"/>
                                            </p:txEl>
                                          </p:spTgt>
                                        </p:tgtEl>
                                        <p:attrNameLst>
                                          <p:attrName>style.visibility</p:attrName>
                                        </p:attrNameLst>
                                      </p:cBhvr>
                                      <p:to>
                                        <p:strVal val="visible"/>
                                      </p:to>
                                    </p:set>
                                    <p:anim calcmode="lin" valueType="num">
                                      <p:cBhvr additive="base">
                                        <p:cTn id="41" dur="500" fill="hold"/>
                                        <p:tgtEl>
                                          <p:spTgt spid="76">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6">
                                            <p:txEl>
                                              <p:pRg st="4" end="4"/>
                                            </p:txEl>
                                          </p:spTgt>
                                        </p:tgtEl>
                                        <p:attrNameLst>
                                          <p:attrName>style.visibility</p:attrName>
                                        </p:attrNameLst>
                                      </p:cBhvr>
                                      <p:to>
                                        <p:strVal val="visible"/>
                                      </p:to>
                                    </p:set>
                                    <p:anim calcmode="lin" valueType="num">
                                      <p:cBhvr additive="base">
                                        <p:cTn id="47" dur="500" fill="hold"/>
                                        <p:tgtEl>
                                          <p:spTgt spid="76">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7"/>
                                        </p:tgtEl>
                                        <p:attrNameLst>
                                          <p:attrName>style.visibility</p:attrName>
                                        </p:attrNameLst>
                                      </p:cBhvr>
                                      <p:to>
                                        <p:strVal val="visible"/>
                                      </p:to>
                                    </p:set>
                                    <p:anim calcmode="lin" valueType="num">
                                      <p:cBhvr additive="base">
                                        <p:cTn id="53" dur="500" fill="hold"/>
                                        <p:tgtEl>
                                          <p:spTgt spid="77"/>
                                        </p:tgtEl>
                                        <p:attrNameLst>
                                          <p:attrName>ppt_x</p:attrName>
                                        </p:attrNameLst>
                                      </p:cBhvr>
                                      <p:tavLst>
                                        <p:tav tm="0">
                                          <p:val>
                                            <p:strVal val="0-#ppt_w/2"/>
                                          </p:val>
                                        </p:tav>
                                        <p:tav tm="100000">
                                          <p:val>
                                            <p:strVal val="#ppt_x"/>
                                          </p:val>
                                        </p:tav>
                                      </p:tavLst>
                                    </p:anim>
                                    <p:anim calcmode="lin" valueType="num">
                                      <p:cBhvr additive="base">
                                        <p:cTn id="54" dur="5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smtClean="0">
                  <a:solidFill>
                    <a:schemeClr val="accent2"/>
                  </a:solidFill>
                  <a:effectLst>
                    <a:outerShdw blurRad="38100" dist="38100" dir="2700000" algn="tl">
                      <a:srgbClr val="000000"/>
                    </a:outerShdw>
                  </a:effectLst>
                </a:rPr>
                <a:t>f(I)      </a:t>
              </a:r>
              <a:r>
                <a:rPr lang="en-US" sz="2400" dirty="0" smtClean="0">
                  <a:solidFill>
                    <a:schemeClr val="accent2"/>
                  </a:solidFill>
                </a:rPr>
                <a:t>if    |I| </a:t>
              </a:r>
              <a:r>
                <a:rPr lang="en-US" sz="2400" dirty="0" smtClean="0">
                  <a:solidFill>
                    <a:schemeClr val="accent2"/>
                  </a:solidFill>
                  <a:effectLst>
                    <a:outerShdw blurRad="38100" dist="38100" dir="2700000" algn="tl">
                      <a:srgbClr val="000000"/>
                    </a:outerShdw>
                  </a:effectLst>
                </a:rPr>
                <a:t>≤ 6</a:t>
              </a:r>
              <a:endParaRPr lang="en-US" sz="2400" dirty="0">
                <a:solidFill>
                  <a:schemeClr val="accent2"/>
                </a:solidFill>
                <a:effectLst>
                  <a:outerShdw blurRad="38100" dist="38100" dir="2700000" algn="tl">
                    <a:srgbClr val="000000"/>
                  </a:outerShdw>
                </a:effectLst>
              </a:endParaRP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smtClean="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97" name="Rectangle 20"/>
          <p:cNvSpPr>
            <a:spLocks noChangeArrowheads="1"/>
          </p:cNvSpPr>
          <p:nvPr/>
        </p:nvSpPr>
        <p:spPr bwMode="auto">
          <a:xfrm>
            <a:off x="381000" y="1295400"/>
            <a:ext cx="7644080" cy="3046988"/>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smtClean="0">
                <a:solidFill>
                  <a:schemeClr val="accent2"/>
                </a:solidFill>
                <a:effectLst>
                  <a:outerShdw blurRad="38100" dist="38100" dir="2700000" algn="tl">
                    <a:srgbClr val="000000"/>
                  </a:outerShdw>
                </a:effectLst>
                <a:cs typeface="+mn-cs"/>
              </a:rPr>
              <a:t>(q</a:t>
            </a:r>
            <a:r>
              <a:rPr lang="en-US" sz="2400" i="1" baseline="-25000" dirty="0" smtClean="0">
                <a:solidFill>
                  <a:schemeClr val="accent2"/>
                </a:solidFill>
                <a:effectLst>
                  <a:outerShdw blurRad="38100" dist="38100" dir="2700000" algn="tl">
                    <a:srgbClr val="000000"/>
                  </a:outerShdw>
                </a:effectLst>
                <a:cs typeface="+mn-cs"/>
              </a:rPr>
              <a:t>100</a:t>
            </a:r>
            <a:r>
              <a:rPr lang="en-US" sz="2400" i="1" dirty="0" smtClean="0">
                <a:solidFill>
                  <a:schemeClr val="accent2"/>
                </a:solidFill>
                <a:effectLst>
                  <a:outerShdw blurRad="38100" dist="38100" dir="2700000" algn="tl">
                    <a:srgbClr val="000000"/>
                  </a:outerShdw>
                </a:effectLst>
                <a:cs typeface="+mn-cs"/>
              </a:rPr>
              <a:t>, 1)  </a:t>
            </a:r>
            <a:r>
              <a:rPr lang="en-US" sz="2400" i="1" dirty="0" smtClean="0">
                <a:solidFill>
                  <a:schemeClr val="accent2"/>
                </a:solidFill>
                <a:effectLst>
                  <a:outerShdw blurRad="38100" dist="38100" dir="2700000" algn="tl">
                    <a:srgbClr val="000000"/>
                  </a:outerShdw>
                </a:effectLst>
              </a:rPr>
              <a:t>= ?</a:t>
            </a:r>
          </a:p>
          <a:p>
            <a:pPr marL="342900" indent="-342900" eaLnBrk="0" hangingPunct="0">
              <a:buFont typeface="Arial" panose="020B0604020202020204" pitchFamily="34" charset="0"/>
              <a:buChar char="•"/>
              <a:defRPr/>
            </a:pPr>
            <a:r>
              <a:rPr lang="en-US" sz="2400" dirty="0" smtClean="0"/>
              <a:t>You are in state </a:t>
            </a:r>
            <a:r>
              <a:rPr lang="en-US" sz="2400" i="1" dirty="0" smtClean="0">
                <a:solidFill>
                  <a:schemeClr val="accent2"/>
                </a:solidFill>
                <a:effectLst>
                  <a:outerShdw blurRad="38100" dist="38100" dir="2700000" algn="tl">
                    <a:srgbClr val="000000"/>
                  </a:outerShdw>
                </a:effectLst>
              </a:rPr>
              <a:t>q</a:t>
            </a:r>
            <a:r>
              <a:rPr lang="en-US" sz="2400" i="1" baseline="-25000" dirty="0" smtClean="0">
                <a:solidFill>
                  <a:schemeClr val="accent2"/>
                </a:solidFill>
                <a:effectLst>
                  <a:outerShdw blurRad="38100" dist="38100" dir="2700000" algn="tl">
                    <a:srgbClr val="000000"/>
                  </a:outerShdw>
                </a:effectLst>
              </a:rPr>
              <a:t>100</a:t>
            </a:r>
            <a:r>
              <a:rPr lang="en-US" sz="2400" i="1" dirty="0" smtClean="0">
                <a:solidFill>
                  <a:schemeClr val="accent2"/>
                </a:solidFill>
                <a:effectLst>
                  <a:outerShdw blurRad="38100" dist="38100" dir="2700000" algn="tl">
                    <a:srgbClr val="000000"/>
                  </a:outerShdw>
                </a:effectLst>
              </a:rPr>
              <a:t>  </a:t>
            </a:r>
            <a:r>
              <a:rPr lang="en-US" sz="2400" dirty="0" smtClean="0"/>
              <a:t>and the next character is a </a:t>
            </a:r>
            <a:r>
              <a:rPr lang="en-US" sz="2400" dirty="0" smtClean="0">
                <a:solidFill>
                  <a:schemeClr val="accent2"/>
                </a:solidFill>
              </a:rPr>
              <a:t>1.</a:t>
            </a:r>
          </a:p>
          <a:p>
            <a:pPr marL="342900" indent="-342900" eaLnBrk="0" hangingPunct="0">
              <a:buFont typeface="Arial" panose="020B0604020202020204" pitchFamily="34" charset="0"/>
              <a:buChar char="•"/>
              <a:defRPr/>
            </a:pPr>
            <a:r>
              <a:rPr lang="en-US" sz="2400" dirty="0" smtClean="0"/>
              <a:t>Hence the input prefix you have read is </a:t>
            </a:r>
            <a:r>
              <a:rPr lang="en-US" sz="2400" dirty="0" smtClean="0">
                <a:solidFill>
                  <a:schemeClr val="accent2"/>
                </a:solidFill>
              </a:rPr>
              <a:t>100</a:t>
            </a:r>
            <a:r>
              <a:rPr lang="en-US" sz="2400" dirty="0" smtClean="0"/>
              <a:t>.</a:t>
            </a:r>
          </a:p>
          <a:p>
            <a:pPr marL="342900" indent="-342900" eaLnBrk="0" hangingPunct="0">
              <a:buFont typeface="Arial" panose="020B0604020202020204" pitchFamily="34" charset="0"/>
              <a:buChar char="•"/>
              <a:defRPr/>
            </a:pPr>
            <a:r>
              <a:rPr lang="en-US" sz="2400" dirty="0" smtClean="0"/>
              <a:t>Hence after reading the </a:t>
            </a:r>
            <a:r>
              <a:rPr lang="en-US" sz="2400" dirty="0" smtClean="0">
                <a:solidFill>
                  <a:schemeClr val="accent2"/>
                </a:solidFill>
              </a:rPr>
              <a:t>1</a:t>
            </a:r>
            <a:r>
              <a:rPr lang="en-US" sz="2400" dirty="0" smtClean="0"/>
              <a:t>, the prefix read will be </a:t>
            </a:r>
            <a:r>
              <a:rPr lang="en-US" sz="2400" dirty="0" smtClean="0">
                <a:solidFill>
                  <a:schemeClr val="accent2"/>
                </a:solidFill>
              </a:rPr>
              <a:t>1001</a:t>
            </a:r>
            <a:r>
              <a:rPr lang="en-US" sz="2400" dirty="0" smtClean="0"/>
              <a:t>.</a:t>
            </a:r>
          </a:p>
          <a:p>
            <a:pPr marL="342900" indent="-342900" eaLnBrk="0" hangingPunct="0">
              <a:buFont typeface="Arial" panose="020B0604020202020204" pitchFamily="34" charset="0"/>
              <a:buChar char="•"/>
              <a:defRPr/>
            </a:pPr>
            <a:r>
              <a:rPr lang="en-US" sz="2400" dirty="0" smtClean="0"/>
              <a:t>Hence the next state should be </a:t>
            </a:r>
            <a:r>
              <a:rPr lang="en-US" sz="2400" i="1" dirty="0" smtClean="0">
                <a:solidFill>
                  <a:schemeClr val="accent2"/>
                </a:solidFill>
                <a:effectLst>
                  <a:outerShdw blurRad="38100" dist="38100" dir="2700000" algn="tl">
                    <a:srgbClr val="000000"/>
                  </a:outerShdw>
                </a:effectLst>
              </a:rPr>
              <a:t>q</a:t>
            </a:r>
            <a:r>
              <a:rPr lang="en-US" sz="2400" i="1" baseline="-25000" dirty="0" smtClean="0">
                <a:solidFill>
                  <a:schemeClr val="accent2"/>
                </a:solidFill>
                <a:effectLst>
                  <a:outerShdw blurRad="38100" dist="38100" dir="2700000" algn="tl">
                    <a:srgbClr val="000000"/>
                  </a:outerShdw>
                </a:effectLst>
              </a:rPr>
              <a:t>1001</a:t>
            </a:r>
            <a:r>
              <a:rPr lang="en-US" sz="2400" dirty="0" smtClean="0"/>
              <a:t>.</a:t>
            </a:r>
          </a:p>
          <a:p>
            <a:pPr eaLnBrk="0" hangingPunct="0">
              <a:defRPr/>
            </a:pPr>
            <a:r>
              <a:rPr lang="el-GR" sz="2400" i="1" dirty="0" smtClean="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100</a:t>
            </a:r>
            <a:r>
              <a:rPr lang="en-US" sz="2400" i="1" dirty="0">
                <a:solidFill>
                  <a:schemeClr val="accent2"/>
                </a:solidFill>
                <a:effectLst>
                  <a:outerShdw blurRad="38100" dist="38100" dir="2700000" algn="tl">
                    <a:srgbClr val="000000"/>
                  </a:outerShdw>
                </a:effectLst>
              </a:rPr>
              <a:t>, </a:t>
            </a:r>
            <a:r>
              <a:rPr lang="en-US" sz="2400" i="1" dirty="0" smtClean="0">
                <a:solidFill>
                  <a:schemeClr val="accent2"/>
                </a:solidFill>
                <a:effectLst>
                  <a:outerShdw blurRad="38100" dist="38100" dir="2700000" algn="tl">
                    <a:srgbClr val="000000"/>
                  </a:outerShdw>
                </a:effectLst>
              </a:rPr>
              <a:t>1)  =  &lt;q</a:t>
            </a:r>
            <a:r>
              <a:rPr lang="en-US" sz="2400" i="1" baseline="-25000" dirty="0" smtClean="0">
                <a:solidFill>
                  <a:schemeClr val="accent2"/>
                </a:solidFill>
                <a:effectLst>
                  <a:outerShdw blurRad="38100" dist="38100" dir="2700000" algn="tl">
                    <a:srgbClr val="000000"/>
                  </a:outerShdw>
                </a:effectLst>
              </a:rPr>
              <a:t>1001</a:t>
            </a:r>
            <a:r>
              <a:rPr lang="en-US" sz="2400" i="1" dirty="0" smtClean="0">
                <a:solidFill>
                  <a:schemeClr val="accent2"/>
                </a:solidFill>
                <a:effectLst>
                  <a:outerShdw blurRad="38100" dist="38100" dir="2700000" algn="tl">
                    <a:srgbClr val="000000"/>
                  </a:outerShdw>
                </a:effectLst>
              </a:rPr>
              <a:t>, 1, right&gt;</a:t>
            </a:r>
          </a:p>
          <a:p>
            <a:pPr eaLnBrk="0" hangingPunct="0">
              <a:defRPr/>
            </a:pPr>
            <a:r>
              <a:rPr lang="el-GR" sz="2400" i="1" dirty="0">
                <a:solidFill>
                  <a:schemeClr val="accent2"/>
                </a:solidFill>
                <a:effectLst>
                  <a:outerShdw blurRad="38100" dist="38100" dir="2700000" algn="tl">
                    <a:srgbClr val="000000"/>
                  </a:outerShdw>
                </a:effectLst>
                <a:sym typeface="Symbol"/>
              </a:rPr>
              <a:t></a:t>
            </a:r>
            <a:r>
              <a:rPr lang="el-GR" sz="2400" i="1" dirty="0" smtClean="0">
                <a:solidFill>
                  <a:schemeClr val="accent2"/>
                </a:solidFill>
                <a:effectLst>
                  <a:outerShdw blurRad="38100" dist="38100" dir="2700000" algn="tl">
                    <a:srgbClr val="000000"/>
                  </a:outerShdw>
                </a:effectLst>
                <a:sym typeface="Symbol"/>
              </a:rPr>
              <a:t>α</a:t>
            </a:r>
            <a:r>
              <a:rPr lang="en-CA" sz="2000" i="1" dirty="0" smtClean="0">
                <a:solidFill>
                  <a:schemeClr val="accent2"/>
                </a:solidFill>
                <a:effectLst>
                  <a:outerShdw blurRad="38100" dist="38100" dir="2700000" algn="tl">
                    <a:srgbClr val="000000"/>
                  </a:outerShdw>
                </a:effectLst>
                <a:sym typeface="Symbol"/>
              </a:rPr>
              <a:t>∑</a:t>
            </a:r>
            <a:r>
              <a:rPr lang="en-CA" sz="2400" i="1" baseline="30000" dirty="0">
                <a:solidFill>
                  <a:schemeClr val="accent2"/>
                </a:solidFill>
                <a:effectLst>
                  <a:outerShdw blurRad="38100" dist="38100" dir="2700000" algn="tl">
                    <a:srgbClr val="000000"/>
                  </a:outerShdw>
                </a:effectLst>
                <a:sym typeface="Symbol"/>
              </a:rPr>
              <a:t>&lt;</a:t>
            </a:r>
            <a:r>
              <a:rPr lang="en-CA" sz="2400" i="1" baseline="30000" dirty="0" smtClean="0">
                <a:solidFill>
                  <a:schemeClr val="accent2"/>
                </a:solidFill>
                <a:effectLst>
                  <a:outerShdw blurRad="38100" dist="38100" dir="2700000" algn="tl">
                    <a:srgbClr val="000000"/>
                  </a:outerShdw>
                </a:effectLst>
                <a:sym typeface="Symbol"/>
              </a:rPr>
              <a:t>6</a:t>
            </a:r>
            <a:r>
              <a:rPr lang="en-CA" sz="2400" i="1" dirty="0" smtClean="0">
                <a:solidFill>
                  <a:schemeClr val="accent2"/>
                </a:solidFill>
                <a:effectLst>
                  <a:outerShdw blurRad="38100" dist="38100" dir="2700000" algn="tl">
                    <a:srgbClr val="000000"/>
                  </a:outerShdw>
                </a:effectLst>
                <a:sym typeface="Symbol"/>
              </a:rPr>
              <a:t>, </a:t>
            </a:r>
            <a:r>
              <a:rPr lang="el-GR" sz="2400" i="1" dirty="0" smtClean="0">
                <a:solidFill>
                  <a:schemeClr val="accent2"/>
                </a:solidFill>
                <a:effectLst>
                  <a:outerShdw blurRad="38100" dist="38100" dir="2700000" algn="tl">
                    <a:srgbClr val="000000"/>
                  </a:outerShdw>
                </a:effectLst>
                <a:sym typeface="Symbol"/>
              </a:rPr>
              <a:t></a:t>
            </a:r>
            <a:r>
              <a:rPr lang="en-CA" sz="2400" i="1" dirty="0" smtClean="0">
                <a:solidFill>
                  <a:schemeClr val="accent2"/>
                </a:solidFill>
                <a:effectLst>
                  <a:outerShdw blurRad="38100" dist="38100" dir="2700000" algn="tl">
                    <a:srgbClr val="000000"/>
                  </a:outerShdw>
                </a:effectLst>
                <a:sym typeface="Symbol"/>
              </a:rPr>
              <a:t>c</a:t>
            </a:r>
            <a:r>
              <a:rPr lang="el-GR" sz="2400" i="1" dirty="0" smtClean="0">
                <a:solidFill>
                  <a:schemeClr val="accent2"/>
                </a:solidFill>
                <a:effectLst>
                  <a:outerShdw blurRad="38100" dist="38100" dir="2700000" algn="tl">
                    <a:srgbClr val="000000"/>
                  </a:outerShdw>
                </a:effectLst>
                <a:sym typeface="Symbol"/>
              </a:rPr>
              <a:t></a:t>
            </a:r>
            <a:r>
              <a:rPr lang="en-CA" sz="2000" i="1" dirty="0">
                <a:solidFill>
                  <a:schemeClr val="accent2"/>
                </a:solidFill>
                <a:effectLst>
                  <a:outerShdw blurRad="38100" dist="38100" dir="2700000" algn="tl">
                    <a:srgbClr val="000000"/>
                  </a:outerShdw>
                </a:effectLst>
                <a:sym typeface="Symbol"/>
              </a:rPr>
              <a:t>∑</a:t>
            </a:r>
            <a:r>
              <a:rPr lang="en-US" sz="2400" i="1" dirty="0" smtClean="0">
                <a:solidFill>
                  <a:schemeClr val="accent2"/>
                </a:solidFill>
                <a:effectLst>
                  <a:outerShdw blurRad="38100" dist="38100" dir="2700000" algn="tl">
                    <a:srgbClr val="000000"/>
                  </a:outerShdw>
                </a:effectLst>
                <a:sym typeface="Symbol"/>
              </a:rPr>
              <a:t>    </a:t>
            </a:r>
            <a:r>
              <a:rPr lang="el-GR" sz="2400" i="1" dirty="0" smtClean="0">
                <a:solidFill>
                  <a:schemeClr val="accent2"/>
                </a:solidFill>
                <a:effectLst>
                  <a:outerShdw blurRad="38100" dist="38100" dir="2700000" algn="tl">
                    <a:srgbClr val="000000"/>
                  </a:outerShdw>
                </a:effectLst>
              </a:rPr>
              <a:t>δ</a:t>
            </a:r>
            <a:r>
              <a:rPr lang="en-US" sz="2400" i="1" dirty="0" smtClean="0">
                <a:solidFill>
                  <a:schemeClr val="accent2"/>
                </a:solidFill>
                <a:effectLst>
                  <a:outerShdw blurRad="38100" dist="38100" dir="2700000" algn="tl">
                    <a:srgbClr val="000000"/>
                  </a:outerShdw>
                </a:effectLst>
              </a:rPr>
              <a:t>(q</a:t>
            </a:r>
            <a:r>
              <a:rPr lang="el-GR" sz="2400" i="1" baseline="-25000" dirty="0" smtClean="0">
                <a:solidFill>
                  <a:schemeClr val="accent2"/>
                </a:solidFill>
                <a:effectLst>
                  <a:outerShdw blurRad="38100" dist="38100" dir="2700000" algn="tl">
                    <a:srgbClr val="000000"/>
                  </a:outerShdw>
                </a:effectLst>
                <a:sym typeface="Symbol"/>
              </a:rPr>
              <a:t>α</a:t>
            </a:r>
            <a:r>
              <a:rPr lang="en-US" sz="2400" i="1" dirty="0" smtClean="0">
                <a:solidFill>
                  <a:schemeClr val="accent2"/>
                </a:solidFill>
                <a:effectLst>
                  <a:outerShdw blurRad="38100" dist="38100" dir="2700000" algn="tl">
                    <a:srgbClr val="000000"/>
                  </a:outerShdw>
                </a:effectLst>
              </a:rPr>
              <a:t>, c)  =</a:t>
            </a:r>
            <a:r>
              <a:rPr lang="en-US" sz="2400" i="1" dirty="0" smtClean="0">
                <a:solidFill>
                  <a:schemeClr val="accent2"/>
                </a:solidFill>
                <a:effectLst>
                  <a:outerShdw blurRad="38100" dist="38100" dir="2700000" algn="tl">
                    <a:srgbClr val="000000"/>
                  </a:outerShdw>
                </a:effectLst>
                <a:sym typeface="Symbol"/>
              </a:rPr>
              <a:t></a:t>
            </a:r>
            <a:endParaRPr lang="en-US" sz="2400" i="1" dirty="0">
              <a:solidFill>
                <a:schemeClr val="accent2"/>
              </a:solidFill>
              <a:effectLst>
                <a:outerShdw blurRad="38100" dist="38100" dir="2700000" algn="tl">
                  <a:srgbClr val="000000"/>
                </a:outerShdw>
              </a:effectLst>
            </a:endParaRPr>
          </a:p>
          <a:p>
            <a:pPr eaLnBrk="0" hangingPunct="0">
              <a:defRPr/>
            </a:pPr>
            <a:endParaRPr lang="en-US" sz="2400" i="1" dirty="0">
              <a:solidFill>
                <a:schemeClr val="accent2"/>
              </a:solidFill>
              <a:effectLst>
                <a:outerShdw blurRad="38100" dist="38100" dir="2700000" algn="tl">
                  <a:srgbClr val="000000"/>
                </a:outerShdw>
              </a:effectLst>
            </a:endParaRPr>
          </a:p>
        </p:txBody>
      </p:sp>
      <p:pic>
        <p:nvPicPr>
          <p:cNvPr id="102"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2400300" y="901148"/>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Rectangle 20"/>
          <p:cNvSpPr>
            <a:spLocks noChangeArrowheads="1"/>
          </p:cNvSpPr>
          <p:nvPr/>
        </p:nvSpPr>
        <p:spPr bwMode="auto">
          <a:xfrm>
            <a:off x="4101152" y="3469944"/>
            <a:ext cx="2365391"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smtClean="0">
                <a:solidFill>
                  <a:schemeClr val="accent2"/>
                </a:solidFill>
                <a:effectLst>
                  <a:outerShdw blurRad="38100" dist="38100" dir="2700000" algn="tl">
                    <a:srgbClr val="000000"/>
                  </a:outerShdw>
                </a:effectLst>
              </a:rPr>
              <a:t>&lt;q</a:t>
            </a:r>
            <a:r>
              <a:rPr lang="el-GR" sz="2400" i="1" baseline="-25000" dirty="0" smtClean="0">
                <a:solidFill>
                  <a:schemeClr val="accent2"/>
                </a:solidFill>
                <a:effectLst>
                  <a:outerShdw blurRad="38100" dist="38100" dir="2700000" algn="tl">
                    <a:srgbClr val="000000"/>
                  </a:outerShdw>
                </a:effectLst>
                <a:sym typeface="Symbol"/>
              </a:rPr>
              <a:t>α</a:t>
            </a:r>
            <a:r>
              <a:rPr lang="en-CA" sz="2400" i="1" baseline="-25000" dirty="0" smtClean="0">
                <a:solidFill>
                  <a:schemeClr val="accent2"/>
                </a:solidFill>
                <a:effectLst>
                  <a:outerShdw blurRad="38100" dist="38100" dir="2700000" algn="tl">
                    <a:srgbClr val="000000"/>
                  </a:outerShdw>
                </a:effectLst>
                <a:sym typeface="Symbol"/>
              </a:rPr>
              <a:t>c</a:t>
            </a:r>
            <a:r>
              <a:rPr lang="en-US" sz="2400" i="1" dirty="0" smtClean="0">
                <a:solidFill>
                  <a:schemeClr val="accent2"/>
                </a:solidFill>
                <a:effectLst>
                  <a:outerShdw blurRad="38100" dist="38100" dir="2700000" algn="tl">
                    <a:srgbClr val="000000"/>
                  </a:outerShdw>
                </a:effectLst>
              </a:rPr>
              <a:t>, c, right&gt;</a:t>
            </a:r>
          </a:p>
        </p:txBody>
      </p:sp>
      <p:sp>
        <p:nvSpPr>
          <p:cNvPr id="10" name="Rectangle 20"/>
          <p:cNvSpPr>
            <a:spLocks noChangeArrowheads="1"/>
          </p:cNvSpPr>
          <p:nvPr/>
        </p:nvSpPr>
        <p:spPr bwMode="auto">
          <a:xfrm>
            <a:off x="609600" y="4338935"/>
            <a:ext cx="8533746" cy="1569660"/>
          </a:xfrm>
          <a:prstGeom prst="rect">
            <a:avLst/>
          </a:prstGeom>
          <a:noFill/>
          <a:ln w="25400" cap="sq" algn="ctr">
            <a:noFill/>
            <a:miter lim="800000"/>
            <a:headEnd/>
            <a:tailEnd/>
          </a:ln>
          <a:effectLst/>
        </p:spPr>
        <p:txBody>
          <a:bodyPr wrap="none" lIns="274320" rIns="274320">
            <a:spAutoFit/>
          </a:bodyPr>
          <a:lstStyle/>
          <a:p>
            <a:pPr eaLnBrk="0" hangingPunct="0">
              <a:defRPr/>
            </a:pPr>
            <a:r>
              <a:rPr lang="en-CA" sz="2400" dirty="0" smtClean="0"/>
              <a:t>For each string </a:t>
            </a:r>
            <a:r>
              <a:rPr lang="el-GR" sz="2400" i="1" dirty="0">
                <a:solidFill>
                  <a:schemeClr val="accent2"/>
                </a:solidFill>
                <a:effectLst>
                  <a:outerShdw blurRad="38100" dist="38100" dir="2700000" algn="tl">
                    <a:srgbClr val="000000"/>
                  </a:outerShdw>
                </a:effectLst>
                <a:sym typeface="Symbol"/>
              </a:rPr>
              <a:t>α </a:t>
            </a:r>
            <a:r>
              <a:rPr lang="en-CA" sz="2400" dirty="0" smtClean="0">
                <a:sym typeface="Symbol"/>
              </a:rPr>
              <a:t>fr</a:t>
            </a:r>
            <a:r>
              <a:rPr lang="en-CA" sz="2400" dirty="0" smtClean="0"/>
              <a:t>om alphabet </a:t>
            </a:r>
            <a:r>
              <a:rPr lang="en-CA" sz="2400" i="1" dirty="0">
                <a:solidFill>
                  <a:schemeClr val="accent2"/>
                </a:solidFill>
                <a:effectLst>
                  <a:outerShdw blurRad="38100" dist="38100" dir="2700000" algn="tl">
                    <a:srgbClr val="000000"/>
                  </a:outerShdw>
                </a:effectLst>
                <a:sym typeface="Symbol"/>
              </a:rPr>
              <a:t>∑</a:t>
            </a:r>
            <a:r>
              <a:rPr lang="en-CA" sz="2400" dirty="0" smtClean="0"/>
              <a:t> of length at most 6 </a:t>
            </a:r>
          </a:p>
          <a:p>
            <a:pPr eaLnBrk="0" hangingPunct="0">
              <a:defRPr/>
            </a:pPr>
            <a:r>
              <a:rPr lang="en-CA" sz="2400" dirty="0"/>
              <a:t>t</a:t>
            </a:r>
            <a:r>
              <a:rPr lang="en-CA" sz="2400" dirty="0" smtClean="0"/>
              <a:t>here is a state </a:t>
            </a:r>
            <a:r>
              <a:rPr lang="en-US" sz="2400" i="1" dirty="0" smtClean="0">
                <a:solidFill>
                  <a:schemeClr val="accent2"/>
                </a:solidFill>
                <a:effectLst>
                  <a:outerShdw blurRad="38100" dist="38100" dir="2700000" algn="tl">
                    <a:srgbClr val="000000"/>
                  </a:outerShdw>
                </a:effectLst>
              </a:rPr>
              <a:t>q</a:t>
            </a:r>
            <a:r>
              <a:rPr lang="el-GR" sz="2400" i="1" baseline="-25000" dirty="0" smtClean="0">
                <a:solidFill>
                  <a:schemeClr val="accent2"/>
                </a:solidFill>
                <a:effectLst>
                  <a:outerShdw blurRad="38100" dist="38100" dir="2700000" algn="tl">
                    <a:srgbClr val="000000"/>
                  </a:outerShdw>
                </a:effectLst>
                <a:sym typeface="Symbol"/>
              </a:rPr>
              <a:t>α</a:t>
            </a:r>
            <a:r>
              <a:rPr lang="en-CA" sz="2400" dirty="0" smtClean="0"/>
              <a:t>.</a:t>
            </a:r>
          </a:p>
          <a:p>
            <a:pPr eaLnBrk="0" hangingPunct="0">
              <a:defRPr/>
            </a:pPr>
            <a:r>
              <a:rPr lang="en-CA" sz="2400" dirty="0" smtClean="0"/>
              <a:t>For each character </a:t>
            </a:r>
            <a:r>
              <a:rPr lang="en-CA" sz="2400" i="1" dirty="0" smtClean="0">
                <a:solidFill>
                  <a:schemeClr val="accent2"/>
                </a:solidFill>
                <a:effectLst>
                  <a:outerShdw blurRad="38100" dist="38100" dir="2700000" algn="tl">
                    <a:srgbClr val="000000"/>
                  </a:outerShdw>
                </a:effectLst>
                <a:sym typeface="Symbol"/>
              </a:rPr>
              <a:t>c</a:t>
            </a:r>
            <a:r>
              <a:rPr lang="en-CA" sz="2400" dirty="0">
                <a:sym typeface="Symbol"/>
              </a:rPr>
              <a:t> </a:t>
            </a:r>
            <a:r>
              <a:rPr lang="en-CA" sz="2400" dirty="0" smtClean="0">
                <a:sym typeface="Symbol"/>
              </a:rPr>
              <a:t>in this alphabet, when reading this character</a:t>
            </a:r>
            <a:br>
              <a:rPr lang="en-CA" sz="2400" dirty="0" smtClean="0">
                <a:sym typeface="Symbol"/>
              </a:rPr>
            </a:br>
            <a:r>
              <a:rPr lang="en-CA" sz="2400" dirty="0" smtClean="0">
                <a:sym typeface="Symbol"/>
              </a:rPr>
              <a:t>what should the next state (and actions) should be?</a:t>
            </a:r>
            <a:endParaRPr lang="en-US" sz="2400" dirty="0" smtClean="0"/>
          </a:p>
        </p:txBody>
      </p:sp>
    </p:spTree>
    <p:extLst>
      <p:ext uri="{BB962C8B-B14F-4D97-AF65-F5344CB8AC3E}">
        <p14:creationId xmlns:p14="http://schemas.microsoft.com/office/powerpoint/2010/main" val="332706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7">
                                            <p:txEl>
                                              <p:pRg st="0" end="0"/>
                                            </p:txEl>
                                          </p:spTgt>
                                        </p:tgtEl>
                                        <p:attrNameLst>
                                          <p:attrName>style.visibility</p:attrName>
                                        </p:attrNameLst>
                                      </p:cBhvr>
                                      <p:to>
                                        <p:strVal val="visible"/>
                                      </p:to>
                                    </p:set>
                                    <p:anim calcmode="lin" valueType="num">
                                      <p:cBhvr additive="base">
                                        <p:cTn id="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7">
                                            <p:txEl>
                                              <p:pRg st="1" end="1"/>
                                            </p:txEl>
                                          </p:spTgt>
                                        </p:tgtEl>
                                        <p:attrNameLst>
                                          <p:attrName>style.visibility</p:attrName>
                                        </p:attrNameLst>
                                      </p:cBhvr>
                                      <p:to>
                                        <p:strVal val="visible"/>
                                      </p:to>
                                    </p:set>
                                    <p:anim calcmode="lin" valueType="num">
                                      <p:cBhvr additive="base">
                                        <p:cTn id="13"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7">
                                            <p:txEl>
                                              <p:pRg st="2" end="2"/>
                                            </p:txEl>
                                          </p:spTgt>
                                        </p:tgtEl>
                                        <p:attrNameLst>
                                          <p:attrName>style.visibility</p:attrName>
                                        </p:attrNameLst>
                                      </p:cBhvr>
                                      <p:to>
                                        <p:strVal val="visible"/>
                                      </p:to>
                                    </p:set>
                                    <p:anim calcmode="lin" valueType="num">
                                      <p:cBhvr additive="base">
                                        <p:cTn id="19" dur="500" fill="hold"/>
                                        <p:tgtEl>
                                          <p:spTgt spid="9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7">
                                            <p:txEl>
                                              <p:pRg st="3" end="3"/>
                                            </p:txEl>
                                          </p:spTgt>
                                        </p:tgtEl>
                                        <p:attrNameLst>
                                          <p:attrName>style.visibility</p:attrName>
                                        </p:attrNameLst>
                                      </p:cBhvr>
                                      <p:to>
                                        <p:strVal val="visible"/>
                                      </p:to>
                                    </p:set>
                                    <p:anim calcmode="lin" valueType="num">
                                      <p:cBhvr additive="base">
                                        <p:cTn id="25" dur="500" fill="hold"/>
                                        <p:tgtEl>
                                          <p:spTgt spid="9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7">
                                            <p:txEl>
                                              <p:pRg st="4" end="4"/>
                                            </p:txEl>
                                          </p:spTgt>
                                        </p:tgtEl>
                                        <p:attrNameLst>
                                          <p:attrName>style.visibility</p:attrName>
                                        </p:attrNameLst>
                                      </p:cBhvr>
                                      <p:to>
                                        <p:strVal val="visible"/>
                                      </p:to>
                                    </p:set>
                                    <p:anim calcmode="lin" valueType="num">
                                      <p:cBhvr additive="base">
                                        <p:cTn id="31" dur="500" fill="hold"/>
                                        <p:tgtEl>
                                          <p:spTgt spid="9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7">
                                            <p:txEl>
                                              <p:pRg st="5" end="5"/>
                                            </p:txEl>
                                          </p:spTgt>
                                        </p:tgtEl>
                                        <p:attrNameLst>
                                          <p:attrName>style.visibility</p:attrName>
                                        </p:attrNameLst>
                                      </p:cBhvr>
                                      <p:to>
                                        <p:strVal val="visible"/>
                                      </p:to>
                                    </p:set>
                                    <p:anim calcmode="lin" valueType="num">
                                      <p:cBhvr additive="base">
                                        <p:cTn id="37" dur="500" fill="hold"/>
                                        <p:tgtEl>
                                          <p:spTgt spid="9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7">
                                            <p:txEl>
                                              <p:pRg st="6" end="6"/>
                                            </p:txEl>
                                          </p:spTgt>
                                        </p:tgtEl>
                                        <p:attrNameLst>
                                          <p:attrName>style.visibility</p:attrName>
                                        </p:attrNameLst>
                                      </p:cBhvr>
                                      <p:to>
                                        <p:strVal val="visible"/>
                                      </p:to>
                                    </p:set>
                                    <p:anim calcmode="lin" valueType="num">
                                      <p:cBhvr additive="base">
                                        <p:cTn id="43" dur="500" fill="hold"/>
                                        <p:tgtEl>
                                          <p:spTgt spid="9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7">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0-#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additive="base">
                                        <p:cTn id="53" dur="500" fill="hold"/>
                                        <p:tgtEl>
                                          <p:spTgt spid="103"/>
                                        </p:tgtEl>
                                        <p:attrNameLst>
                                          <p:attrName>ppt_x</p:attrName>
                                        </p:attrNameLst>
                                      </p:cBhvr>
                                      <p:tavLst>
                                        <p:tav tm="0">
                                          <p:val>
                                            <p:strVal val="0-#ppt_w/2"/>
                                          </p:val>
                                        </p:tav>
                                        <p:tav tm="100000">
                                          <p:val>
                                            <p:strVal val="#ppt_x"/>
                                          </p:val>
                                        </p:tav>
                                      </p:tavLst>
                                    </p:anim>
                                    <p:anim calcmode="lin" valueType="num">
                                      <p:cBhvr additive="base">
                                        <p:cTn id="54"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96389" name="Text Box 5"/>
          <p:cNvSpPr txBox="1">
            <a:spLocks noChangeArrowheads="1"/>
          </p:cNvSpPr>
          <p:nvPr/>
        </p:nvSpPr>
        <p:spPr bwMode="auto">
          <a:xfrm>
            <a:off x="433388" y="528638"/>
            <a:ext cx="7577137" cy="581660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A </a:t>
            </a:r>
            <a:r>
              <a:rPr lang="en-US" dirty="0">
                <a:solidFill>
                  <a:schemeClr val="accent2"/>
                </a:solidFill>
                <a:cs typeface="+mn-cs"/>
              </a:rPr>
              <a:t>Computational Problem </a:t>
            </a:r>
            <a:r>
              <a:rPr lang="en-US" i="1" dirty="0">
                <a:solidFill>
                  <a:schemeClr val="accent2"/>
                </a:solidFill>
                <a:cs typeface="+mn-cs"/>
              </a:rPr>
              <a:t>P</a:t>
            </a:r>
            <a:r>
              <a:rPr lang="en-US" dirty="0">
                <a:solidFill>
                  <a:schemeClr val="accent2"/>
                </a:solidFill>
                <a:cs typeface="+mn-cs"/>
              </a:rPr>
              <a:t> </a:t>
            </a:r>
            <a:r>
              <a:rPr lang="en-US" dirty="0">
                <a:cs typeface="+mn-cs"/>
              </a:rPr>
              <a:t>states</a:t>
            </a:r>
          </a:p>
          <a:p>
            <a:pPr lvl="1" eaLnBrk="0" hangingPunct="0">
              <a:buFont typeface="Arial" pitchFamily="34" charset="0"/>
              <a:buChar char="•"/>
              <a:defRPr/>
            </a:pPr>
            <a:r>
              <a:rPr lang="en-US" dirty="0">
                <a:cs typeface="+mn-cs"/>
              </a:rPr>
              <a:t>for each possible input </a:t>
            </a:r>
            <a:r>
              <a:rPr lang="en-US" i="1" dirty="0">
                <a:solidFill>
                  <a:schemeClr val="accent2"/>
                </a:solidFill>
                <a:cs typeface="+mn-cs"/>
              </a:rPr>
              <a:t>I</a:t>
            </a:r>
            <a:r>
              <a:rPr lang="en-US" dirty="0">
                <a:cs typeface="+mn-cs"/>
              </a:rPr>
              <a:t> </a:t>
            </a:r>
          </a:p>
          <a:p>
            <a:pPr lvl="1" eaLnBrk="0" hangingPunct="0">
              <a:buFont typeface="Arial" pitchFamily="34" charset="0"/>
              <a:buChar char="•"/>
              <a:defRPr/>
            </a:pPr>
            <a:r>
              <a:rPr lang="en-US" dirty="0">
                <a:cs typeface="+mn-cs"/>
              </a:rPr>
              <a:t>what the required output </a:t>
            </a:r>
            <a:r>
              <a:rPr lang="en-US" i="1" dirty="0">
                <a:solidFill>
                  <a:schemeClr val="accent2"/>
                </a:solidFill>
                <a:cs typeface="+mn-cs"/>
              </a:rPr>
              <a:t>P(I)</a:t>
            </a:r>
            <a:r>
              <a:rPr lang="en-US" dirty="0">
                <a:cs typeface="+mn-cs"/>
              </a:rPr>
              <a:t> is.</a:t>
            </a:r>
          </a:p>
          <a:p>
            <a:pPr eaLnBrk="0" hangingPunct="0">
              <a:buFont typeface="Arial" pitchFamily="34" charset="0"/>
              <a:buChar char="•"/>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Language </a:t>
            </a:r>
            <a:r>
              <a:rPr lang="en-US" i="1" dirty="0">
                <a:solidFill>
                  <a:schemeClr val="accent2"/>
                </a:solidFill>
                <a:effectLst>
                  <a:outerShdw blurRad="38100" dist="38100" dir="2700000" algn="tl">
                    <a:srgbClr val="000000"/>
                  </a:outerShdw>
                </a:effectLst>
                <a:cs typeface="+mn-cs"/>
              </a:rPr>
              <a:t>L</a:t>
            </a:r>
            <a:r>
              <a:rPr lang="en-US" dirty="0">
                <a:effectLst>
                  <a:outerShdw blurRad="38100" dist="38100" dir="2700000" algn="tl">
                    <a:srgbClr val="000000"/>
                  </a:outerShdw>
                </a:effectLst>
                <a:cs typeface="+mn-cs"/>
              </a:rPr>
              <a:t> is </a:t>
            </a:r>
          </a:p>
          <a:p>
            <a:pPr lvl="1" eaLnBrk="0" hangingPunct="0">
              <a:buFont typeface="Arial" pitchFamily="34" charset="0"/>
              <a:buChar char="•"/>
              <a:defRPr/>
            </a:pPr>
            <a:r>
              <a:rPr lang="en-US" dirty="0">
                <a:effectLst>
                  <a:outerShdw blurRad="38100" dist="38100" dir="2700000" algn="tl">
                    <a:srgbClr val="000000"/>
                  </a:outerShdw>
                </a:effectLst>
                <a:cs typeface="+mn-cs"/>
              </a:rPr>
              <a:t>a computational problem where</a:t>
            </a:r>
          </a:p>
          <a:p>
            <a:pPr lvl="1" eaLnBrk="0" hangingPunct="0">
              <a:buFont typeface="Arial" pitchFamily="34" charset="0"/>
              <a:buChar char="•"/>
              <a:defRPr/>
            </a:pPr>
            <a:r>
              <a:rPr lang="en-US" dirty="0">
                <a:effectLst>
                  <a:outerShdw blurRad="38100" dist="38100" dir="2700000" algn="tl">
                    <a:srgbClr val="000000"/>
                  </a:outerShdw>
                </a:effectLst>
                <a:cs typeface="+mn-cs"/>
              </a:rPr>
              <a:t>the required output is </a:t>
            </a:r>
            <a:r>
              <a:rPr lang="en-US" i="1" dirty="0">
                <a:effectLst>
                  <a:outerShdw blurRad="38100" dist="38100" dir="2700000" algn="tl">
                    <a:srgbClr val="000000"/>
                  </a:outerShdw>
                </a:effectLst>
                <a:cs typeface="+mn-cs"/>
              </a:rPr>
              <a:t>yes/no</a:t>
            </a:r>
          </a:p>
          <a:p>
            <a:pPr eaLnBrk="0" hangingPunct="0">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An </a:t>
            </a:r>
            <a:r>
              <a:rPr lang="en-US" dirty="0">
                <a:solidFill>
                  <a:schemeClr val="accent2"/>
                </a:solidFill>
                <a:effectLst>
                  <a:outerShdw blurRad="38100" dist="38100" dir="2700000" algn="tl">
                    <a:srgbClr val="000000"/>
                  </a:outerShdw>
                </a:effectLst>
                <a:cs typeface="+mn-cs"/>
              </a:rPr>
              <a:t>Algorithm/Program/Machine </a:t>
            </a:r>
            <a:r>
              <a:rPr lang="en-US" i="1" dirty="0">
                <a:solidFill>
                  <a:schemeClr val="accent2"/>
                </a:solidFill>
                <a:effectLst>
                  <a:outerShdw blurRad="38100" dist="38100" dir="2700000" algn="tl">
                    <a:srgbClr val="000000"/>
                  </a:outerShdw>
                </a:effectLst>
                <a:cs typeface="+mn-cs"/>
              </a:rPr>
              <a:t>M</a:t>
            </a:r>
            <a:r>
              <a:rPr lang="en-US"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is </a:t>
            </a:r>
          </a:p>
          <a:p>
            <a:pPr lvl="1" eaLnBrk="0" hangingPunct="0">
              <a:buFont typeface="Arial" pitchFamily="34" charset="0"/>
              <a:buChar char="•"/>
              <a:defRPr/>
            </a:pPr>
            <a:r>
              <a:rPr lang="en-US" dirty="0">
                <a:effectLst>
                  <a:outerShdw blurRad="38100" dist="38100" dir="2700000" algn="tl">
                    <a:srgbClr val="000000"/>
                  </a:outerShdw>
                </a:effectLst>
                <a:cs typeface="+mn-cs"/>
              </a:rPr>
              <a:t>a set of instructions </a:t>
            </a:r>
          </a:p>
          <a:p>
            <a:pPr lvl="1" eaLnBrk="0" hangingPunct="0">
              <a:buFont typeface="Arial" pitchFamily="34" charset="0"/>
              <a:buChar char="•"/>
              <a:defRPr/>
            </a:pPr>
            <a:r>
              <a:rPr lang="en-US" dirty="0">
                <a:effectLst>
                  <a:outerShdw blurRad="38100" dist="38100" dir="2700000" algn="tl">
                    <a:srgbClr val="000000"/>
                  </a:outerShdw>
                </a:effectLst>
                <a:cs typeface="+mn-cs"/>
              </a:rPr>
              <a:t>for solving a given computational problem </a:t>
            </a:r>
            <a:r>
              <a:rPr lang="en-US" i="1" dirty="0">
                <a:solidFill>
                  <a:schemeClr val="accent2"/>
                </a:solidFill>
                <a:effectLst>
                  <a:outerShdw blurRad="38100" dist="38100" dir="2700000" algn="tl">
                    <a:srgbClr val="000000"/>
                  </a:outerShdw>
                </a:effectLst>
                <a:cs typeface="+mn-cs"/>
              </a:rPr>
              <a:t>P</a:t>
            </a:r>
          </a:p>
          <a:p>
            <a:pPr lvl="1" eaLnBrk="0" hangingPunct="0">
              <a:buFont typeface="Arial" pitchFamily="34" charset="0"/>
              <a:buChar char="•"/>
              <a:defRPr/>
            </a:pPr>
            <a:r>
              <a:rPr lang="en-US" dirty="0">
                <a:effectLst>
                  <a:outerShdw blurRad="38100" dist="38100" dir="2700000" algn="tl">
                    <a:srgbClr val="000000"/>
                  </a:outerShdw>
                </a:effectLst>
                <a:cs typeface="+mn-cs"/>
              </a:rPr>
              <a:t>on a given input </a:t>
            </a:r>
            <a:r>
              <a:rPr lang="en-US" i="1" dirty="0">
                <a:solidFill>
                  <a:schemeClr val="accent2"/>
                </a:solidFill>
                <a:effectLst>
                  <a:outerShdw blurRad="38100" dist="38100" dir="2700000" algn="tl">
                    <a:srgbClr val="000000"/>
                  </a:outerShdw>
                </a:effectLst>
                <a:cs typeface="+mn-cs"/>
              </a:rPr>
              <a:t>I</a:t>
            </a:r>
          </a:p>
          <a:p>
            <a:pPr lvl="1" eaLnBrk="0" hangingPunct="0">
              <a:buFont typeface="Arial" pitchFamily="34" charset="0"/>
              <a:buChar char="•"/>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Model of Computation </a:t>
            </a:r>
            <a:r>
              <a:rPr lang="en-US" dirty="0">
                <a:effectLst>
                  <a:outerShdw blurRad="38100" dist="38100" dir="2700000" algn="tl">
                    <a:srgbClr val="000000"/>
                  </a:outerShdw>
                </a:effectLst>
                <a:cs typeface="+mn-cs"/>
              </a:rPr>
              <a:t>is </a:t>
            </a:r>
          </a:p>
          <a:p>
            <a:pPr lvl="1" eaLnBrk="0" hangingPunct="0">
              <a:buFont typeface="Arial" pitchFamily="34" charset="0"/>
              <a:buChar char="•"/>
              <a:defRPr/>
            </a:pPr>
            <a:r>
              <a:rPr lang="en-US" dirty="0">
                <a:effectLst>
                  <a:outerShdw blurRad="38100" dist="38100" dir="2700000" algn="tl">
                    <a:srgbClr val="000000"/>
                  </a:outerShdw>
                </a:effectLst>
                <a:cs typeface="+mn-cs"/>
              </a:rPr>
              <a:t>What is a legal algorithm/program/machine</a:t>
            </a:r>
            <a:endParaRPr lang="en-US" i="1" dirty="0">
              <a:effectLst>
                <a:outerShdw blurRad="38100" dist="38100" dir="2700000" algn="tl">
                  <a:srgbClr val="000000"/>
                </a:outerShdw>
              </a:effectLst>
              <a:cs typeface="+mn-cs"/>
            </a:endParaRPr>
          </a:p>
        </p:txBody>
      </p:sp>
      <p:sp>
        <p:nvSpPr>
          <p:cNvPr id="14" name="Rectangle 13"/>
          <p:cNvSpPr/>
          <p:nvPr/>
        </p:nvSpPr>
        <p:spPr>
          <a:xfrm>
            <a:off x="7375525" y="1447800"/>
            <a:ext cx="1593850" cy="461963"/>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Sorting</a:t>
            </a:r>
          </a:p>
        </p:txBody>
      </p:sp>
      <p:sp>
        <p:nvSpPr>
          <p:cNvPr id="15" name="Rectangle 14"/>
          <p:cNvSpPr/>
          <p:nvPr/>
        </p:nvSpPr>
        <p:spPr>
          <a:xfrm>
            <a:off x="6096000" y="2890838"/>
            <a:ext cx="3143250"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Is the input sorted?</a:t>
            </a:r>
          </a:p>
        </p:txBody>
      </p:sp>
      <p:sp>
        <p:nvSpPr>
          <p:cNvPr id="16" name="Rectangle 15"/>
          <p:cNvSpPr/>
          <p:nvPr/>
        </p:nvSpPr>
        <p:spPr>
          <a:xfrm>
            <a:off x="6884988" y="4719638"/>
            <a:ext cx="2074862"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Merge Sort</a:t>
            </a:r>
          </a:p>
        </p:txBody>
      </p:sp>
      <p:sp>
        <p:nvSpPr>
          <p:cNvPr id="17" name="Rectangle 16"/>
          <p:cNvSpPr/>
          <p:nvPr/>
        </p:nvSpPr>
        <p:spPr>
          <a:xfrm>
            <a:off x="7573963" y="6243638"/>
            <a:ext cx="1233487"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Java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96389">
                                            <p:txEl>
                                              <p:pRg st="1" end="1"/>
                                            </p:txEl>
                                          </p:spTgt>
                                        </p:tgtEl>
                                        <p:attrNameLst>
                                          <p:attrName>style.visibility</p:attrName>
                                        </p:attrNameLst>
                                      </p:cBhvr>
                                      <p:to>
                                        <p:strVal val="visible"/>
                                      </p:to>
                                    </p:set>
                                    <p:anim calcmode="lin" valueType="num">
                                      <p:cBhvr additive="base">
                                        <p:cTn id="13" dur="500" fill="hold"/>
                                        <p:tgtEl>
                                          <p:spTgt spid="129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9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96389">
                                            <p:txEl>
                                              <p:pRg st="2" end="2"/>
                                            </p:txEl>
                                          </p:spTgt>
                                        </p:tgtEl>
                                        <p:attrNameLst>
                                          <p:attrName>style.visibility</p:attrName>
                                        </p:attrNameLst>
                                      </p:cBhvr>
                                      <p:to>
                                        <p:strVal val="visible"/>
                                      </p:to>
                                    </p:set>
                                    <p:anim calcmode="lin" valueType="num">
                                      <p:cBhvr additive="base">
                                        <p:cTn id="19" dur="500" fill="hold"/>
                                        <p:tgtEl>
                                          <p:spTgt spid="129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9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1+#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296389">
                                            <p:txEl>
                                              <p:pRg st="4" end="4"/>
                                            </p:txEl>
                                          </p:spTgt>
                                        </p:tgtEl>
                                        <p:attrNameLst>
                                          <p:attrName>style.visibility</p:attrName>
                                        </p:attrNameLst>
                                      </p:cBhvr>
                                      <p:to>
                                        <p:strVal val="visible"/>
                                      </p:to>
                                    </p:set>
                                    <p:anim calcmode="lin" valueType="num">
                                      <p:cBhvr additive="base">
                                        <p:cTn id="31" dur="500" fill="hold"/>
                                        <p:tgtEl>
                                          <p:spTgt spid="129638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9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296389">
                                            <p:txEl>
                                              <p:pRg st="5" end="5"/>
                                            </p:txEl>
                                          </p:spTgt>
                                        </p:tgtEl>
                                        <p:attrNameLst>
                                          <p:attrName>style.visibility</p:attrName>
                                        </p:attrNameLst>
                                      </p:cBhvr>
                                      <p:to>
                                        <p:strVal val="visible"/>
                                      </p:to>
                                    </p:set>
                                    <p:anim calcmode="lin" valueType="num">
                                      <p:cBhvr additive="base">
                                        <p:cTn id="37" dur="500" fill="hold"/>
                                        <p:tgtEl>
                                          <p:spTgt spid="129638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9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296389">
                                            <p:txEl>
                                              <p:pRg st="6" end="6"/>
                                            </p:txEl>
                                          </p:spTgt>
                                        </p:tgtEl>
                                        <p:attrNameLst>
                                          <p:attrName>style.visibility</p:attrName>
                                        </p:attrNameLst>
                                      </p:cBhvr>
                                      <p:to>
                                        <p:strVal val="visible"/>
                                      </p:to>
                                    </p:set>
                                    <p:anim calcmode="lin" valueType="num">
                                      <p:cBhvr additive="base">
                                        <p:cTn id="43" dur="500" fill="hold"/>
                                        <p:tgtEl>
                                          <p:spTgt spid="129638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29638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1+#ppt_w/2"/>
                                          </p:val>
                                        </p:tav>
                                        <p:tav tm="100000">
                                          <p:val>
                                            <p:strVal val="#ppt_x"/>
                                          </p:val>
                                        </p:tav>
                                      </p:tavLst>
                                    </p:anim>
                                    <p:anim calcmode="lin" valueType="num">
                                      <p:cBhvr additive="base">
                                        <p:cTn id="5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296389">
                                            <p:txEl>
                                              <p:pRg st="8" end="8"/>
                                            </p:txEl>
                                          </p:spTgt>
                                        </p:tgtEl>
                                        <p:attrNameLst>
                                          <p:attrName>style.visibility</p:attrName>
                                        </p:attrNameLst>
                                      </p:cBhvr>
                                      <p:to>
                                        <p:strVal val="visible"/>
                                      </p:to>
                                    </p:set>
                                    <p:anim calcmode="lin" valueType="num">
                                      <p:cBhvr additive="base">
                                        <p:cTn id="55" dur="500" fill="hold"/>
                                        <p:tgtEl>
                                          <p:spTgt spid="1296389">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9638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296389">
                                            <p:txEl>
                                              <p:pRg st="9" end="9"/>
                                            </p:txEl>
                                          </p:spTgt>
                                        </p:tgtEl>
                                        <p:attrNameLst>
                                          <p:attrName>style.visibility</p:attrName>
                                        </p:attrNameLst>
                                      </p:cBhvr>
                                      <p:to>
                                        <p:strVal val="visible"/>
                                      </p:to>
                                    </p:set>
                                    <p:anim calcmode="lin" valueType="num">
                                      <p:cBhvr additive="base">
                                        <p:cTn id="61" dur="500" fill="hold"/>
                                        <p:tgtEl>
                                          <p:spTgt spid="1296389">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96389">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296389">
                                            <p:txEl>
                                              <p:pRg st="10" end="10"/>
                                            </p:txEl>
                                          </p:spTgt>
                                        </p:tgtEl>
                                        <p:attrNameLst>
                                          <p:attrName>style.visibility</p:attrName>
                                        </p:attrNameLst>
                                      </p:cBhvr>
                                      <p:to>
                                        <p:strVal val="visible"/>
                                      </p:to>
                                    </p:set>
                                    <p:anim calcmode="lin" valueType="num">
                                      <p:cBhvr additive="base">
                                        <p:cTn id="67" dur="500" fill="hold"/>
                                        <p:tgtEl>
                                          <p:spTgt spid="1296389">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296389">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73" dur="500" fill="hold"/>
                                        <p:tgtEl>
                                          <p:spTgt spid="1296389">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296389">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additive="base">
                                        <p:cTn id="79" dur="500" fill="hold"/>
                                        <p:tgtEl>
                                          <p:spTgt spid="16"/>
                                        </p:tgtEl>
                                        <p:attrNameLst>
                                          <p:attrName>ppt_x</p:attrName>
                                        </p:attrNameLst>
                                      </p:cBhvr>
                                      <p:tavLst>
                                        <p:tav tm="0">
                                          <p:val>
                                            <p:strVal val="1+#ppt_w/2"/>
                                          </p:val>
                                        </p:tav>
                                        <p:tav tm="100000">
                                          <p:val>
                                            <p:strVal val="#ppt_x"/>
                                          </p:val>
                                        </p:tav>
                                      </p:tavLst>
                                    </p:anim>
                                    <p:anim calcmode="lin" valueType="num">
                                      <p:cBhvr additive="base">
                                        <p:cTn id="8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1296389">
                                            <p:txEl>
                                              <p:pRg st="13" end="13"/>
                                            </p:txEl>
                                          </p:spTgt>
                                        </p:tgtEl>
                                        <p:attrNameLst>
                                          <p:attrName>style.visibility</p:attrName>
                                        </p:attrNameLst>
                                      </p:cBhvr>
                                      <p:to>
                                        <p:strVal val="visible"/>
                                      </p:to>
                                    </p:set>
                                    <p:anim calcmode="lin" valueType="num">
                                      <p:cBhvr additive="base">
                                        <p:cTn id="85" dur="500" fill="hold"/>
                                        <p:tgtEl>
                                          <p:spTgt spid="1296389">
                                            <p:txEl>
                                              <p:pRg st="13" end="13"/>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296389">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1296389">
                                            <p:txEl>
                                              <p:pRg st="14" end="14"/>
                                            </p:txEl>
                                          </p:spTgt>
                                        </p:tgtEl>
                                        <p:attrNameLst>
                                          <p:attrName>style.visibility</p:attrName>
                                        </p:attrNameLst>
                                      </p:cBhvr>
                                      <p:to>
                                        <p:strVal val="visible"/>
                                      </p:to>
                                    </p:set>
                                    <p:anim calcmode="lin" valueType="num">
                                      <p:cBhvr additive="base">
                                        <p:cTn id="91" dur="500" fill="hold"/>
                                        <p:tgtEl>
                                          <p:spTgt spid="1296389">
                                            <p:txEl>
                                              <p:pRg st="14" end="14"/>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296389">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17"/>
                                        </p:tgtEl>
                                        <p:attrNameLst>
                                          <p:attrName>style.visibility</p:attrName>
                                        </p:attrNameLst>
                                      </p:cBhvr>
                                      <p:to>
                                        <p:strVal val="visible"/>
                                      </p:to>
                                    </p:set>
                                    <p:anim calcmode="lin" valueType="num">
                                      <p:cBhvr additive="base">
                                        <p:cTn id="97" dur="500" fill="hold"/>
                                        <p:tgtEl>
                                          <p:spTgt spid="17"/>
                                        </p:tgtEl>
                                        <p:attrNameLst>
                                          <p:attrName>ppt_x</p:attrName>
                                        </p:attrNameLst>
                                      </p:cBhvr>
                                      <p:tavLst>
                                        <p:tav tm="0">
                                          <p:val>
                                            <p:strVal val="1+#ppt_w/2"/>
                                          </p:val>
                                        </p:tav>
                                        <p:tav tm="100000">
                                          <p:val>
                                            <p:strVal val="#ppt_x"/>
                                          </p:val>
                                        </p:tav>
                                      </p:tavLst>
                                    </p:anim>
                                    <p:anim calcmode="lin" valueType="num">
                                      <p:cBhvr additive="base">
                                        <p:cTn id="9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smtClean="0">
                  <a:solidFill>
                    <a:schemeClr val="accent2"/>
                  </a:solidFill>
                  <a:effectLst>
                    <a:outerShdw blurRad="38100" dist="38100" dir="2700000" algn="tl">
                      <a:srgbClr val="000000"/>
                    </a:outerShdw>
                  </a:effectLst>
                </a:rPr>
                <a:t>f(I)      </a:t>
              </a:r>
              <a:r>
                <a:rPr lang="en-US" sz="2400" dirty="0" smtClean="0">
                  <a:solidFill>
                    <a:schemeClr val="accent2"/>
                  </a:solidFill>
                </a:rPr>
                <a:t>if    |I| </a:t>
              </a:r>
              <a:r>
                <a:rPr lang="en-US" sz="2400" dirty="0" smtClean="0">
                  <a:solidFill>
                    <a:schemeClr val="accent2"/>
                  </a:solidFill>
                  <a:effectLst>
                    <a:outerShdw blurRad="38100" dist="38100" dir="2700000" algn="tl">
                      <a:srgbClr val="000000"/>
                    </a:outerShdw>
                  </a:effectLst>
                </a:rPr>
                <a:t>≤ 6</a:t>
              </a:r>
              <a:endParaRPr lang="en-US" sz="2400" dirty="0">
                <a:solidFill>
                  <a:schemeClr val="accent2"/>
                </a:solidFill>
                <a:effectLst>
                  <a:outerShdw blurRad="38100" dist="38100" dir="2700000" algn="tl">
                    <a:srgbClr val="000000"/>
                  </a:outerShdw>
                </a:effectLst>
              </a:endParaRP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smtClean="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too</a:t>
            </a:r>
            <a:r>
              <a:rPr lang="en-US" sz="2400" baseline="-25000" dirty="0" smtClean="0">
                <a:solidFill>
                  <a:schemeClr val="accent2"/>
                </a:solidFill>
                <a:effectLst>
                  <a:outerShdw blurRad="38100" dist="38100" dir="2700000" algn="tl">
                    <a:srgbClr val="000000"/>
                  </a:outerShdw>
                </a:effectLst>
              </a:rPr>
              <a:t> long</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sym typeface="Symbol"/>
                </a:rPr>
                <a:t></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smtClean="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1" name="Rectangle 20"/>
          <p:cNvSpPr>
            <a:spLocks noChangeArrowheads="1"/>
          </p:cNvSpPr>
          <p:nvPr/>
        </p:nvSpPr>
        <p:spPr bwMode="auto">
          <a:xfrm>
            <a:off x="4220789" y="1066800"/>
            <a:ext cx="4683333"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 c</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c)  = </a:t>
            </a:r>
            <a:r>
              <a:rPr lang="en-US" sz="2400" i="1" dirty="0" smtClean="0">
                <a:solidFill>
                  <a:schemeClr val="accent2"/>
                </a:solidFill>
                <a:effectLst>
                  <a:outerShdw blurRad="38100" dist="38100" dir="2700000" algn="tl">
                    <a:srgbClr val="000000"/>
                  </a:outerShdw>
                </a:effectLst>
              </a:rPr>
              <a:t>&lt;q</a:t>
            </a:r>
            <a:r>
              <a:rPr lang="el-GR" sz="2400" i="1" baseline="-25000" dirty="0" smtClean="0">
                <a:solidFill>
                  <a:schemeClr val="accent2"/>
                </a:solidFill>
                <a:effectLst>
                  <a:outerShdw blurRad="38100" dist="38100" dir="2700000" algn="tl">
                    <a:srgbClr val="000000"/>
                  </a:outerShdw>
                </a:effectLst>
                <a:sym typeface="Symbol"/>
              </a:rPr>
              <a:t>α</a:t>
            </a:r>
            <a:r>
              <a:rPr lang="en-CA" sz="2400" i="1" baseline="-25000" dirty="0" smtClean="0">
                <a:solidFill>
                  <a:schemeClr val="accent2"/>
                </a:solidFill>
                <a:effectLst>
                  <a:outerShdw blurRad="38100" dist="38100" dir="2700000" algn="tl">
                    <a:srgbClr val="000000"/>
                  </a:outerShdw>
                </a:effectLst>
                <a:sym typeface="Symbol"/>
              </a:rPr>
              <a:t>c</a:t>
            </a:r>
            <a:r>
              <a:rPr lang="en-US" sz="2400" i="1" dirty="0" smtClean="0">
                <a:solidFill>
                  <a:schemeClr val="accent2"/>
                </a:solidFill>
                <a:effectLst>
                  <a:outerShdw blurRad="38100" dist="38100" dir="2700000" algn="tl">
                    <a:srgbClr val="000000"/>
                  </a:outerShdw>
                </a:effectLst>
              </a:rPr>
              <a:t>, c, right&gt;</a:t>
            </a:r>
          </a:p>
        </p:txBody>
      </p:sp>
      <p:sp>
        <p:nvSpPr>
          <p:cNvPr id="82" name="Rectangle 20"/>
          <p:cNvSpPr>
            <a:spLocks noChangeArrowheads="1"/>
          </p:cNvSpPr>
          <p:nvPr/>
        </p:nvSpPr>
        <p:spPr bwMode="auto">
          <a:xfrm>
            <a:off x="4220789" y="1768015"/>
            <a:ext cx="387381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  |</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|=6, </a:t>
            </a:r>
            <a:r>
              <a:rPr lang="en-CA" sz="2400" i="1" dirty="0">
                <a:solidFill>
                  <a:schemeClr val="accent2"/>
                </a:solidFill>
                <a:effectLst>
                  <a:outerShdw blurRad="38100" dist="38100" dir="2700000" algn="tl">
                    <a:srgbClr val="000000"/>
                  </a:outerShdw>
                </a:effectLst>
                <a:sym typeface="Symbol"/>
              </a:rPr>
              <a:t>c</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c)  </a:t>
            </a:r>
            <a:r>
              <a:rPr lang="en-US" sz="2400" i="1" dirty="0" smtClean="0">
                <a:solidFill>
                  <a:schemeClr val="accent2"/>
                </a:solidFill>
                <a:effectLst>
                  <a:outerShdw blurRad="38100" dist="38100" dir="2700000" algn="tl">
                    <a:srgbClr val="000000"/>
                  </a:outerShdw>
                </a:effectLst>
              </a:rPr>
              <a:t>= ?</a:t>
            </a:r>
          </a:p>
        </p:txBody>
      </p:sp>
      <p:sp>
        <p:nvSpPr>
          <p:cNvPr id="83" name="Rectangle 20"/>
          <p:cNvSpPr>
            <a:spLocks noChangeArrowheads="1"/>
          </p:cNvSpPr>
          <p:nvPr/>
        </p:nvSpPr>
        <p:spPr bwMode="auto">
          <a:xfrm>
            <a:off x="5959874" y="2159825"/>
            <a:ext cx="313162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smtClean="0">
                <a:solidFill>
                  <a:schemeClr val="accent2"/>
                </a:solidFill>
                <a:effectLst>
                  <a:outerShdw blurRad="38100" dist="38100" dir="2700000" algn="tl">
                    <a:srgbClr val="000000"/>
                  </a:outerShdw>
                </a:effectLst>
              </a:rPr>
              <a:t>= &lt;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too</a:t>
            </a:r>
            <a:r>
              <a:rPr lang="en-US" sz="2400" baseline="-25000" dirty="0">
                <a:solidFill>
                  <a:schemeClr val="accent2"/>
                </a:solidFill>
                <a:effectLst>
                  <a:outerShdw blurRad="38100" dist="38100" dir="2700000" algn="tl">
                    <a:srgbClr val="000000"/>
                  </a:outerShdw>
                </a:effectLst>
              </a:rPr>
              <a:t> </a:t>
            </a:r>
            <a:r>
              <a:rPr lang="en-US" sz="2400" baseline="-25000" dirty="0" smtClean="0">
                <a:solidFill>
                  <a:schemeClr val="accent2"/>
                </a:solidFill>
                <a:effectLst>
                  <a:outerShdw blurRad="38100" dist="38100" dir="2700000" algn="tl">
                    <a:srgbClr val="000000"/>
                  </a:outerShdw>
                </a:effectLst>
              </a:rPr>
              <a:t>long</a:t>
            </a:r>
            <a:r>
              <a:rPr lang="en-US" sz="2400" i="1" dirty="0" smtClean="0">
                <a:solidFill>
                  <a:schemeClr val="accent2"/>
                </a:solidFill>
                <a:effectLst>
                  <a:outerShdw blurRad="38100" dist="38100" dir="2700000" algn="tl">
                    <a:srgbClr val="000000"/>
                  </a:outerShdw>
                </a:effectLst>
              </a:rPr>
              <a:t>, c, right&gt;</a:t>
            </a:r>
          </a:p>
        </p:txBody>
      </p:sp>
    </p:spTree>
    <p:extLst>
      <p:ext uri="{BB962C8B-B14F-4D97-AF65-F5344CB8AC3E}">
        <p14:creationId xmlns:p14="http://schemas.microsoft.com/office/powerpoint/2010/main" val="3987148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anim calcmode="lin" valueType="num">
                                      <p:cBhvr additive="base">
                                        <p:cTn id="19" dur="500" fill="hold"/>
                                        <p:tgtEl>
                                          <p:spTgt spid="82"/>
                                        </p:tgtEl>
                                        <p:attrNameLst>
                                          <p:attrName>ppt_x</p:attrName>
                                        </p:attrNameLst>
                                      </p:cBhvr>
                                      <p:tavLst>
                                        <p:tav tm="0">
                                          <p:val>
                                            <p:strVal val="1+#ppt_w/2"/>
                                          </p:val>
                                        </p:tav>
                                        <p:tav tm="100000">
                                          <p:val>
                                            <p:strVal val="#ppt_x"/>
                                          </p:val>
                                        </p:tav>
                                      </p:tavLst>
                                    </p:anim>
                                    <p:anim calcmode="lin" valueType="num">
                                      <p:cBhvr additive="base">
                                        <p:cTn id="20" dur="500" fill="hold"/>
                                        <p:tgtEl>
                                          <p:spTgt spid="8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1+#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83"/>
                                        </p:tgtEl>
                                        <p:attrNameLst>
                                          <p:attrName>style.visibility</p:attrName>
                                        </p:attrNameLst>
                                      </p:cBhvr>
                                      <p:to>
                                        <p:strVal val="visible"/>
                                      </p:to>
                                    </p:set>
                                    <p:anim calcmode="lin" valueType="num">
                                      <p:cBhvr additive="base">
                                        <p:cTn id="29" dur="500" fill="hold"/>
                                        <p:tgtEl>
                                          <p:spTgt spid="83"/>
                                        </p:tgtEl>
                                        <p:attrNameLst>
                                          <p:attrName>ppt_x</p:attrName>
                                        </p:attrNameLst>
                                      </p:cBhvr>
                                      <p:tavLst>
                                        <p:tav tm="0">
                                          <p:val>
                                            <p:strVal val="1+#ppt_w/2"/>
                                          </p:val>
                                        </p:tav>
                                        <p:tav tm="100000">
                                          <p:val>
                                            <p:strVal val="#ppt_x"/>
                                          </p:val>
                                        </p:tav>
                                      </p:tavLst>
                                    </p:anim>
                                    <p:anim calcmode="lin" valueType="num">
                                      <p:cBhvr additive="base">
                                        <p:cTn id="30" dur="500" fill="hold"/>
                                        <p:tgtEl>
                                          <p:spTgt spid="83"/>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86"/>
                                        </p:tgtEl>
                                        <p:attrNameLst>
                                          <p:attrName>style.visibility</p:attrName>
                                        </p:attrNameLst>
                                      </p:cBhvr>
                                      <p:to>
                                        <p:strVal val="visible"/>
                                      </p:to>
                                    </p:set>
                                    <p:anim calcmode="lin" valueType="num">
                                      <p:cBhvr additive="base">
                                        <p:cTn id="33" dur="500" fill="hold"/>
                                        <p:tgtEl>
                                          <p:spTgt spid="86"/>
                                        </p:tgtEl>
                                        <p:attrNameLst>
                                          <p:attrName>ppt_x</p:attrName>
                                        </p:attrNameLst>
                                      </p:cBhvr>
                                      <p:tavLst>
                                        <p:tav tm="0">
                                          <p:val>
                                            <p:strVal val="1+#ppt_w/2"/>
                                          </p:val>
                                        </p:tav>
                                        <p:tav tm="100000">
                                          <p:val>
                                            <p:strVal val="#ppt_x"/>
                                          </p:val>
                                        </p:tav>
                                      </p:tavLst>
                                    </p:anim>
                                    <p:anim calcmode="lin" valueType="num">
                                      <p:cBhvr additive="base">
                                        <p:cTn id="34"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1" grpId="0"/>
      <p:bldP spid="82" grpId="0"/>
      <p:bldP spid="83"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smtClean="0">
                  <a:solidFill>
                    <a:schemeClr val="accent2"/>
                  </a:solidFill>
                  <a:effectLst>
                    <a:outerShdw blurRad="38100" dist="38100" dir="2700000" algn="tl">
                      <a:srgbClr val="000000"/>
                    </a:outerShdw>
                  </a:effectLst>
                </a:rPr>
                <a:t>f(I)      </a:t>
              </a:r>
              <a:r>
                <a:rPr lang="en-US" sz="2400" dirty="0" smtClean="0">
                  <a:solidFill>
                    <a:schemeClr val="accent2"/>
                  </a:solidFill>
                </a:rPr>
                <a:t>if    |I| </a:t>
              </a:r>
              <a:r>
                <a:rPr lang="en-US" sz="2400" dirty="0" smtClean="0">
                  <a:solidFill>
                    <a:schemeClr val="accent2"/>
                  </a:solidFill>
                  <a:effectLst>
                    <a:outerShdw blurRad="38100" dist="38100" dir="2700000" algn="tl">
                      <a:srgbClr val="000000"/>
                    </a:outerShdw>
                  </a:effectLst>
                </a:rPr>
                <a:t>≤ 6</a:t>
              </a:r>
              <a:endParaRPr lang="en-US" sz="2400" dirty="0">
                <a:solidFill>
                  <a:schemeClr val="accent2"/>
                </a:solidFill>
                <a:effectLst>
                  <a:outerShdw blurRad="38100" dist="38100" dir="2700000" algn="tl">
                    <a:srgbClr val="000000"/>
                  </a:outerShdw>
                </a:effectLst>
              </a:endParaRP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smtClean="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too</a:t>
            </a:r>
            <a:r>
              <a:rPr lang="en-US" sz="2400" baseline="-25000" dirty="0" smtClean="0">
                <a:solidFill>
                  <a:schemeClr val="accent2"/>
                </a:solidFill>
                <a:effectLst>
                  <a:outerShdw blurRad="38100" dist="38100" dir="2700000" algn="tl">
                    <a:srgbClr val="000000"/>
                  </a:outerShdw>
                </a:effectLst>
              </a:rPr>
              <a:t> long</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sym typeface="Symbol"/>
                </a:rPr>
                <a:t></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smtClean="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2" name="Rectangle 20"/>
          <p:cNvSpPr>
            <a:spLocks noChangeArrowheads="1"/>
          </p:cNvSpPr>
          <p:nvPr/>
        </p:nvSpPr>
        <p:spPr bwMode="auto">
          <a:xfrm>
            <a:off x="4220789" y="990600"/>
            <a:ext cx="5144998" cy="3046988"/>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  |</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|≤6,</a:t>
            </a:r>
            <a:r>
              <a:rPr lang="en-US" sz="2400" i="1" dirty="0" smtClean="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a:t>
            </a:r>
            <a:r>
              <a:rPr lang="en-US" sz="2400" i="1" dirty="0" smtClean="0">
                <a:solidFill>
                  <a:schemeClr val="accent2"/>
                </a:solidFill>
                <a:effectLst>
                  <a:outerShdw blurRad="38100" dist="38100" dir="2700000" algn="tl">
                    <a:srgbClr val="000000"/>
                  </a:outerShdw>
                </a:effectLst>
              </a:rPr>
              <a:t>b)  = ?</a:t>
            </a:r>
          </a:p>
          <a:p>
            <a:pPr marL="342900" indent="-342900" eaLnBrk="0" hangingPunct="0">
              <a:buFont typeface="Arial" panose="020B0604020202020204" pitchFamily="34" charset="0"/>
              <a:buChar char="•"/>
              <a:defRPr/>
            </a:pPr>
            <a:r>
              <a:rPr lang="en-US" sz="2400" dirty="0" smtClean="0"/>
              <a:t>When we read the closing blank</a:t>
            </a:r>
            <a:br>
              <a:rPr lang="en-US" sz="2400" dirty="0" smtClean="0"/>
            </a:br>
            <a:r>
              <a:rPr lang="en-US" sz="2400" dirty="0" smtClean="0"/>
              <a:t>we know that the input is over.</a:t>
            </a:r>
          </a:p>
          <a:p>
            <a:pPr marL="342900" indent="-342900" eaLnBrk="0" hangingPunct="0">
              <a:buFont typeface="Arial" panose="020B0604020202020204" pitchFamily="34" charset="0"/>
              <a:buChar char="•"/>
              <a:defRPr/>
            </a:pPr>
            <a:r>
              <a:rPr lang="en-US" sz="2400" dirty="0" smtClean="0"/>
              <a:t>Hence, the input is </a:t>
            </a:r>
            <a:r>
              <a:rPr lang="en-US" sz="2400" dirty="0" smtClean="0">
                <a:solidFill>
                  <a:schemeClr val="accent2"/>
                </a:solidFill>
              </a:rPr>
              <a:t>I=</a:t>
            </a:r>
            <a:r>
              <a:rPr lang="el-GR" sz="2400" i="1" dirty="0" smtClean="0">
                <a:solidFill>
                  <a:schemeClr val="accent2"/>
                </a:solidFill>
                <a:effectLst>
                  <a:outerShdw blurRad="38100" dist="38100" dir="2700000" algn="tl">
                    <a:srgbClr val="000000"/>
                  </a:outerShdw>
                </a:effectLst>
                <a:sym typeface="Symbol"/>
              </a:rPr>
              <a:t>α</a:t>
            </a:r>
            <a:r>
              <a:rPr lang="en-US" sz="2400" dirty="0" smtClean="0"/>
              <a:t>.</a:t>
            </a:r>
          </a:p>
          <a:p>
            <a:pPr marL="342900" indent="-342900" eaLnBrk="0" hangingPunct="0">
              <a:buFont typeface="Arial" panose="020B0604020202020204" pitchFamily="34" charset="0"/>
              <a:buChar char="•"/>
              <a:defRPr/>
            </a:pPr>
            <a:r>
              <a:rPr lang="en-US" sz="2400" dirty="0" smtClean="0"/>
              <a:t>Hence, the required output is </a:t>
            </a:r>
            <a:r>
              <a:rPr lang="en-US" sz="2400" dirty="0" smtClean="0">
                <a:solidFill>
                  <a:schemeClr val="accent2"/>
                </a:solidFill>
              </a:rPr>
              <a:t>f(</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a:t>
            </a:r>
            <a:endParaRPr lang="en-US" sz="2400" dirty="0" smtClean="0">
              <a:solidFill>
                <a:schemeClr val="accent2"/>
              </a:solidFill>
            </a:endParaRPr>
          </a:p>
          <a:p>
            <a:pPr marL="342900" indent="-342900" eaLnBrk="0" hangingPunct="0">
              <a:buFont typeface="Arial" panose="020B0604020202020204" pitchFamily="34" charset="0"/>
              <a:buChar char="•"/>
              <a:defRPr/>
            </a:pPr>
            <a:r>
              <a:rPr lang="en-US" sz="2400" dirty="0" smtClean="0"/>
              <a:t>How do we learn this value?</a:t>
            </a:r>
          </a:p>
          <a:p>
            <a:pPr marL="800100" lvl="1" indent="-342900" eaLnBrk="0" hangingPunct="0">
              <a:buFont typeface="Arial" panose="020B0604020202020204" pitchFamily="34" charset="0"/>
              <a:buChar char="•"/>
              <a:defRPr/>
            </a:pPr>
            <a:r>
              <a:rPr lang="en-US" sz="2400" dirty="0" smtClean="0">
                <a:solidFill>
                  <a:srgbClr val="FF0000"/>
                </a:solidFill>
              </a:rPr>
              <a:t>Table lookup</a:t>
            </a:r>
            <a:endParaRPr lang="en-US" sz="2400" dirty="0">
              <a:solidFill>
                <a:srgbClr val="FF0000"/>
              </a:solidFill>
            </a:endParaRPr>
          </a:p>
          <a:p>
            <a:pPr marL="342900" indent="-342900" eaLnBrk="0" hangingPunct="0">
              <a:buFont typeface="Arial" panose="020B0604020202020204" pitchFamily="34" charset="0"/>
              <a:buChar char="•"/>
              <a:defRPr/>
            </a:pP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b)  </a:t>
            </a:r>
            <a:r>
              <a:rPr lang="en-US" sz="2400" i="1" dirty="0" smtClean="0">
                <a:solidFill>
                  <a:schemeClr val="accent2"/>
                </a:solidFill>
                <a:effectLst>
                  <a:outerShdw blurRad="38100" dist="38100" dir="2700000" algn="tl">
                    <a:srgbClr val="000000"/>
                  </a:outerShdw>
                </a:effectLst>
              </a:rPr>
              <a:t>= &lt;</a:t>
            </a:r>
            <a:r>
              <a:rPr lang="en-US" sz="2400" dirty="0" err="1" smtClean="0">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answer</a:t>
            </a:r>
            <a:r>
              <a:rPr lang="en-US" sz="2400" dirty="0" smtClean="0">
                <a:solidFill>
                  <a:schemeClr val="accent2"/>
                </a:solidFill>
                <a:effectLst>
                  <a:outerShdw blurRad="38100" dist="38100" dir="2700000" algn="tl">
                    <a:srgbClr val="000000"/>
                  </a:outerShdw>
                </a:effectLst>
              </a:rPr>
              <a:t> </a:t>
            </a:r>
            <a:r>
              <a:rPr lang="en-US" sz="2400" baseline="-25000" dirty="0" smtClean="0">
                <a:solidFill>
                  <a:schemeClr val="accent2"/>
                </a:solidFill>
                <a:effectLst>
                  <a:outerShdw blurRad="38100" dist="38100" dir="2700000" algn="tl">
                    <a:srgbClr val="000000"/>
                  </a:outerShdw>
                </a:effectLst>
              </a:rPr>
              <a:t>f(</a:t>
            </a:r>
            <a:r>
              <a:rPr lang="el-GR" sz="2400" baseline="-25000" dirty="0" smtClean="0">
                <a:solidFill>
                  <a:schemeClr val="accent2"/>
                </a:solidFill>
                <a:effectLst>
                  <a:outerShdw blurRad="38100" dist="38100" dir="2700000" algn="tl">
                    <a:srgbClr val="000000"/>
                  </a:outerShdw>
                </a:effectLst>
              </a:rPr>
              <a:t>α</a:t>
            </a:r>
            <a:r>
              <a:rPr lang="en-CA" sz="2400" baseline="-25000" dirty="0" smtClean="0">
                <a:solidFill>
                  <a:schemeClr val="accent2"/>
                </a:solidFill>
                <a:effectLst>
                  <a:outerShdw blurRad="38100" dist="38100" dir="2700000" algn="tl">
                    <a:srgbClr val="000000"/>
                  </a:outerShdw>
                </a:effectLst>
              </a:rPr>
              <a:t>)</a:t>
            </a:r>
            <a:r>
              <a:rPr lang="en-US" sz="2400" i="1" dirty="0" smtClean="0">
                <a:solidFill>
                  <a:schemeClr val="accent2"/>
                </a:solidFill>
                <a:effectLst>
                  <a:outerShdw blurRad="38100" dist="38100" dir="2700000" algn="tl">
                    <a:srgbClr val="000000"/>
                  </a:outerShdw>
                </a:effectLst>
              </a:rPr>
              <a:t>, b, stay&gt;</a:t>
            </a:r>
            <a:endParaRPr lang="en-US" sz="2400" i="1" dirty="0">
              <a:solidFill>
                <a:schemeClr val="accent2"/>
              </a:solidFill>
              <a:effectLst>
                <a:outerShdw blurRad="38100" dist="38100" dir="2700000" algn="tl">
                  <a:srgbClr val="000000"/>
                </a:outerShdw>
              </a:effectLst>
            </a:endParaRPr>
          </a:p>
        </p:txBody>
      </p:sp>
      <p:sp>
        <p:nvSpPr>
          <p:cNvPr id="83" name="Rectangle 20"/>
          <p:cNvSpPr>
            <a:spLocks noChangeArrowheads="1"/>
          </p:cNvSpPr>
          <p:nvPr/>
        </p:nvSpPr>
        <p:spPr bwMode="auto">
          <a:xfrm>
            <a:off x="7615491" y="4491335"/>
            <a:ext cx="1680909"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smtClean="0">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answer</a:t>
            </a:r>
            <a:r>
              <a:rPr lang="en-US" sz="2400" dirty="0" smtClean="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f(</a:t>
            </a:r>
            <a:r>
              <a:rPr lang="el-GR" sz="2400" baseline="-25000" dirty="0">
                <a:solidFill>
                  <a:schemeClr val="accent2"/>
                </a:solidFill>
                <a:effectLst>
                  <a:outerShdw blurRad="38100" dist="38100" dir="2700000" algn="tl">
                    <a:srgbClr val="000000"/>
                  </a:outerShdw>
                </a:effectLst>
              </a:rPr>
              <a:t>α</a:t>
            </a:r>
            <a:r>
              <a:rPr lang="en-CA" sz="2400" baseline="-25000" dirty="0" smtClean="0">
                <a:solidFill>
                  <a:schemeClr val="accent2"/>
                </a:solidFill>
                <a:effectLst>
                  <a:outerShdw blurRad="38100" dist="38100" dir="2700000" algn="tl">
                    <a:srgbClr val="000000"/>
                  </a:outerShdw>
                </a:effectLst>
              </a:rPr>
              <a:t>)</a:t>
            </a:r>
            <a:endParaRPr lang="en-US" sz="2400" i="1" dirty="0">
              <a:solidFill>
                <a:schemeClr val="accent2"/>
              </a:solidFill>
              <a:effectLst>
                <a:outerShdw blurRad="38100" dist="38100" dir="2700000" algn="tl">
                  <a:srgbClr val="000000"/>
                </a:outerShdw>
              </a:effectLst>
            </a:endParaRPr>
          </a:p>
        </p:txBody>
      </p:sp>
      <p:grpSp>
        <p:nvGrpSpPr>
          <p:cNvPr id="13" name="Group 12"/>
          <p:cNvGrpSpPr/>
          <p:nvPr/>
        </p:nvGrpSpPr>
        <p:grpSpPr>
          <a:xfrm>
            <a:off x="7096083" y="4343400"/>
            <a:ext cx="676317" cy="487225"/>
            <a:chOff x="7096083" y="4343400"/>
            <a:chExt cx="676317" cy="487225"/>
          </a:xfrm>
        </p:grpSpPr>
        <p:cxnSp>
          <p:nvCxnSpPr>
            <p:cNvPr id="89" name="Straight Arrow Connector 88"/>
            <p:cNvCxnSpPr/>
            <p:nvPr/>
          </p:nvCxnSpPr>
          <p:spPr bwMode="auto">
            <a:xfrm>
              <a:off x="7096083" y="4722167"/>
              <a:ext cx="676317" cy="108458"/>
            </a:xfrm>
            <a:prstGeom prst="straightConnector1">
              <a:avLst/>
            </a:prstGeom>
            <a:noFill/>
            <a:ln w="25400" cap="sq" cmpd="sng" algn="ctr">
              <a:solidFill>
                <a:srgbClr val="FF0000"/>
              </a:solidFill>
              <a:prstDash val="solid"/>
              <a:round/>
              <a:headEnd type="none" w="med" len="med"/>
              <a:tailEnd type="arrow"/>
            </a:ln>
            <a:effectLst/>
          </p:spPr>
        </p:cxnSp>
        <p:sp>
          <p:nvSpPr>
            <p:cNvPr id="92" name="Rectangle 91"/>
            <p:cNvSpPr/>
            <p:nvPr/>
          </p:nvSpPr>
          <p:spPr bwMode="auto">
            <a:xfrm>
              <a:off x="7281446" y="4343400"/>
              <a:ext cx="338554"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b</a:t>
              </a:r>
              <a:endParaRPr lang="en-US" sz="2400" dirty="0">
                <a:solidFill>
                  <a:schemeClr val="accent2"/>
                </a:solidFill>
              </a:endParaRPr>
            </a:p>
          </p:txBody>
        </p:sp>
      </p:grpSp>
    </p:spTree>
    <p:extLst>
      <p:ext uri="{BB962C8B-B14F-4D97-AF65-F5344CB8AC3E}">
        <p14:creationId xmlns:p14="http://schemas.microsoft.com/office/powerpoint/2010/main" val="157620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82">
                                            <p:txEl>
                                              <p:pRg st="1" end="1"/>
                                            </p:txEl>
                                          </p:spTgt>
                                        </p:tgtEl>
                                        <p:attrNameLst>
                                          <p:attrName>style.visibility</p:attrName>
                                        </p:attrNameLst>
                                      </p:cBhvr>
                                      <p:to>
                                        <p:strVal val="visible"/>
                                      </p:to>
                                    </p:set>
                                    <p:anim calcmode="lin" valueType="num">
                                      <p:cBhvr additive="base">
                                        <p:cTn id="17" dur="500" fill="hold"/>
                                        <p:tgtEl>
                                          <p:spTgt spid="8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82">
                                            <p:txEl>
                                              <p:pRg st="2" end="2"/>
                                            </p:txEl>
                                          </p:spTgt>
                                        </p:tgtEl>
                                        <p:attrNameLst>
                                          <p:attrName>style.visibility</p:attrName>
                                        </p:attrNameLst>
                                      </p:cBhvr>
                                      <p:to>
                                        <p:strVal val="visible"/>
                                      </p:to>
                                    </p:set>
                                    <p:anim calcmode="lin" valueType="num">
                                      <p:cBhvr additive="base">
                                        <p:cTn id="23" dur="500" fill="hold"/>
                                        <p:tgtEl>
                                          <p:spTgt spid="82">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8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82">
                                            <p:txEl>
                                              <p:pRg st="3" end="3"/>
                                            </p:txEl>
                                          </p:spTgt>
                                        </p:tgtEl>
                                        <p:attrNameLst>
                                          <p:attrName>style.visibility</p:attrName>
                                        </p:attrNameLst>
                                      </p:cBhvr>
                                      <p:to>
                                        <p:strVal val="visible"/>
                                      </p:to>
                                    </p:set>
                                    <p:anim calcmode="lin" valueType="num">
                                      <p:cBhvr additive="base">
                                        <p:cTn id="29" dur="500" fill="hold"/>
                                        <p:tgtEl>
                                          <p:spTgt spid="82">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82">
                                            <p:txEl>
                                              <p:pRg st="4" end="4"/>
                                            </p:txEl>
                                          </p:spTgt>
                                        </p:tgtEl>
                                        <p:attrNameLst>
                                          <p:attrName>style.visibility</p:attrName>
                                        </p:attrNameLst>
                                      </p:cBhvr>
                                      <p:to>
                                        <p:strVal val="visible"/>
                                      </p:to>
                                    </p:set>
                                    <p:anim calcmode="lin" valueType="num">
                                      <p:cBhvr additive="base">
                                        <p:cTn id="35" dur="500" fill="hold"/>
                                        <p:tgtEl>
                                          <p:spTgt spid="8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8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82">
                                            <p:txEl>
                                              <p:pRg st="5" end="5"/>
                                            </p:txEl>
                                          </p:spTgt>
                                        </p:tgtEl>
                                        <p:attrNameLst>
                                          <p:attrName>style.visibility</p:attrName>
                                        </p:attrNameLst>
                                      </p:cBhvr>
                                      <p:to>
                                        <p:strVal val="visible"/>
                                      </p:to>
                                    </p:set>
                                    <p:anim calcmode="lin" valueType="num">
                                      <p:cBhvr additive="base">
                                        <p:cTn id="41" dur="500" fill="hold"/>
                                        <p:tgtEl>
                                          <p:spTgt spid="82">
                                            <p:txEl>
                                              <p:pRg st="5" end="5"/>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8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82">
                                            <p:txEl>
                                              <p:pRg st="6" end="6"/>
                                            </p:txEl>
                                          </p:spTgt>
                                        </p:tgtEl>
                                        <p:attrNameLst>
                                          <p:attrName>style.visibility</p:attrName>
                                        </p:attrNameLst>
                                      </p:cBhvr>
                                      <p:to>
                                        <p:strVal val="visible"/>
                                      </p:to>
                                    </p:set>
                                    <p:anim calcmode="lin" valueType="num">
                                      <p:cBhvr additive="base">
                                        <p:cTn id="47" dur="500" fill="hold"/>
                                        <p:tgtEl>
                                          <p:spTgt spid="82">
                                            <p:txEl>
                                              <p:pRg st="6" end="6"/>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2">
                                            <p:txEl>
                                              <p:pRg st="6" end="6"/>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83"/>
                                        </p:tgtEl>
                                        <p:attrNameLst>
                                          <p:attrName>style.visibility</p:attrName>
                                        </p:attrNameLst>
                                      </p:cBhvr>
                                      <p:to>
                                        <p:strVal val="visible"/>
                                      </p:to>
                                    </p:set>
                                    <p:anim calcmode="lin" valueType="num">
                                      <p:cBhvr additive="base">
                                        <p:cTn id="51" dur="500" fill="hold"/>
                                        <p:tgtEl>
                                          <p:spTgt spid="83"/>
                                        </p:tgtEl>
                                        <p:attrNameLst>
                                          <p:attrName>ppt_x</p:attrName>
                                        </p:attrNameLst>
                                      </p:cBhvr>
                                      <p:tavLst>
                                        <p:tav tm="0">
                                          <p:val>
                                            <p:strVal val="1+#ppt_w/2"/>
                                          </p:val>
                                        </p:tav>
                                        <p:tav tm="100000">
                                          <p:val>
                                            <p:strVal val="#ppt_x"/>
                                          </p:val>
                                        </p:tav>
                                      </p:tavLst>
                                    </p:anim>
                                    <p:anim calcmode="lin" valueType="num">
                                      <p:cBhvr additive="base">
                                        <p:cTn id="52"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smtClean="0">
                  <a:solidFill>
                    <a:schemeClr val="accent2"/>
                  </a:solidFill>
                  <a:effectLst>
                    <a:outerShdw blurRad="38100" dist="38100" dir="2700000" algn="tl">
                      <a:srgbClr val="000000"/>
                    </a:outerShdw>
                  </a:effectLst>
                </a:rPr>
                <a:t>f(I)      </a:t>
              </a:r>
              <a:r>
                <a:rPr lang="en-US" sz="2400" dirty="0" smtClean="0">
                  <a:solidFill>
                    <a:schemeClr val="accent2"/>
                  </a:solidFill>
                </a:rPr>
                <a:t>if    |I| </a:t>
              </a:r>
              <a:r>
                <a:rPr lang="en-US" sz="2400" dirty="0" smtClean="0">
                  <a:solidFill>
                    <a:schemeClr val="accent2"/>
                  </a:solidFill>
                  <a:effectLst>
                    <a:outerShdw blurRad="38100" dist="38100" dir="2700000" algn="tl">
                      <a:srgbClr val="000000"/>
                    </a:outerShdw>
                  </a:effectLst>
                </a:rPr>
                <a:t>≤ 6</a:t>
              </a:r>
              <a:endParaRPr lang="en-US" sz="2400" dirty="0">
                <a:solidFill>
                  <a:schemeClr val="accent2"/>
                </a:solidFill>
                <a:effectLst>
                  <a:outerShdw blurRad="38100" dist="38100" dir="2700000" algn="tl">
                    <a:srgbClr val="000000"/>
                  </a:outerShdw>
                </a:effectLst>
              </a:endParaRP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smtClean="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too</a:t>
            </a:r>
            <a:r>
              <a:rPr lang="en-US" sz="2400" baseline="-25000" dirty="0" smtClean="0">
                <a:solidFill>
                  <a:schemeClr val="accent2"/>
                </a:solidFill>
                <a:effectLst>
                  <a:outerShdw blurRad="38100" dist="38100" dir="2700000" algn="tl">
                    <a:srgbClr val="000000"/>
                  </a:outerShdw>
                </a:effectLst>
              </a:rPr>
              <a:t> long</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sym typeface="Symbol"/>
                </a:rPr>
                <a:t></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011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00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101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baseline="-25000" dirty="0" smtClean="0">
                  <a:solidFill>
                    <a:schemeClr val="accent2"/>
                  </a:solidFill>
                  <a:effectLst>
                    <a:outerShdw blurRad="38100" dist="38100" dir="2700000" algn="tl">
                      <a:srgbClr val="000000"/>
                    </a:outerShdw>
                  </a:effectLst>
                </a:rPr>
                <a:t>10</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q</a:t>
              </a:r>
              <a:r>
                <a:rPr lang="en-US" sz="2400" baseline="-25000" dirty="0" smtClean="0">
                  <a:solidFill>
                    <a:schemeClr val="accent2"/>
                  </a:solidFill>
                  <a:effectLst>
                    <a:outerShdw blurRad="38100" dist="38100" dir="2700000" algn="tl">
                      <a:srgbClr val="000000"/>
                    </a:outerShdw>
                  </a:effectLst>
                </a:rPr>
                <a:t>111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smtClean="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smtClean="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1" name="Rectangle 20"/>
          <p:cNvSpPr>
            <a:spLocks noChangeArrowheads="1"/>
          </p:cNvSpPr>
          <p:nvPr/>
        </p:nvSpPr>
        <p:spPr bwMode="auto">
          <a:xfrm>
            <a:off x="7386891" y="2438400"/>
            <a:ext cx="165378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smtClean="0">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answer</a:t>
            </a:r>
            <a:r>
              <a:rPr lang="en-US" sz="2400" dirty="0" smtClean="0">
                <a:solidFill>
                  <a:schemeClr val="accent2"/>
                </a:solidFill>
                <a:effectLst>
                  <a:outerShdw blurRad="38100" dist="38100" dir="2700000" algn="tl">
                    <a:srgbClr val="000000"/>
                  </a:outerShdw>
                </a:effectLst>
              </a:rPr>
              <a:t> </a:t>
            </a:r>
            <a:r>
              <a:rPr lang="en-US" sz="2400" baseline="-25000" dirty="0" smtClean="0">
                <a:solidFill>
                  <a:schemeClr val="accent2"/>
                </a:solidFill>
                <a:effectLst>
                  <a:outerShdw blurRad="38100" dist="38100" dir="2700000" algn="tl">
                    <a:srgbClr val="000000"/>
                  </a:outerShdw>
                </a:effectLst>
              </a:rPr>
              <a:t>Yes</a:t>
            </a:r>
            <a:endParaRPr lang="en-US" sz="2400" i="1" dirty="0">
              <a:solidFill>
                <a:schemeClr val="accent2"/>
              </a:solidFill>
              <a:effectLst>
                <a:outerShdw blurRad="38100" dist="38100" dir="2700000" algn="tl">
                  <a:srgbClr val="000000"/>
                </a:outerShdw>
              </a:effectLst>
            </a:endParaRPr>
          </a:p>
        </p:txBody>
      </p:sp>
      <p:sp>
        <p:nvSpPr>
          <p:cNvPr id="84" name="Rectangle 20"/>
          <p:cNvSpPr>
            <a:spLocks noChangeArrowheads="1"/>
          </p:cNvSpPr>
          <p:nvPr/>
        </p:nvSpPr>
        <p:spPr bwMode="auto">
          <a:xfrm>
            <a:off x="7374012" y="2915819"/>
            <a:ext cx="1661673"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smtClean="0">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answer</a:t>
            </a:r>
            <a:r>
              <a:rPr lang="en-US" sz="2400" dirty="0" smtClean="0">
                <a:solidFill>
                  <a:schemeClr val="accent2"/>
                </a:solidFill>
                <a:effectLst>
                  <a:outerShdw blurRad="38100" dist="38100" dir="2700000" algn="tl">
                    <a:srgbClr val="000000"/>
                  </a:outerShdw>
                </a:effectLst>
              </a:rPr>
              <a:t> </a:t>
            </a:r>
            <a:r>
              <a:rPr lang="en-US" sz="2400" baseline="-25000" dirty="0" smtClean="0">
                <a:solidFill>
                  <a:schemeClr val="accent2"/>
                </a:solidFill>
                <a:effectLst>
                  <a:outerShdw blurRad="38100" dist="38100" dir="2700000" algn="tl">
                    <a:srgbClr val="000000"/>
                  </a:outerShdw>
                </a:effectLst>
              </a:rPr>
              <a:t>NO</a:t>
            </a:r>
            <a:endParaRPr lang="en-US" sz="2400" i="1" dirty="0">
              <a:solidFill>
                <a:schemeClr val="accent2"/>
              </a:solidFill>
              <a:effectLst>
                <a:outerShdw blurRad="38100" dist="38100" dir="2700000" algn="tl">
                  <a:srgbClr val="000000"/>
                </a:outerShdw>
              </a:effectLst>
            </a:endParaRPr>
          </a:p>
        </p:txBody>
      </p:sp>
      <p:cxnSp>
        <p:nvCxnSpPr>
          <p:cNvPr id="94" name="Straight Arrow Connector 93"/>
          <p:cNvCxnSpPr/>
          <p:nvPr/>
        </p:nvCxnSpPr>
        <p:spPr bwMode="auto">
          <a:xfrm>
            <a:off x="3750675" y="1515709"/>
            <a:ext cx="3864813" cy="1224102"/>
          </a:xfrm>
          <a:prstGeom prst="straightConnector1">
            <a:avLst/>
          </a:prstGeom>
          <a:noFill/>
          <a:ln w="25400" cap="sq" cmpd="sng" algn="ctr">
            <a:solidFill>
              <a:srgbClr val="FF0000"/>
            </a:solidFill>
            <a:prstDash val="solid"/>
            <a:round/>
            <a:headEnd type="none" w="med" len="med"/>
            <a:tailEnd type="arrow"/>
          </a:ln>
          <a:effectLst/>
        </p:spPr>
      </p:cxnSp>
      <p:cxnSp>
        <p:nvCxnSpPr>
          <p:cNvPr id="97" name="Straight Arrow Connector 96"/>
          <p:cNvCxnSpPr/>
          <p:nvPr/>
        </p:nvCxnSpPr>
        <p:spPr bwMode="auto">
          <a:xfrm>
            <a:off x="3810000" y="2010398"/>
            <a:ext cx="3784101" cy="1190002"/>
          </a:xfrm>
          <a:prstGeom prst="straightConnector1">
            <a:avLst/>
          </a:prstGeom>
          <a:noFill/>
          <a:ln w="25400" cap="sq" cmpd="sng" algn="ctr">
            <a:solidFill>
              <a:srgbClr val="FF0000"/>
            </a:solidFill>
            <a:prstDash val="solid"/>
            <a:round/>
            <a:headEnd type="none" w="med" len="med"/>
            <a:tailEnd type="arrow"/>
          </a:ln>
          <a:effectLst/>
        </p:spPr>
      </p:cxnSp>
      <p:cxnSp>
        <p:nvCxnSpPr>
          <p:cNvPr id="99" name="Straight Arrow Connector 98"/>
          <p:cNvCxnSpPr/>
          <p:nvPr/>
        </p:nvCxnSpPr>
        <p:spPr bwMode="auto">
          <a:xfrm>
            <a:off x="3797121" y="2772398"/>
            <a:ext cx="3673456" cy="441586"/>
          </a:xfrm>
          <a:prstGeom prst="straightConnector1">
            <a:avLst/>
          </a:prstGeom>
          <a:noFill/>
          <a:ln w="25400" cap="sq" cmpd="sng" algn="ctr">
            <a:solidFill>
              <a:srgbClr val="FF0000"/>
            </a:solidFill>
            <a:prstDash val="solid"/>
            <a:round/>
            <a:headEnd type="none" w="med" len="med"/>
            <a:tailEnd type="arrow"/>
          </a:ln>
          <a:effectLst/>
        </p:spPr>
      </p:cxnSp>
      <p:cxnSp>
        <p:nvCxnSpPr>
          <p:cNvPr id="100" name="Straight Arrow Connector 99"/>
          <p:cNvCxnSpPr/>
          <p:nvPr/>
        </p:nvCxnSpPr>
        <p:spPr bwMode="auto">
          <a:xfrm flipV="1">
            <a:off x="3784242" y="2717442"/>
            <a:ext cx="3698383" cy="635358"/>
          </a:xfrm>
          <a:prstGeom prst="straightConnector1">
            <a:avLst/>
          </a:prstGeom>
          <a:noFill/>
          <a:ln w="25400" cap="sq" cmpd="sng" algn="ctr">
            <a:solidFill>
              <a:srgbClr val="FF0000"/>
            </a:solidFill>
            <a:prstDash val="solid"/>
            <a:round/>
            <a:headEnd type="none" w="med" len="med"/>
            <a:tailEnd type="arrow"/>
          </a:ln>
          <a:effectLst/>
        </p:spPr>
      </p:cxnSp>
      <p:cxnSp>
        <p:nvCxnSpPr>
          <p:cNvPr id="101" name="Straight Arrow Connector 100"/>
          <p:cNvCxnSpPr>
            <a:endCxn id="84" idx="1"/>
          </p:cNvCxnSpPr>
          <p:nvPr/>
        </p:nvCxnSpPr>
        <p:spPr bwMode="auto">
          <a:xfrm flipV="1">
            <a:off x="3771363" y="3146652"/>
            <a:ext cx="3602649" cy="1120548"/>
          </a:xfrm>
          <a:prstGeom prst="straightConnector1">
            <a:avLst/>
          </a:prstGeom>
          <a:noFill/>
          <a:ln w="25400" cap="sq" cmpd="sng" algn="ctr">
            <a:solidFill>
              <a:srgbClr val="FF0000"/>
            </a:solidFill>
            <a:prstDash val="solid"/>
            <a:round/>
            <a:headEnd type="none" w="med" len="med"/>
            <a:tailEnd type="arrow"/>
          </a:ln>
          <a:effectLst/>
        </p:spPr>
      </p:cxnSp>
      <p:cxnSp>
        <p:nvCxnSpPr>
          <p:cNvPr id="102" name="Straight Arrow Connector 101"/>
          <p:cNvCxnSpPr/>
          <p:nvPr/>
        </p:nvCxnSpPr>
        <p:spPr bwMode="auto">
          <a:xfrm flipV="1">
            <a:off x="3810141" y="3200400"/>
            <a:ext cx="3660436" cy="1629398"/>
          </a:xfrm>
          <a:prstGeom prst="straightConnector1">
            <a:avLst/>
          </a:prstGeom>
          <a:noFill/>
          <a:ln w="25400" cap="sq" cmpd="sng" algn="ctr">
            <a:solidFill>
              <a:srgbClr val="FF0000"/>
            </a:solidFill>
            <a:prstDash val="solid"/>
            <a:round/>
            <a:headEnd type="none" w="med" len="med"/>
            <a:tailEnd type="arrow"/>
          </a:ln>
          <a:effectLst/>
        </p:spPr>
      </p:cxnSp>
      <p:cxnSp>
        <p:nvCxnSpPr>
          <p:cNvPr id="103" name="Straight Arrow Connector 102"/>
          <p:cNvCxnSpPr/>
          <p:nvPr/>
        </p:nvCxnSpPr>
        <p:spPr bwMode="auto">
          <a:xfrm flipV="1">
            <a:off x="3810000" y="2748710"/>
            <a:ext cx="3672625" cy="2890090"/>
          </a:xfrm>
          <a:prstGeom prst="straightConnector1">
            <a:avLst/>
          </a:prstGeom>
          <a:noFill/>
          <a:ln w="25400" cap="sq" cmpd="sng" algn="ctr">
            <a:solidFill>
              <a:srgbClr val="FF0000"/>
            </a:solidFill>
            <a:prstDash val="solid"/>
            <a:round/>
            <a:headEnd type="none" w="med" len="med"/>
            <a:tailEnd type="arrow"/>
          </a:ln>
          <a:effectLst/>
        </p:spPr>
      </p:cxnSp>
      <p:cxnSp>
        <p:nvCxnSpPr>
          <p:cNvPr id="104" name="Straight Arrow Connector 103"/>
          <p:cNvCxnSpPr/>
          <p:nvPr/>
        </p:nvCxnSpPr>
        <p:spPr bwMode="auto">
          <a:xfrm flipV="1">
            <a:off x="3835899" y="3252049"/>
            <a:ext cx="3634678" cy="3025549"/>
          </a:xfrm>
          <a:prstGeom prst="straightConnector1">
            <a:avLst/>
          </a:prstGeom>
          <a:noFill/>
          <a:ln w="25400" cap="sq" cmpd="sng" algn="ctr">
            <a:solidFill>
              <a:srgbClr val="FF0000"/>
            </a:solidFill>
            <a:prstDash val="solid"/>
            <a:round/>
            <a:headEnd type="none" w="med" len="med"/>
            <a:tailEnd type="arrow"/>
          </a:ln>
          <a:effectLst/>
        </p:spPr>
      </p:cxnSp>
      <p:cxnSp>
        <p:nvCxnSpPr>
          <p:cNvPr id="105" name="Straight Arrow Connector 104"/>
          <p:cNvCxnSpPr/>
          <p:nvPr/>
        </p:nvCxnSpPr>
        <p:spPr bwMode="auto">
          <a:xfrm flipV="1">
            <a:off x="2654121" y="3252049"/>
            <a:ext cx="4828504" cy="2618791"/>
          </a:xfrm>
          <a:prstGeom prst="straightConnector1">
            <a:avLst/>
          </a:prstGeom>
          <a:noFill/>
          <a:ln w="25400" cap="sq" cmpd="sng" algn="ctr">
            <a:solidFill>
              <a:srgbClr val="FF0000"/>
            </a:solidFill>
            <a:prstDash val="solid"/>
            <a:round/>
            <a:headEnd type="none" w="med" len="med"/>
            <a:tailEnd type="arrow"/>
          </a:ln>
          <a:effectLst/>
        </p:spPr>
      </p:cxnSp>
      <p:cxnSp>
        <p:nvCxnSpPr>
          <p:cNvPr id="106" name="Straight Arrow Connector 105"/>
          <p:cNvCxnSpPr>
            <a:endCxn id="81" idx="1"/>
          </p:cNvCxnSpPr>
          <p:nvPr/>
        </p:nvCxnSpPr>
        <p:spPr bwMode="auto">
          <a:xfrm flipV="1">
            <a:off x="2603820" y="2669233"/>
            <a:ext cx="4783071" cy="1779565"/>
          </a:xfrm>
          <a:prstGeom prst="straightConnector1">
            <a:avLst/>
          </a:prstGeom>
          <a:noFill/>
          <a:ln w="25400" cap="sq" cmpd="sng" algn="ctr">
            <a:solidFill>
              <a:srgbClr val="FF0000"/>
            </a:solidFill>
            <a:prstDash val="solid"/>
            <a:round/>
            <a:headEnd type="none" w="med" len="med"/>
            <a:tailEnd type="arrow"/>
          </a:ln>
          <a:effectLst/>
        </p:spPr>
      </p:cxnSp>
      <p:cxnSp>
        <p:nvCxnSpPr>
          <p:cNvPr id="107" name="Straight Arrow Connector 106"/>
          <p:cNvCxnSpPr/>
          <p:nvPr/>
        </p:nvCxnSpPr>
        <p:spPr bwMode="auto">
          <a:xfrm flipV="1">
            <a:off x="2680020" y="2700405"/>
            <a:ext cx="4790557" cy="300593"/>
          </a:xfrm>
          <a:prstGeom prst="straightConnector1">
            <a:avLst/>
          </a:prstGeom>
          <a:noFill/>
          <a:ln w="25400" cap="sq" cmpd="sng" algn="ctr">
            <a:solidFill>
              <a:srgbClr val="FF0000"/>
            </a:solidFill>
            <a:prstDash val="solid"/>
            <a:round/>
            <a:headEnd type="none" w="med" len="med"/>
            <a:tailEnd type="arrow"/>
          </a:ln>
          <a:effectLst/>
        </p:spPr>
      </p:cxnSp>
      <p:cxnSp>
        <p:nvCxnSpPr>
          <p:cNvPr id="108" name="Straight Arrow Connector 107"/>
          <p:cNvCxnSpPr>
            <a:endCxn id="81" idx="1"/>
          </p:cNvCxnSpPr>
          <p:nvPr/>
        </p:nvCxnSpPr>
        <p:spPr bwMode="auto">
          <a:xfrm>
            <a:off x="2616699" y="1553198"/>
            <a:ext cx="4770192" cy="1116035"/>
          </a:xfrm>
          <a:prstGeom prst="straightConnector1">
            <a:avLst/>
          </a:prstGeom>
          <a:noFill/>
          <a:ln w="25400" cap="sq" cmpd="sng" algn="ctr">
            <a:solidFill>
              <a:srgbClr val="FF0000"/>
            </a:solidFill>
            <a:prstDash val="solid"/>
            <a:round/>
            <a:headEnd type="none" w="med" len="med"/>
            <a:tailEnd type="arrow"/>
          </a:ln>
          <a:effectLst/>
        </p:spPr>
      </p:cxnSp>
      <p:cxnSp>
        <p:nvCxnSpPr>
          <p:cNvPr id="109" name="Straight Arrow Connector 108"/>
          <p:cNvCxnSpPr>
            <a:endCxn id="84" idx="1"/>
          </p:cNvCxnSpPr>
          <p:nvPr/>
        </p:nvCxnSpPr>
        <p:spPr bwMode="auto">
          <a:xfrm>
            <a:off x="1626099" y="2315198"/>
            <a:ext cx="5747913" cy="831454"/>
          </a:xfrm>
          <a:prstGeom prst="straightConnector1">
            <a:avLst/>
          </a:prstGeom>
          <a:noFill/>
          <a:ln w="25400" cap="sq" cmpd="sng" algn="ctr">
            <a:solidFill>
              <a:srgbClr val="FF0000"/>
            </a:solidFill>
            <a:prstDash val="solid"/>
            <a:round/>
            <a:headEnd type="none" w="med" len="med"/>
            <a:tailEnd type="arrow"/>
          </a:ln>
          <a:effectLst/>
        </p:spPr>
      </p:cxnSp>
      <p:cxnSp>
        <p:nvCxnSpPr>
          <p:cNvPr id="110" name="Straight Arrow Connector 109"/>
          <p:cNvCxnSpPr>
            <a:endCxn id="84" idx="1"/>
          </p:cNvCxnSpPr>
          <p:nvPr/>
        </p:nvCxnSpPr>
        <p:spPr bwMode="auto">
          <a:xfrm flipV="1">
            <a:off x="470079" y="3146652"/>
            <a:ext cx="6903933" cy="553025"/>
          </a:xfrm>
          <a:prstGeom prst="straightConnector1">
            <a:avLst/>
          </a:prstGeom>
          <a:noFill/>
          <a:ln w="25400" cap="sq" cmpd="sng" algn="ctr">
            <a:solidFill>
              <a:srgbClr val="FF0000"/>
            </a:solidFill>
            <a:prstDash val="solid"/>
            <a:round/>
            <a:headEnd type="none" w="med" len="med"/>
            <a:tailEnd type="arrow"/>
          </a:ln>
          <a:effectLst/>
        </p:spPr>
      </p:cxnSp>
      <p:cxnSp>
        <p:nvCxnSpPr>
          <p:cNvPr id="111" name="Straight Arrow Connector 110"/>
          <p:cNvCxnSpPr/>
          <p:nvPr/>
        </p:nvCxnSpPr>
        <p:spPr bwMode="auto">
          <a:xfrm flipV="1">
            <a:off x="6553200" y="3320542"/>
            <a:ext cx="1040901" cy="1229008"/>
          </a:xfrm>
          <a:prstGeom prst="straightConnector1">
            <a:avLst/>
          </a:prstGeom>
          <a:noFill/>
          <a:ln w="25400" cap="sq" cmpd="sng" algn="ctr">
            <a:solidFill>
              <a:srgbClr val="FF0000"/>
            </a:solidFill>
            <a:prstDash val="solid"/>
            <a:round/>
            <a:headEnd type="none" w="med" len="med"/>
            <a:tailEnd type="arrow"/>
          </a:ln>
          <a:effectLst/>
        </p:spPr>
      </p:cxnSp>
      <p:sp>
        <p:nvSpPr>
          <p:cNvPr id="112" name="Rectangle 20"/>
          <p:cNvSpPr>
            <a:spLocks noChangeArrowheads="1"/>
          </p:cNvSpPr>
          <p:nvPr/>
        </p:nvSpPr>
        <p:spPr bwMode="auto">
          <a:xfrm>
            <a:off x="4260291" y="838200"/>
            <a:ext cx="4883709" cy="830997"/>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  |</a:t>
            </a:r>
            <a:r>
              <a:rPr lang="el-GR" sz="2400" i="1" dirty="0" smtClean="0">
                <a:solidFill>
                  <a:schemeClr val="accent2"/>
                </a:solidFill>
                <a:effectLst>
                  <a:outerShdw blurRad="38100" dist="38100" dir="2700000" algn="tl">
                    <a:srgbClr val="000000"/>
                  </a:outerShdw>
                </a:effectLst>
                <a:sym typeface="Symbol"/>
              </a:rPr>
              <a:t>α</a:t>
            </a:r>
            <a:r>
              <a:rPr lang="en-CA" sz="2400" i="1" dirty="0" smtClean="0">
                <a:solidFill>
                  <a:schemeClr val="accent2"/>
                </a:solidFill>
                <a:effectLst>
                  <a:outerShdw blurRad="38100" dist="38100" dir="2700000" algn="tl">
                    <a:srgbClr val="000000"/>
                  </a:outerShdw>
                </a:effectLst>
                <a:sym typeface="Symbol"/>
              </a:rPr>
              <a:t>|≤6,</a:t>
            </a:r>
            <a:r>
              <a:rPr lang="en-US" sz="2400" i="1" dirty="0" smtClean="0">
                <a:solidFill>
                  <a:schemeClr val="accent2"/>
                </a:solidFill>
                <a:effectLst>
                  <a:outerShdw blurRad="38100" dist="38100" dir="2700000" algn="tl">
                    <a:srgbClr val="000000"/>
                  </a:outerShdw>
                </a:effectLst>
                <a:sym typeface="Symbol"/>
              </a:rPr>
              <a:t>  </a:t>
            </a:r>
            <a:r>
              <a:rPr lang="en-CA" sz="2400" i="1" dirty="0" smtClean="0">
                <a:solidFill>
                  <a:schemeClr val="accent2"/>
                </a:solidFill>
                <a:effectLst>
                  <a:outerShdw blurRad="38100" dist="38100" dir="2700000" algn="tl">
                    <a:srgbClr val="000000"/>
                  </a:outerShdw>
                </a:effectLst>
              </a:rPr>
              <a:t/>
            </a:r>
            <a:br>
              <a:rPr lang="en-CA" sz="2400" i="1" dirty="0" smtClean="0">
                <a:solidFill>
                  <a:schemeClr val="accent2"/>
                </a:solidFill>
                <a:effectLst>
                  <a:outerShdw blurRad="38100" dist="38100" dir="2700000" algn="tl">
                    <a:srgbClr val="000000"/>
                  </a:outerShdw>
                </a:effectLst>
              </a:rPr>
            </a:br>
            <a:r>
              <a:rPr lang="en-CA" sz="2400" i="1" dirty="0" smtClean="0">
                <a:solidFill>
                  <a:schemeClr val="accent2"/>
                </a:solidFill>
                <a:effectLst>
                  <a:outerShdw blurRad="38100" dist="38100" dir="2700000" algn="tl">
                    <a:srgbClr val="000000"/>
                  </a:outerShdw>
                </a:effectLst>
              </a:rPr>
              <a:t>        </a:t>
            </a:r>
            <a:r>
              <a:rPr lang="en-US" sz="2400" i="1" dirty="0" smtClean="0">
                <a:solidFill>
                  <a:schemeClr val="accent2"/>
                </a:solidFill>
                <a:effectLst>
                  <a:outerShdw blurRad="38100" dist="38100" dir="2700000" algn="tl">
                    <a:srgbClr val="000000"/>
                  </a:outerShdw>
                </a:effectLst>
              </a:rPr>
              <a:t>(</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b)  </a:t>
            </a:r>
            <a:r>
              <a:rPr lang="en-US" sz="2400" i="1" dirty="0" smtClean="0">
                <a:solidFill>
                  <a:schemeClr val="accent2"/>
                </a:solidFill>
                <a:effectLst>
                  <a:outerShdw blurRad="38100" dist="38100" dir="2700000" algn="tl">
                    <a:srgbClr val="000000"/>
                  </a:outerShdw>
                </a:effectLst>
              </a:rPr>
              <a:t>= &lt;</a:t>
            </a:r>
            <a:r>
              <a:rPr lang="en-US" sz="2400" dirty="0" err="1" smtClean="0">
                <a:solidFill>
                  <a:schemeClr val="accent2"/>
                </a:solidFill>
                <a:effectLst>
                  <a:outerShdw blurRad="38100" dist="38100" dir="2700000" algn="tl">
                    <a:srgbClr val="000000"/>
                  </a:outerShdw>
                </a:effectLst>
              </a:rPr>
              <a:t>q</a:t>
            </a:r>
            <a:r>
              <a:rPr lang="en-US" sz="2400" baseline="-25000" dirty="0" err="1" smtClean="0">
                <a:solidFill>
                  <a:schemeClr val="accent2"/>
                </a:solidFill>
                <a:effectLst>
                  <a:outerShdw blurRad="38100" dist="38100" dir="2700000" algn="tl">
                    <a:srgbClr val="000000"/>
                  </a:outerShdw>
                </a:effectLst>
              </a:rPr>
              <a:t>answer</a:t>
            </a:r>
            <a:r>
              <a:rPr lang="en-US" sz="2400" dirty="0" smtClean="0">
                <a:solidFill>
                  <a:schemeClr val="accent2"/>
                </a:solidFill>
                <a:effectLst>
                  <a:outerShdw blurRad="38100" dist="38100" dir="2700000" algn="tl">
                    <a:srgbClr val="000000"/>
                  </a:outerShdw>
                </a:effectLst>
              </a:rPr>
              <a:t> </a:t>
            </a:r>
            <a:r>
              <a:rPr lang="en-US" sz="2400" baseline="-25000" dirty="0" smtClean="0">
                <a:solidFill>
                  <a:schemeClr val="accent2"/>
                </a:solidFill>
                <a:effectLst>
                  <a:outerShdw blurRad="38100" dist="38100" dir="2700000" algn="tl">
                    <a:srgbClr val="000000"/>
                  </a:outerShdw>
                </a:effectLst>
              </a:rPr>
              <a:t>f(</a:t>
            </a:r>
            <a:r>
              <a:rPr lang="el-GR" sz="2400" baseline="-25000" dirty="0" smtClean="0">
                <a:solidFill>
                  <a:schemeClr val="accent2"/>
                </a:solidFill>
                <a:effectLst>
                  <a:outerShdw blurRad="38100" dist="38100" dir="2700000" algn="tl">
                    <a:srgbClr val="000000"/>
                  </a:outerShdw>
                </a:effectLst>
              </a:rPr>
              <a:t>α</a:t>
            </a:r>
            <a:r>
              <a:rPr lang="en-CA" sz="2400" baseline="-25000" dirty="0" smtClean="0">
                <a:solidFill>
                  <a:schemeClr val="accent2"/>
                </a:solidFill>
                <a:effectLst>
                  <a:outerShdw blurRad="38100" dist="38100" dir="2700000" algn="tl">
                    <a:srgbClr val="000000"/>
                  </a:outerShdw>
                </a:effectLst>
              </a:rPr>
              <a:t>)</a:t>
            </a:r>
            <a:r>
              <a:rPr lang="en-US" sz="2400" i="1" dirty="0" smtClean="0">
                <a:solidFill>
                  <a:schemeClr val="accent2"/>
                </a:solidFill>
                <a:effectLst>
                  <a:outerShdw blurRad="38100" dist="38100" dir="2700000" algn="tl">
                    <a:srgbClr val="000000"/>
                  </a:outerShdw>
                </a:effectLst>
              </a:rPr>
              <a:t>, b, stay&gt;</a:t>
            </a:r>
            <a:endParaRPr lang="en-US" sz="2400" i="1" dirty="0">
              <a:solidFill>
                <a:schemeClr val="accent2"/>
              </a:solidFill>
              <a:effectLst>
                <a:outerShdw blurRad="38100" dist="38100" dir="2700000" algn="tl">
                  <a:srgbClr val="000000"/>
                </a:outerShdw>
              </a:effectLst>
            </a:endParaRPr>
          </a:p>
        </p:txBody>
      </p:sp>
      <p:sp>
        <p:nvSpPr>
          <p:cNvPr id="95" name="Rectangle 94"/>
          <p:cNvSpPr/>
          <p:nvPr/>
        </p:nvSpPr>
        <p:spPr bwMode="auto">
          <a:xfrm>
            <a:off x="5257798" y="2775118"/>
            <a:ext cx="503256" cy="830997"/>
          </a:xfrm>
          <a:prstGeom prst="rect">
            <a:avLst/>
          </a:prstGeom>
        </p:spPr>
        <p:txBody>
          <a:bodyPr wrap="square">
            <a:spAutoFit/>
          </a:bodyPr>
          <a:lstStyle/>
          <a:p>
            <a:pPr>
              <a:defRPr/>
            </a:pPr>
            <a:r>
              <a:rPr lang="en-US" sz="4800" dirty="0" smtClean="0">
                <a:solidFill>
                  <a:schemeClr val="accent2"/>
                </a:solidFill>
                <a:effectLst>
                  <a:outerShdw blurRad="38100" dist="38100" dir="2700000" algn="tl">
                    <a:srgbClr val="000000"/>
                  </a:outerShdw>
                </a:effectLst>
              </a:rPr>
              <a:t>b</a:t>
            </a:r>
            <a:endParaRPr lang="en-US" sz="4800" dirty="0">
              <a:solidFill>
                <a:schemeClr val="accent2"/>
              </a:solidFill>
            </a:endParaRPr>
          </a:p>
        </p:txBody>
      </p:sp>
      <p:sp>
        <p:nvSpPr>
          <p:cNvPr id="113" name="Rectangle 112"/>
          <p:cNvSpPr/>
          <p:nvPr/>
        </p:nvSpPr>
        <p:spPr bwMode="auto">
          <a:xfrm>
            <a:off x="5105400" y="6096000"/>
            <a:ext cx="3998852" cy="830997"/>
          </a:xfrm>
          <a:prstGeom prst="rect">
            <a:avLst/>
          </a:prstGeom>
        </p:spPr>
        <p:txBody>
          <a:bodyPr wrap="none">
            <a:spAutoFit/>
          </a:bodyPr>
          <a:lstStyle/>
          <a:p>
            <a:pPr>
              <a:defRPr/>
            </a:pPr>
            <a:r>
              <a:rPr lang="en-US" sz="2400" dirty="0" smtClean="0">
                <a:effectLst>
                  <a:outerShdw blurRad="38100" dist="38100" dir="2700000" algn="tl">
                    <a:srgbClr val="000000"/>
                  </a:outerShdw>
                </a:effectLst>
              </a:rPr>
              <a:t>We will later see that this is a </a:t>
            </a:r>
            <a:br>
              <a:rPr lang="en-US" sz="2400" dirty="0" smtClean="0">
                <a:effectLst>
                  <a:outerShdw blurRad="38100" dist="38100" dir="2700000" algn="tl">
                    <a:srgbClr val="000000"/>
                  </a:outerShdw>
                </a:effectLst>
              </a:rPr>
            </a:br>
            <a:r>
              <a:rPr lang="en-US" sz="2400" dirty="0" smtClean="0">
                <a:effectLst>
                  <a:outerShdw blurRad="38100" dist="38100" dir="2700000" algn="tl">
                    <a:srgbClr val="000000"/>
                  </a:outerShdw>
                </a:effectLst>
              </a:rPr>
              <a:t>Deterministic Finite Automata.</a:t>
            </a:r>
            <a:endParaRPr lang="en-US" sz="2400" dirty="0"/>
          </a:p>
        </p:txBody>
      </p:sp>
    </p:spTree>
    <p:extLst>
      <p:ext uri="{BB962C8B-B14F-4D97-AF65-F5344CB8AC3E}">
        <p14:creationId xmlns:p14="http://schemas.microsoft.com/office/powerpoint/2010/main" val="306067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 calcmode="lin" valueType="num">
                                      <p:cBhvr additive="base">
                                        <p:cTn id="7" dur="500" fill="hold"/>
                                        <p:tgtEl>
                                          <p:spTgt spid="113"/>
                                        </p:tgtEl>
                                        <p:attrNameLst>
                                          <p:attrName>ppt_x</p:attrName>
                                        </p:attrNameLst>
                                      </p:cBhvr>
                                      <p:tavLst>
                                        <p:tav tm="0">
                                          <p:val>
                                            <p:strVal val="#ppt_x"/>
                                          </p:val>
                                        </p:tav>
                                        <p:tav tm="100000">
                                          <p:val>
                                            <p:strVal val="#ppt_x"/>
                                          </p:val>
                                        </p:tav>
                                      </p:tavLst>
                                    </p:anim>
                                    <p:anim calcmode="lin" valueType="num">
                                      <p:cBhvr additive="base">
                                        <p:cTn id="8"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529107"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016728463"/>
              </p:ext>
            </p:extLst>
          </p:nvPr>
        </p:nvGraphicFramePr>
        <p:xfrm>
          <a:off x="1828800" y="1676402"/>
          <a:ext cx="6825634" cy="3457832"/>
        </p:xfrm>
        <a:graphic>
          <a:graphicData uri="http://schemas.openxmlformats.org/drawingml/2006/table">
            <a:tbl>
              <a:tblPr firstRow="1" firstCol="1" bandRow="1">
                <a:tableStyleId>{5C22544A-7EE6-4342-B048-85BDC9FD1C3A}</a:tableStyleId>
              </a:tblPr>
              <a:tblGrid>
                <a:gridCol w="1307829"/>
                <a:gridCol w="1758266"/>
                <a:gridCol w="1792497"/>
                <a:gridCol w="1967042"/>
              </a:tblGrid>
              <a:tr h="386509">
                <a:tc>
                  <a:txBody>
                    <a:bodyPr/>
                    <a:lstStyle/>
                    <a:p>
                      <a:pPr algn="ctr"/>
                      <a:r>
                        <a:rPr lang="el-GR" i="1" dirty="0" smtClean="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0</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1</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Blank</a:t>
                      </a:r>
                      <a:endParaRPr lang="en-CA" dirty="0">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solidFill>
                            <a:schemeClr val="tx1"/>
                          </a:solidFill>
                          <a:latin typeface="Times New Roman" panose="02020603050405020304" pitchFamily="18" charset="0"/>
                          <a:cs typeface="Times New Roman" panose="02020603050405020304" pitchFamily="18" charset="0"/>
                        </a:rPr>
                        <a:t>q</a:t>
                      </a:r>
                      <a:r>
                        <a:rPr lang="en-US" sz="1800" baseline="-25000" dirty="0" smtClean="0">
                          <a:solidFill>
                            <a:schemeClr val="tx1"/>
                          </a:solidFill>
                          <a:effectLst>
                            <a:outerShdw blurRad="38100" dist="38100" dir="2700000" algn="tl">
                              <a:srgbClr val="000000"/>
                            </a:outerShdw>
                          </a:effectLst>
                          <a:sym typeface="Symbol"/>
                        </a:rPr>
                        <a:t></a:t>
                      </a:r>
                      <a:endParaRPr lang="en-CA" baseline="-25000" dirty="0" smtClean="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0</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644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&lt;q</a:t>
                      </a:r>
                      <a:r>
                        <a:rPr lang="en-CA" baseline="-25000" dirty="0" smtClean="0">
                          <a:latin typeface="Times New Roman" panose="02020603050405020304" pitchFamily="18" charset="0"/>
                          <a:cs typeface="Times New Roman" panose="02020603050405020304" pitchFamily="18" charset="0"/>
                        </a:rPr>
                        <a:t>10</a:t>
                      </a:r>
                      <a:r>
                        <a:rPr lang="en-CA" baseline="0" dirty="0" smtClean="0">
                          <a:latin typeface="Times New Roman" panose="02020603050405020304" pitchFamily="18" charset="0"/>
                          <a:cs typeface="Times New Roman" panose="02020603050405020304" pitchFamily="18" charset="0"/>
                        </a:rPr>
                        <a:t>, 0, R&gt;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&lt;q</a:t>
                      </a:r>
                      <a:r>
                        <a:rPr lang="en-CA" baseline="-25000" dirty="0" smtClean="0">
                          <a:latin typeface="Times New Roman" panose="02020603050405020304" pitchFamily="18" charset="0"/>
                          <a:cs typeface="Times New Roman" panose="02020603050405020304" pitchFamily="18" charset="0"/>
                        </a:rPr>
                        <a:t>11</a:t>
                      </a:r>
                      <a:r>
                        <a:rPr lang="en-CA" baseline="0" dirty="0" smtClean="0">
                          <a:latin typeface="Times New Roman" panose="02020603050405020304" pitchFamily="18" charset="0"/>
                          <a:cs typeface="Times New Roman" panose="02020603050405020304" pitchFamily="18" charset="0"/>
                        </a:rPr>
                        <a:t>, 0, R&gt;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a:t>
                      </a:r>
                      <a:r>
                        <a:rPr lang="en-CA"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answer</a:t>
                      </a:r>
                      <a:r>
                        <a:rPr lang="en-CA" baseline="-25000" dirty="0" smtClean="0">
                          <a:latin typeface="Times New Roman" panose="02020603050405020304" pitchFamily="18" charset="0"/>
                          <a:cs typeface="Times New Roman" panose="02020603050405020304" pitchFamily="18" charset="0"/>
                        </a:rPr>
                        <a:t> Yes</a:t>
                      </a:r>
                      <a:r>
                        <a:rPr lang="en-CA" baseline="0" dirty="0" smtClean="0">
                          <a:latin typeface="Times New Roman" panose="02020603050405020304" pitchFamily="18" charset="0"/>
                          <a:cs typeface="Times New Roman" panose="02020603050405020304" pitchFamily="18" charset="0"/>
                        </a:rPr>
                        <a:t>, b, R&gt;</a:t>
                      </a:r>
                      <a:endParaRPr lang="en-CA" baseline="-25000" dirty="0" smtClean="0">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a:t>
                      </a:r>
                      <a:r>
                        <a:rPr lang="en-CA"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answer</a:t>
                      </a:r>
                      <a:r>
                        <a:rPr lang="en-CA" baseline="-25000" dirty="0" smtClean="0">
                          <a:latin typeface="Times New Roman" panose="02020603050405020304" pitchFamily="18" charset="0"/>
                          <a:cs typeface="Times New Roman" panose="02020603050405020304" pitchFamily="18" charset="0"/>
                        </a:rPr>
                        <a:t> No</a:t>
                      </a:r>
                      <a:r>
                        <a:rPr lang="en-CA" baseline="0" dirty="0" smtClean="0">
                          <a:latin typeface="Times New Roman" panose="02020603050405020304" pitchFamily="18" charset="0"/>
                          <a:cs typeface="Times New Roman" panose="02020603050405020304" pitchFamily="18" charset="0"/>
                        </a:rPr>
                        <a:t>, b, R&gt;</a:t>
                      </a:r>
                      <a:endParaRPr lang="en-CA" baseline="-25000" dirty="0" smtClean="0">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01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86509">
                <a:tc>
                  <a:txBody>
                    <a:bodyPr/>
                    <a:lstStyle/>
                    <a:p>
                      <a:pPr algn="ctr"/>
                      <a:r>
                        <a:rPr lang="en-CA" dirty="0" smtClean="0">
                          <a:latin typeface="Times New Roman" panose="02020603050405020304" pitchFamily="18" charset="0"/>
                          <a:cs typeface="Times New Roman" panose="02020603050405020304" pitchFamily="18" charset="0"/>
                        </a:rPr>
                        <a:t>….</a:t>
                      </a: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111111</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halt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bl>
          </a:graphicData>
        </a:graphic>
      </p:graphicFrame>
      <p:sp>
        <p:nvSpPr>
          <p:cNvPr id="10" name="Text Box 4"/>
          <p:cNvSpPr txBox="1">
            <a:spLocks noChangeArrowheads="1"/>
          </p:cNvSpPr>
          <p:nvPr/>
        </p:nvSpPr>
        <p:spPr bwMode="auto">
          <a:xfrm>
            <a:off x="5486400" y="1233488"/>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smtClean="0">
                <a:effectLst>
                  <a:outerShdw blurRad="38100" dist="38100" dir="2700000" algn="tl">
                    <a:srgbClr val="000000"/>
                  </a:outerShdw>
                </a:effectLst>
                <a:cs typeface="+mn-cs"/>
              </a:rPr>
              <a:t>c</a:t>
            </a:r>
            <a:r>
              <a:rPr lang="el-GR" dirty="0" smtClean="0">
                <a:effectLst>
                  <a:outerShdw blurRad="38100" dist="38100" dir="2700000" algn="tl">
                    <a:srgbClr val="000000"/>
                  </a:outerShdw>
                </a:effectLst>
                <a:cs typeface="+mn-cs"/>
              </a:rPr>
              <a:t>ϵ∑</a:t>
            </a:r>
            <a:r>
              <a:rPr lang="en-CA" dirty="0" smtClean="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11" name="Text Box 6"/>
          <p:cNvSpPr txBox="1">
            <a:spLocks noChangeArrowheads="1"/>
          </p:cNvSpPr>
          <p:nvPr/>
        </p:nvSpPr>
        <p:spPr bwMode="auto">
          <a:xfrm>
            <a:off x="838200" y="6498434"/>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smtClean="0">
                <a:effectLst>
                  <a:outerShdw blurRad="38100" dist="38100" dir="2700000" algn="tl">
                    <a:srgbClr val="000000"/>
                  </a:outerShdw>
                </a:effectLst>
                <a:cs typeface="Times New Roman" pitchFamily="18" charset="0"/>
              </a:rPr>
              <a:t>Transition </a:t>
            </a:r>
            <a:r>
              <a:rPr lang="en-US" dirty="0">
                <a:effectLst>
                  <a:outerShdw blurRad="38100" dist="38100" dir="2700000" algn="tl">
                    <a:srgbClr val="000000"/>
                  </a:outerShdw>
                </a:effectLst>
                <a:cs typeface="Times New Roman" pitchFamily="18" charset="0"/>
              </a:rPr>
              <a:t>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2" name="Text Box 4"/>
          <p:cNvSpPr txBox="1">
            <a:spLocks noChangeArrowheads="1"/>
          </p:cNvSpPr>
          <p:nvPr/>
        </p:nvSpPr>
        <p:spPr bwMode="auto">
          <a:xfrm rot="16200000">
            <a:off x="-75924" y="328705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smtClean="0">
                <a:cs typeface="+mn-cs"/>
              </a:rPr>
              <a:t>Current State</a:t>
            </a:r>
            <a:endParaRPr lang="en-US" dirty="0">
              <a:cs typeface="+mn-cs"/>
            </a:endParaRPr>
          </a:p>
        </p:txBody>
      </p:sp>
    </p:spTree>
    <p:extLst>
      <p:ext uri="{BB962C8B-B14F-4D97-AF65-F5344CB8AC3E}">
        <p14:creationId xmlns:p14="http://schemas.microsoft.com/office/powerpoint/2010/main" val="2134997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A computational problem is computable</a:t>
            </a:r>
          </a:p>
          <a:p>
            <a:pPr>
              <a:spcBef>
                <a:spcPct val="0"/>
              </a:spcBef>
            </a:pPr>
            <a:endParaRPr lang="en-US" altLang="en-US" sz="2800" dirty="0">
              <a:solidFill>
                <a:schemeClr val="accent2"/>
              </a:solidFill>
              <a:latin typeface="Times New Roman" pitchFamily="18" charset="0"/>
            </a:endParaRPr>
          </a:p>
          <a:p>
            <a:pPr>
              <a:spcBef>
                <a:spcPct val="0"/>
              </a:spcBef>
              <a:buFontTx/>
              <a:buChar char="•"/>
            </a:pPr>
            <a:endParaRPr lang="en-US" altLang="en-US" sz="2800" dirty="0">
              <a:latin typeface="Times New Roman" pitchFamily="18" charset="0"/>
            </a:endParaRPr>
          </a:p>
          <a:p>
            <a:pPr>
              <a:spcBef>
                <a:spcPct val="0"/>
              </a:spcBef>
              <a:buFontTx/>
              <a:buChar char="•"/>
            </a:pPr>
            <a:r>
              <a:rPr lang="en-US" altLang="en-US" sz="2800" dirty="0">
                <a:latin typeface="Times New Roman" pitchFamily="18" charset="0"/>
              </a:rPr>
              <a:t>by a </a:t>
            </a:r>
            <a:r>
              <a:rPr lang="en-US" altLang="en-US" sz="2800" dirty="0">
                <a:solidFill>
                  <a:schemeClr val="accent2"/>
                </a:solidFill>
                <a:latin typeface="Times New Roman" pitchFamily="18" charset="0"/>
              </a:rPr>
              <a:t>Turing Machine</a:t>
            </a: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31" name="Text Box 28"/>
          <p:cNvSpPr txBox="1">
            <a:spLocks noChangeArrowheads="1"/>
          </p:cNvSpPr>
          <p:nvPr/>
        </p:nvSpPr>
        <p:spPr bwMode="auto">
          <a:xfrm>
            <a:off x="2819400" y="2743200"/>
            <a:ext cx="4046538" cy="18161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simulates</a:t>
            </a:r>
            <a:br>
              <a:rPr lang="en-US" dirty="0">
                <a:effectLst>
                  <a:outerShdw blurRad="38100" dist="38100" dir="2700000" algn="tl">
                    <a:srgbClr val="000000"/>
                  </a:outerShdw>
                </a:effectLst>
                <a:cs typeface="+mn-cs"/>
              </a:rPr>
            </a:br>
            <a:r>
              <a:rPr lang="en-US" dirty="0">
                <a:solidFill>
                  <a:schemeClr val="accent2"/>
                </a:solidFill>
                <a:effectLst>
                  <a:outerShdw blurRad="38100" dist="38100" dir="2700000" algn="tl">
                    <a:srgbClr val="000000"/>
                  </a:outerShdw>
                </a:effectLst>
                <a:cs typeface="+mn-cs"/>
              </a:rPr>
              <a:t> Multi-Tape TM</a:t>
            </a: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interweaving tapes.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2" name="Group 1"/>
          <p:cNvGrpSpPr/>
          <p:nvPr/>
        </p:nvGrpSpPr>
        <p:grpSpPr>
          <a:xfrm>
            <a:off x="284163" y="685800"/>
            <a:ext cx="5735637" cy="2133600"/>
            <a:chOff x="284163" y="685800"/>
            <a:chExt cx="5735637" cy="213360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600"/>
              <a:ext cx="3429000" cy="395288"/>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2006" name="AutoShape 22"/>
            <p:cNvSpPr>
              <a:spLocks noChangeArrowheads="1"/>
            </p:cNvSpPr>
            <p:nvPr/>
          </p:nvSpPr>
          <p:spPr bwMode="auto">
            <a:xfrm rot="-54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8" name="AutoShape 24"/>
            <p:cNvSpPr>
              <a:spLocks noChangeArrowheads="1"/>
            </p:cNvSpPr>
            <p:nvPr/>
          </p:nvSpPr>
          <p:spPr bwMode="auto">
            <a:xfrm rot="-5400000">
              <a:off x="2667000" y="25908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52600" y="2209800"/>
              <a:ext cx="4267200" cy="395288"/>
              <a:chOff x="528" y="1392"/>
              <a:chExt cx="2688" cy="249"/>
            </a:xfrm>
          </p:grpSpPr>
          <p:sp>
            <p:nvSpPr>
              <p:cNvPr id="1322010" name="Rectangle 2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2011" name="Rectangle 2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2012" name="Rectangle 2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2013" name="Rectangle 2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2014" name="Rectangle 3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2015" name="Rectangle 3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2016" name="Line 3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7" name="Line 3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8" name="Line 3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9" name="Line 3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0" name="Line 3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1" name="Line 3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2" name="Line 3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3" name="Line 3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4" name="Line 4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5" name="Line 4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6" name="Line 4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2054" name="Text Box 70"/>
          <p:cNvSpPr txBox="1">
            <a:spLocks noChangeArrowheads="1"/>
          </p:cNvSpPr>
          <p:nvPr/>
        </p:nvSpPr>
        <p:spPr bwMode="auto">
          <a:xfrm>
            <a:off x="457200" y="2908300"/>
            <a:ext cx="8686800" cy="308133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Knowing </a:t>
            </a:r>
          </a:p>
          <a:p>
            <a:pPr lvl="1" eaLnBrk="0" hangingPunct="0">
              <a:buFontTx/>
              <a:buChar char="•"/>
              <a:defRPr/>
            </a:pPr>
            <a:r>
              <a:rPr lang="en-US">
                <a:effectLst>
                  <a:outerShdw blurRad="38100" dist="38100" dir="2700000" algn="tl">
                    <a:srgbClr val="000000"/>
                  </a:outerShdw>
                </a:effectLst>
                <a:cs typeface="+mn-cs"/>
              </a:rPr>
              <a:t>the one state </a:t>
            </a:r>
            <a:r>
              <a:rPr lang="en-US">
                <a:solidFill>
                  <a:schemeClr val="accent2"/>
                </a:solidFill>
                <a:effectLst>
                  <a:outerShdw blurRad="38100" dist="38100" dir="2700000" algn="tl">
                    <a:srgbClr val="000000"/>
                  </a:outerShdw>
                </a:effectLst>
                <a:cs typeface="+mn-cs"/>
              </a:rPr>
              <a:t>q</a:t>
            </a:r>
          </a:p>
          <a:p>
            <a:pPr lvl="1" eaLnBrk="0" hangingPunct="0">
              <a:buFontTx/>
              <a:buChar char="•"/>
              <a:defRPr/>
            </a:pPr>
            <a:r>
              <a:rPr lang="en-US">
                <a:effectLst>
                  <a:outerShdw blurRad="38100" dist="38100" dir="2700000" algn="tl">
                    <a:srgbClr val="000000"/>
                  </a:outerShdw>
                </a:effectLst>
                <a:cs typeface="+mn-cs"/>
              </a:rPr>
              <a:t>the value </a:t>
            </a:r>
            <a:r>
              <a:rPr lang="en-US">
                <a:solidFill>
                  <a:schemeClr val="accent2"/>
                </a:solidFill>
                <a:effectLst>
                  <a:outerShdw blurRad="38100" dist="38100" dir="2700000" algn="tl">
                    <a:srgbClr val="000000"/>
                  </a:outerShdw>
                </a:effectLst>
                <a:cs typeface="+mn-cs"/>
              </a:rPr>
              <a:t>c</a:t>
            </a:r>
            <a:r>
              <a:rPr lang="en-US" baseline="-25000">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 under each head </a:t>
            </a:r>
          </a:p>
          <a:p>
            <a:pPr eaLnBrk="0" hangingPunct="0">
              <a:buFontTx/>
              <a:buChar char="•"/>
              <a:defRPr/>
            </a:pPr>
            <a:r>
              <a:rPr lang="en-US">
                <a:effectLst>
                  <a:outerShdw blurRad="38100" dist="38100" dir="2700000" algn="tl">
                    <a:srgbClr val="000000"/>
                  </a:outerShdw>
                </a:effectLst>
                <a:cs typeface="+mn-cs"/>
              </a:rPr>
              <a:t>Automata decides </a:t>
            </a:r>
          </a:p>
          <a:p>
            <a:pPr lvl="1" eaLnBrk="0" hangingPunct="0">
              <a:buFontTx/>
              <a:buChar char="•"/>
              <a:defRPr/>
            </a:pPr>
            <a:r>
              <a:rPr lang="en-US">
                <a:effectLst>
                  <a:outerShdw blurRad="38100" dist="38100" dir="2700000" algn="tl">
                    <a:srgbClr val="000000"/>
                  </a:outerShdw>
                </a:effectLst>
                <a:cs typeface="+mn-cs"/>
              </a:rPr>
              <a:t>New state </a:t>
            </a:r>
            <a:r>
              <a:rPr lang="en-US">
                <a:solidFill>
                  <a:schemeClr val="accent2"/>
                </a:solidFill>
                <a:effectLst>
                  <a:outerShdw blurRad="38100" dist="38100" dir="2700000" algn="tl">
                    <a:srgbClr val="000000"/>
                  </a:outerShdw>
                </a:effectLst>
                <a:cs typeface="+mn-cs"/>
              </a:rPr>
              <a:t>q’</a:t>
            </a:r>
            <a:r>
              <a:rPr lang="en-US">
                <a:effectLst>
                  <a:outerShdw blurRad="38100" dist="38100" dir="2700000" algn="tl">
                    <a:srgbClr val="000000"/>
                  </a:outerShdw>
                </a:effectLst>
                <a:cs typeface="+mn-cs"/>
              </a:rPr>
              <a:t> </a:t>
            </a:r>
          </a:p>
          <a:p>
            <a:pPr lvl="1" eaLnBrk="0" hangingPunct="0">
              <a:buFontTx/>
              <a:buChar char="•"/>
              <a:defRPr/>
            </a:pPr>
            <a:r>
              <a:rPr lang="en-US">
                <a:effectLst>
                  <a:outerShdw blurRad="38100" dist="38100" dir="2700000" algn="tl">
                    <a:srgbClr val="000000"/>
                  </a:outerShdw>
                </a:effectLst>
                <a:cs typeface="+mn-cs"/>
              </a:rPr>
              <a:t>For each head what to write &amp; whether to move.</a:t>
            </a:r>
            <a:endParaRPr lang="en-US">
              <a:solidFill>
                <a:schemeClr val="accent2"/>
              </a:solidFill>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Times New Roman" pitchFamily="18" charset="0"/>
              </a:rPr>
              <a:t>ie </a:t>
            </a:r>
            <a:r>
              <a:rPr lang="el-GR">
                <a:solidFill>
                  <a:schemeClr val="accent2"/>
                </a:solidFill>
                <a:effectLst>
                  <a:outerShdw blurRad="38100" dist="38100" dir="2700000" algn="tl">
                    <a:srgbClr val="000000"/>
                  </a:outerShdw>
                </a:effectLst>
                <a:cs typeface="Times New Roman" pitchFamily="18" charset="0"/>
              </a:rPr>
              <a:t>δ</a:t>
            </a:r>
            <a:r>
              <a:rPr lang="en-US">
                <a:solidFill>
                  <a:schemeClr val="accent2"/>
                </a:solidFill>
                <a:effectLst>
                  <a:outerShdw blurRad="38100" dist="38100" dir="2700000" algn="tl">
                    <a:srgbClr val="000000"/>
                  </a:outerShdw>
                </a:effectLst>
                <a:cs typeface="Times New Roman" pitchFamily="18" charset="0"/>
              </a:rPr>
              <a:t>(q,c</a:t>
            </a:r>
            <a:r>
              <a:rPr lang="en-US" baseline="-25000">
                <a:solidFill>
                  <a:schemeClr val="accent2"/>
                </a:solidFill>
                <a:effectLst>
                  <a:outerShdw blurRad="38100" dist="38100" dir="2700000" algn="tl">
                    <a:srgbClr val="000000"/>
                  </a:outerShdw>
                </a:effectLst>
                <a:cs typeface="Times New Roman" pitchFamily="18" charset="0"/>
              </a:rPr>
              <a:t>1</a:t>
            </a:r>
            <a:r>
              <a:rPr lang="en-US">
                <a:solidFill>
                  <a:schemeClr val="accent2"/>
                </a:solidFill>
                <a:effectLst>
                  <a:outerShdw blurRad="38100" dist="38100" dir="2700000" algn="tl">
                    <a:srgbClr val="000000"/>
                  </a:outerShdw>
                </a:effectLst>
                <a:cs typeface="Times New Roman" pitchFamily="18" charset="0"/>
              </a:rPr>
              <a:t>,c</a:t>
            </a:r>
            <a:r>
              <a:rPr lang="en-US" baseline="-25000">
                <a:solidFill>
                  <a:schemeClr val="accent2"/>
                </a:solidFill>
                <a:effectLst>
                  <a:outerShdw blurRad="38100" dist="38100" dir="2700000" algn="tl">
                    <a:srgbClr val="000000"/>
                  </a:outerShdw>
                </a:effectLst>
                <a:cs typeface="Times New Roman" pitchFamily="18" charset="0"/>
              </a:rPr>
              <a:t>2</a:t>
            </a:r>
            <a:r>
              <a:rPr lang="en-US">
                <a:solidFill>
                  <a:schemeClr val="accent2"/>
                </a:solidFill>
                <a:effectLst>
                  <a:outerShdw blurRad="38100" dist="38100" dir="2700000" algn="tl">
                    <a:srgbClr val="000000"/>
                  </a:outerShdw>
                </a:effectLst>
                <a:cs typeface="Times New Roman" pitchFamily="18" charset="0"/>
              </a:rPr>
              <a:t>) = </a:t>
            </a:r>
            <a:r>
              <a:rPr lang="en-US">
                <a:solidFill>
                  <a:schemeClr val="accent2"/>
                </a:solidFill>
                <a:effectLst>
                  <a:outerShdw blurRad="38100" dist="38100" dir="2700000" algn="tl">
                    <a:srgbClr val="000000"/>
                  </a:outerShdw>
                </a:effectLst>
                <a:cs typeface="+mn-cs"/>
              </a:rPr>
              <a:t>&lt;q’,c’</a:t>
            </a:r>
            <a:r>
              <a:rPr lang="en-US" baseline="-25000">
                <a:solidFill>
                  <a:schemeClr val="accent2"/>
                </a:solidFill>
                <a:effectLst>
                  <a:outerShdw blurRad="38100" dist="38100" dir="2700000" algn="tl">
                    <a:srgbClr val="000000"/>
                  </a:outerShdw>
                </a:effectLst>
                <a:cs typeface="+mn-cs"/>
              </a:rPr>
              <a:t>1</a:t>
            </a:r>
            <a:r>
              <a:rPr lang="en-US">
                <a:solidFill>
                  <a:schemeClr val="accent2"/>
                </a:solidFill>
                <a:effectLst>
                  <a:outerShdw blurRad="38100" dist="38100" dir="2700000" algn="tl">
                    <a:srgbClr val="000000"/>
                  </a:outerShdw>
                </a:effectLst>
                <a:cs typeface="+mn-cs"/>
              </a:rPr>
              <a:t>,direction</a:t>
            </a:r>
            <a:r>
              <a:rPr lang="en-US" baseline="-25000">
                <a:solidFill>
                  <a:schemeClr val="accent2"/>
                </a:solidFill>
                <a:effectLst>
                  <a:outerShdw blurRad="38100" dist="38100" dir="2700000" algn="tl">
                    <a:srgbClr val="000000"/>
                  </a:outerShdw>
                </a:effectLst>
                <a:cs typeface="+mn-cs"/>
              </a:rPr>
              <a:t>1</a:t>
            </a:r>
            <a:r>
              <a:rPr lang="en-US">
                <a:solidFill>
                  <a:schemeClr val="accent2"/>
                </a:solidFill>
                <a:effectLst>
                  <a:outerShdw blurRad="38100" dist="38100" dir="2700000" algn="tl">
                    <a:srgbClr val="000000"/>
                  </a:outerShdw>
                </a:effectLst>
                <a:cs typeface="+mn-cs"/>
              </a:rPr>
              <a:t>,c’</a:t>
            </a:r>
            <a:r>
              <a:rPr lang="en-US" baseline="-25000">
                <a:solidFill>
                  <a:schemeClr val="accent2"/>
                </a:solidFill>
                <a:effectLst>
                  <a:outerShdw blurRad="38100" dist="38100" dir="2700000" algn="tl">
                    <a:srgbClr val="000000"/>
                  </a:outerShdw>
                </a:effectLst>
                <a:cs typeface="+mn-cs"/>
              </a:rPr>
              <a:t>2</a:t>
            </a:r>
            <a:r>
              <a:rPr lang="en-US">
                <a:solidFill>
                  <a:schemeClr val="accent2"/>
                </a:solidFill>
                <a:effectLst>
                  <a:outerShdw blurRad="38100" dist="38100" dir="2700000" algn="tl">
                    <a:srgbClr val="000000"/>
                  </a:outerShdw>
                </a:effectLst>
                <a:cs typeface="+mn-cs"/>
              </a:rPr>
              <a:t>,direction</a:t>
            </a:r>
            <a:r>
              <a:rPr lang="en-US" baseline="-25000">
                <a:solidFill>
                  <a:schemeClr val="accent2"/>
                </a:solidFill>
                <a:effectLst>
                  <a:outerShdw blurRad="38100" dist="38100" dir="2700000" algn="tl">
                    <a:srgbClr val="000000"/>
                  </a:outerShdw>
                </a:effectLst>
                <a:cs typeface="+mn-cs"/>
              </a:rPr>
              <a:t>2</a:t>
            </a:r>
            <a:r>
              <a:rPr lang="en-US">
                <a:solidFill>
                  <a:schemeClr val="accent2"/>
                </a:solidFill>
                <a:effectLst>
                  <a:outerShdw blurRad="38100" dist="38100" dir="2700000" algn="tl">
                    <a:srgbClr val="000000"/>
                  </a:outerShdw>
                </a:effectLst>
                <a:cs typeface="+mn-cs"/>
              </a:rPr>
              <a:t>&gt;</a:t>
            </a:r>
            <a:r>
              <a:rPr lang="en-US">
                <a:effectLst>
                  <a:outerShdw blurRad="38100" dist="38100" dir="2700000" algn="tl">
                    <a:srgbClr val="000000"/>
                  </a:outerShdw>
                </a:effectLst>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22054">
                                            <p:txEl>
                                              <p:pRg st="0" end="0"/>
                                            </p:txEl>
                                          </p:spTgt>
                                        </p:tgtEl>
                                        <p:attrNameLst>
                                          <p:attrName>style.visibility</p:attrName>
                                        </p:attrNameLst>
                                      </p:cBhvr>
                                      <p:to>
                                        <p:strVal val="visible"/>
                                      </p:to>
                                    </p:set>
                                    <p:anim calcmode="lin" valueType="num">
                                      <p:cBhvr additive="base">
                                        <p:cTn id="13" dur="500" fill="hold"/>
                                        <p:tgtEl>
                                          <p:spTgt spid="132205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205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22054">
                                            <p:txEl>
                                              <p:pRg st="1" end="1"/>
                                            </p:txEl>
                                          </p:spTgt>
                                        </p:tgtEl>
                                        <p:attrNameLst>
                                          <p:attrName>style.visibility</p:attrName>
                                        </p:attrNameLst>
                                      </p:cBhvr>
                                      <p:to>
                                        <p:strVal val="visible"/>
                                      </p:to>
                                    </p:set>
                                    <p:anim calcmode="lin" valueType="num">
                                      <p:cBhvr additive="base">
                                        <p:cTn id="17" dur="500" fill="hold"/>
                                        <p:tgtEl>
                                          <p:spTgt spid="132205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22054">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322054">
                                            <p:txEl>
                                              <p:pRg st="2" end="2"/>
                                            </p:txEl>
                                          </p:spTgt>
                                        </p:tgtEl>
                                        <p:attrNameLst>
                                          <p:attrName>style.visibility</p:attrName>
                                        </p:attrNameLst>
                                      </p:cBhvr>
                                      <p:to>
                                        <p:strVal val="visible"/>
                                      </p:to>
                                    </p:set>
                                    <p:anim calcmode="lin" valueType="num">
                                      <p:cBhvr additive="base">
                                        <p:cTn id="21" dur="500" fill="hold"/>
                                        <p:tgtEl>
                                          <p:spTgt spid="1322054">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220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322054">
                                            <p:txEl>
                                              <p:pRg st="3" end="3"/>
                                            </p:txEl>
                                          </p:spTgt>
                                        </p:tgtEl>
                                        <p:attrNameLst>
                                          <p:attrName>style.visibility</p:attrName>
                                        </p:attrNameLst>
                                      </p:cBhvr>
                                      <p:to>
                                        <p:strVal val="visible"/>
                                      </p:to>
                                    </p:set>
                                    <p:anim calcmode="lin" valueType="num">
                                      <p:cBhvr additive="base">
                                        <p:cTn id="27" dur="500" fill="hold"/>
                                        <p:tgtEl>
                                          <p:spTgt spid="1322054">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22054">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322054">
                                            <p:txEl>
                                              <p:pRg st="4" end="4"/>
                                            </p:txEl>
                                          </p:spTgt>
                                        </p:tgtEl>
                                        <p:attrNameLst>
                                          <p:attrName>style.visibility</p:attrName>
                                        </p:attrNameLst>
                                      </p:cBhvr>
                                      <p:to>
                                        <p:strVal val="visible"/>
                                      </p:to>
                                    </p:set>
                                    <p:anim calcmode="lin" valueType="num">
                                      <p:cBhvr additive="base">
                                        <p:cTn id="31" dur="500" fill="hold"/>
                                        <p:tgtEl>
                                          <p:spTgt spid="132205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22054">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22054">
                                            <p:txEl>
                                              <p:pRg st="5" end="5"/>
                                            </p:txEl>
                                          </p:spTgt>
                                        </p:tgtEl>
                                        <p:attrNameLst>
                                          <p:attrName>style.visibility</p:attrName>
                                        </p:attrNameLst>
                                      </p:cBhvr>
                                      <p:to>
                                        <p:strVal val="visible"/>
                                      </p:to>
                                    </p:set>
                                    <p:anim calcmode="lin" valueType="num">
                                      <p:cBhvr additive="base">
                                        <p:cTn id="35" dur="500" fill="hold"/>
                                        <p:tgtEl>
                                          <p:spTgt spid="1322054">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220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22054">
                                            <p:txEl>
                                              <p:pRg st="6" end="6"/>
                                            </p:txEl>
                                          </p:spTgt>
                                        </p:tgtEl>
                                        <p:attrNameLst>
                                          <p:attrName>style.visibility</p:attrName>
                                        </p:attrNameLst>
                                      </p:cBhvr>
                                      <p:to>
                                        <p:strVal val="visible"/>
                                      </p:to>
                                    </p:set>
                                    <p:anim calcmode="lin" valueType="num">
                                      <p:cBhvr additive="base">
                                        <p:cTn id="41" dur="500" fill="hold"/>
                                        <p:tgtEl>
                                          <p:spTgt spid="1322054">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2205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3" name="Group 2"/>
          <p:cNvGrpSpPr/>
          <p:nvPr/>
        </p:nvGrpSpPr>
        <p:grpSpPr>
          <a:xfrm>
            <a:off x="1066800" y="3886200"/>
            <a:ext cx="7543800" cy="2871365"/>
            <a:chOff x="1066800" y="3886200"/>
            <a:chExt cx="7543800" cy="2871365"/>
          </a:xfrm>
        </p:grpSpPr>
        <p:sp>
          <p:nvSpPr>
            <p:cNvPr id="84" name="Rectangle 7"/>
            <p:cNvSpPr>
              <a:spLocks noChangeArrowheads="1"/>
            </p:cNvSpPr>
            <p:nvPr/>
          </p:nvSpPr>
          <p:spPr bwMode="auto">
            <a:xfrm>
              <a:off x="1066800" y="38862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buFontTx/>
                <a:buChar char="•"/>
              </a:pPr>
              <a:r>
                <a:rPr lang="en-US" altLang="en-US" sz="2800" dirty="0">
                  <a:latin typeface="Times New Roman" pitchFamily="18" charset="0"/>
                </a:rPr>
                <a:t> Do not worry about the entire </a:t>
              </a:r>
              <a:r>
                <a:rPr lang="en-US" altLang="en-US" sz="2800" dirty="0" smtClean="0">
                  <a:latin typeface="Times New Roman" pitchFamily="18" charset="0"/>
                </a:rPr>
                <a:t>simulation.</a:t>
              </a:r>
              <a:endParaRPr lang="en-US" altLang="en-US" sz="2800" dirty="0">
                <a:latin typeface="Times New Roman" pitchFamily="18" charset="0"/>
              </a:endParaRPr>
            </a:p>
          </p:txBody>
        </p:sp>
        <p:grpSp>
          <p:nvGrpSpPr>
            <p:cNvPr id="85" name="Group 84"/>
            <p:cNvGrpSpPr>
              <a:grpSpLocks/>
            </p:cNvGrpSpPr>
            <p:nvPr/>
          </p:nvGrpSpPr>
          <p:grpSpPr bwMode="auto">
            <a:xfrm>
              <a:off x="2286000" y="4572000"/>
              <a:ext cx="3328565" cy="2185565"/>
              <a:chOff x="2743200" y="4353348"/>
              <a:chExt cx="3328565" cy="2185565"/>
            </a:xfrm>
          </p:grpSpPr>
          <p:grpSp>
            <p:nvGrpSpPr>
              <p:cNvPr id="86" name="Group 15"/>
              <p:cNvGrpSpPr>
                <a:grpSpLocks/>
              </p:cNvGrpSpPr>
              <p:nvPr/>
            </p:nvGrpSpPr>
            <p:grpSpPr bwMode="auto">
              <a:xfrm>
                <a:off x="2832100" y="4648200"/>
                <a:ext cx="339725" cy="330200"/>
                <a:chOff x="1784" y="2928"/>
                <a:chExt cx="214" cy="208"/>
              </a:xfrm>
            </p:grpSpPr>
            <p:sp>
              <p:nvSpPr>
                <p:cNvPr id="96"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97"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 name="Group 22"/>
              <p:cNvGrpSpPr>
                <a:grpSpLocks/>
              </p:cNvGrpSpPr>
              <p:nvPr/>
            </p:nvGrpSpPr>
            <p:grpSpPr bwMode="auto">
              <a:xfrm>
                <a:off x="2743200" y="4759325"/>
                <a:ext cx="622300" cy="1779588"/>
                <a:chOff x="1728" y="2998"/>
                <a:chExt cx="392" cy="1121"/>
              </a:xfrm>
            </p:grpSpPr>
            <p:sp>
              <p:nvSpPr>
                <p:cNvPr id="90"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88" name="Picture 20" descr="C:\Users\Jeff\Documents\154512_10150923856771030_83636976029_9805650_440571230_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600" y="4353348"/>
                <a:ext cx="2033165" cy="203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 name="Rectangle 66"/>
              <p:cNvSpPr>
                <a:spLocks noChangeArrowheads="1"/>
              </p:cNvSpPr>
              <p:nvPr/>
            </p:nvSpPr>
            <p:spPr bwMode="auto">
              <a:xfrm>
                <a:off x="4343400" y="5697736"/>
                <a:ext cx="647700" cy="338554"/>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1600">
                    <a:latin typeface="Tempus Sans ITC" pitchFamily="82" charset="0"/>
                  </a:rPr>
                  <a:t>next</a:t>
                </a:r>
                <a:endParaRPr lang="en-CA" altLang="en-US" sz="1600">
                  <a:latin typeface="Tempus Sans ITC" pitchFamily="82"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64" name="Group 63"/>
          <p:cNvGrpSpPr>
            <a:grpSpLocks/>
          </p:cNvGrpSpPr>
          <p:nvPr/>
        </p:nvGrpSpPr>
        <p:grpSpPr bwMode="auto">
          <a:xfrm>
            <a:off x="762001" y="4024313"/>
            <a:ext cx="6934199" cy="2833687"/>
            <a:chOff x="457200" y="2743200"/>
            <a:chExt cx="8340725" cy="3962400"/>
          </a:xfrm>
        </p:grpSpPr>
        <p:sp>
          <p:nvSpPr>
            <p:cNvPr id="65" name="Rectangle 3"/>
            <p:cNvSpPr txBox="1">
              <a:spLocks noChangeArrowheads="1"/>
            </p:cNvSpPr>
            <p:nvPr/>
          </p:nvSpPr>
          <p:spPr>
            <a:xfrm>
              <a:off x="990600" y="2743200"/>
              <a:ext cx="7543800" cy="15240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400" kern="0" dirty="0" smtClean="0"/>
                <a:t>Leap into the middle of the algorithm. </a:t>
              </a:r>
              <a:endParaRPr lang="en-US" altLang="en-US" sz="2400" kern="0" dirty="0" smtClean="0"/>
            </a:p>
            <a:p>
              <a:pPr algn="ctr" eaLnBrk="1" hangingPunct="1">
                <a:buFontTx/>
                <a:buNone/>
                <a:defRPr/>
              </a:pPr>
              <a:r>
                <a:rPr lang="en-CA" altLang="en-US" sz="2400" kern="0" dirty="0" smtClean="0"/>
                <a:t>What would you like your data structure to look like when you are half done?</a:t>
              </a:r>
            </a:p>
            <a:p>
              <a:pPr algn="ctr" eaLnBrk="1" hangingPunct="1">
                <a:buFontTx/>
                <a:buNone/>
                <a:defRPr/>
              </a:pPr>
              <a:endParaRPr lang="en-CA" altLang="en-US" sz="2400" kern="0" dirty="0" smtClean="0"/>
            </a:p>
          </p:txBody>
        </p:sp>
        <p:pic>
          <p:nvPicPr>
            <p:cNvPr id="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7"/>
            <p:cNvGrpSpPr>
              <a:grpSpLocks/>
            </p:cNvGrpSpPr>
            <p:nvPr/>
          </p:nvGrpSpPr>
          <p:grpSpPr bwMode="auto">
            <a:xfrm>
              <a:off x="4040188" y="4337050"/>
              <a:ext cx="812800" cy="1751013"/>
              <a:chOff x="2545" y="1969"/>
              <a:chExt cx="512" cy="1103"/>
            </a:xfrm>
          </p:grpSpPr>
          <p:grpSp>
            <p:nvGrpSpPr>
              <p:cNvPr id="70" name="Group 8"/>
              <p:cNvGrpSpPr>
                <a:grpSpLocks/>
              </p:cNvGrpSpPr>
              <p:nvPr/>
            </p:nvGrpSpPr>
            <p:grpSpPr bwMode="auto">
              <a:xfrm>
                <a:off x="2545" y="2054"/>
                <a:ext cx="512" cy="1018"/>
                <a:chOff x="2545" y="2054"/>
                <a:chExt cx="512" cy="1018"/>
              </a:xfrm>
            </p:grpSpPr>
            <p:sp>
              <p:nvSpPr>
                <p:cNvPr id="74"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1" name="Group 15"/>
              <p:cNvGrpSpPr>
                <a:grpSpLocks/>
              </p:cNvGrpSpPr>
              <p:nvPr/>
            </p:nvGrpSpPr>
            <p:grpSpPr bwMode="auto">
              <a:xfrm>
                <a:off x="2853" y="1969"/>
                <a:ext cx="93" cy="125"/>
                <a:chOff x="2853" y="1969"/>
                <a:chExt cx="93" cy="125"/>
              </a:xfrm>
            </p:grpSpPr>
            <p:sp>
              <p:nvSpPr>
                <p:cNvPr id="72"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29226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64" name="Group 63"/>
          <p:cNvGrpSpPr>
            <a:grpSpLocks/>
          </p:cNvGrpSpPr>
          <p:nvPr/>
        </p:nvGrpSpPr>
        <p:grpSpPr bwMode="auto">
          <a:xfrm>
            <a:off x="762001" y="5163011"/>
            <a:ext cx="6934199" cy="1694990"/>
            <a:chOff x="457200" y="4335463"/>
            <a:chExt cx="8340725" cy="2370137"/>
          </a:xfrm>
        </p:grpSpPr>
        <p:pic>
          <p:nvPicPr>
            <p:cNvPr id="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7"/>
            <p:cNvGrpSpPr>
              <a:grpSpLocks/>
            </p:cNvGrpSpPr>
            <p:nvPr/>
          </p:nvGrpSpPr>
          <p:grpSpPr bwMode="auto">
            <a:xfrm>
              <a:off x="4040188" y="4337050"/>
              <a:ext cx="812800" cy="1751013"/>
              <a:chOff x="2545" y="1969"/>
              <a:chExt cx="512" cy="1103"/>
            </a:xfrm>
          </p:grpSpPr>
          <p:grpSp>
            <p:nvGrpSpPr>
              <p:cNvPr id="70" name="Group 8"/>
              <p:cNvGrpSpPr>
                <a:grpSpLocks/>
              </p:cNvGrpSpPr>
              <p:nvPr/>
            </p:nvGrpSpPr>
            <p:grpSpPr bwMode="auto">
              <a:xfrm>
                <a:off x="2545" y="2054"/>
                <a:ext cx="512" cy="1018"/>
                <a:chOff x="2545" y="2054"/>
                <a:chExt cx="512" cy="1018"/>
              </a:xfrm>
            </p:grpSpPr>
            <p:sp>
              <p:nvSpPr>
                <p:cNvPr id="74"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1" name="Group 15"/>
              <p:cNvGrpSpPr>
                <a:grpSpLocks/>
              </p:cNvGrpSpPr>
              <p:nvPr/>
            </p:nvGrpSpPr>
            <p:grpSpPr bwMode="auto">
              <a:xfrm>
                <a:off x="2853" y="1969"/>
                <a:ext cx="93" cy="125"/>
                <a:chOff x="2853" y="1969"/>
                <a:chExt cx="93" cy="125"/>
              </a:xfrm>
            </p:grpSpPr>
            <p:sp>
              <p:nvSpPr>
                <p:cNvPr id="72"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62" name="Text Box 103"/>
          <p:cNvSpPr txBox="1">
            <a:spLocks noChangeArrowheads="1"/>
          </p:cNvSpPr>
          <p:nvPr/>
        </p:nvSpPr>
        <p:spPr bwMode="auto">
          <a:xfrm>
            <a:off x="1905000" y="3886200"/>
            <a:ext cx="7086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smtClean="0">
                <a:cs typeface="+mn-cs"/>
              </a:rPr>
              <a:t>A </a:t>
            </a:r>
            <a:r>
              <a:rPr lang="en-CA" altLang="en-US" sz="2800" kern="0" dirty="0" smtClean="0">
                <a:solidFill>
                  <a:schemeClr val="tx2"/>
                </a:solidFill>
                <a:cs typeface="+mn-cs"/>
              </a:rPr>
              <a:t>loop invariant </a:t>
            </a:r>
            <a:r>
              <a:rPr lang="en-CA" altLang="en-US" sz="2800" kern="0" dirty="0" smtClean="0">
                <a:cs typeface="+mn-cs"/>
              </a:rPr>
              <a:t>is an assertion that must be true  about the state of the data structure </a:t>
            </a:r>
            <a:br>
              <a:rPr lang="en-CA" altLang="en-US" sz="2800" kern="0" dirty="0" smtClean="0">
                <a:cs typeface="+mn-cs"/>
              </a:rPr>
            </a:br>
            <a:r>
              <a:rPr lang="en-CA" altLang="en-US" sz="2800" kern="0" dirty="0" smtClean="0">
                <a:cs typeface="+mn-cs"/>
              </a:rPr>
              <a:t>every time the algorithm is </a:t>
            </a:r>
            <a:br>
              <a:rPr lang="en-CA" altLang="en-US" sz="2800" kern="0" dirty="0" smtClean="0">
                <a:cs typeface="+mn-cs"/>
              </a:rPr>
            </a:br>
            <a:r>
              <a:rPr lang="en-CA" altLang="en-US" sz="2800" kern="0" dirty="0" smtClean="0">
                <a:cs typeface="+mn-cs"/>
              </a:rPr>
              <a:t>at the top of the loop.</a:t>
            </a:r>
            <a:endParaRPr lang="en-CA" altLang="en-US" sz="2800" dirty="0" smtClean="0">
              <a:cs typeface="+mn-cs"/>
            </a:endParaRPr>
          </a:p>
          <a:p>
            <a:pPr eaLnBrk="1" hangingPunct="1">
              <a:lnSpc>
                <a:spcPct val="90000"/>
              </a:lnSpc>
              <a:buFontTx/>
              <a:buNone/>
              <a:defRPr/>
            </a:pPr>
            <a:endParaRPr lang="en-US" altLang="en-US" sz="2800" kern="0" dirty="0" smtClean="0">
              <a:cs typeface="+mn-cs"/>
            </a:endParaRPr>
          </a:p>
        </p:txBody>
      </p:sp>
      <p:grpSp>
        <p:nvGrpSpPr>
          <p:cNvPr id="63" name="Group 22"/>
          <p:cNvGrpSpPr>
            <a:grpSpLocks/>
          </p:cNvGrpSpPr>
          <p:nvPr/>
        </p:nvGrpSpPr>
        <p:grpSpPr bwMode="auto">
          <a:xfrm>
            <a:off x="4419600" y="3200746"/>
            <a:ext cx="762000" cy="609254"/>
            <a:chOff x="1224" y="2539"/>
            <a:chExt cx="2280" cy="1785"/>
          </a:xfrm>
        </p:grpSpPr>
        <p:sp>
          <p:nvSpPr>
            <p:cNvPr id="8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81" name="Group 24"/>
            <p:cNvGrpSpPr>
              <a:grpSpLocks/>
            </p:cNvGrpSpPr>
            <p:nvPr/>
          </p:nvGrpSpPr>
          <p:grpSpPr bwMode="auto">
            <a:xfrm>
              <a:off x="1584" y="2688"/>
              <a:ext cx="1216" cy="1440"/>
              <a:chOff x="2641" y="1488"/>
              <a:chExt cx="2655" cy="2488"/>
            </a:xfrm>
          </p:grpSpPr>
          <p:grpSp>
            <p:nvGrpSpPr>
              <p:cNvPr id="82" name="Group 25"/>
              <p:cNvGrpSpPr>
                <a:grpSpLocks/>
              </p:cNvGrpSpPr>
              <p:nvPr/>
            </p:nvGrpSpPr>
            <p:grpSpPr bwMode="auto">
              <a:xfrm>
                <a:off x="2641" y="1488"/>
                <a:ext cx="2496" cy="2436"/>
                <a:chOff x="2641" y="1488"/>
                <a:chExt cx="2496" cy="2436"/>
              </a:xfrm>
            </p:grpSpPr>
            <p:sp>
              <p:nvSpPr>
                <p:cNvPr id="8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 name="Group 32"/>
              <p:cNvGrpSpPr>
                <a:grpSpLocks/>
              </p:cNvGrpSpPr>
              <p:nvPr/>
            </p:nvGrpSpPr>
            <p:grpSpPr bwMode="auto">
              <a:xfrm>
                <a:off x="4864" y="3099"/>
                <a:ext cx="432" cy="877"/>
                <a:chOff x="4864" y="3099"/>
                <a:chExt cx="432" cy="877"/>
              </a:xfrm>
            </p:grpSpPr>
            <p:sp>
              <p:nvSpPr>
                <p:cNvPr id="8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17978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anim calcmode="lin" valueType="num">
                                      <p:cBhvr additive="base">
                                        <p:cTn id="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79" name="Text Box 71"/>
          <p:cNvSpPr txBox="1">
            <a:spLocks noChangeArrowheads="1"/>
          </p:cNvSpPr>
          <p:nvPr/>
        </p:nvSpPr>
        <p:spPr bwMode="auto">
          <a:xfrm>
            <a:off x="-228600" y="4953000"/>
            <a:ext cx="9309894" cy="1815882"/>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dirty="0" smtClean="0">
                <a:effectLst>
                  <a:outerShdw blurRad="38100" dist="38100" dir="2700000" algn="tl">
                    <a:srgbClr val="000000"/>
                  </a:outerShdw>
                </a:effectLst>
                <a:cs typeface="+mn-cs"/>
              </a:rPr>
              <a:t>The cells from the multi-tape TM are interwoven on the single tape TM</a:t>
            </a:r>
          </a:p>
          <a:p>
            <a:pPr marL="457200" indent="-457200" eaLnBrk="0" hangingPunct="0">
              <a:buFont typeface="Arial" panose="020B0604020202020204" pitchFamily="34" charset="0"/>
              <a:buChar char="•"/>
              <a:defRPr/>
            </a:pPr>
            <a:r>
              <a:rPr lang="en-US" dirty="0" smtClean="0">
                <a:effectLst>
                  <a:outerShdw blurRad="38100" dist="38100" dir="2700000" algn="tl">
                    <a:srgbClr val="000000"/>
                  </a:outerShdw>
                </a:effectLst>
                <a:cs typeface="+mn-cs"/>
              </a:rPr>
              <a:t>Each ASCII cell needs a block of 8 bit cells to store the character. </a:t>
            </a:r>
            <a:endParaRPr lang="en-US" dirty="0">
              <a:effectLst>
                <a:outerShdw blurRad="38100" dist="38100" dir="2700000" algn="tl">
                  <a:srgbClr val="000000"/>
                </a:outerShdw>
              </a:effectLst>
              <a:cs typeface="+mn-cs"/>
            </a:endParaRPr>
          </a:p>
        </p:txBody>
      </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 name="Rectangle 1"/>
          <p:cNvSpPr/>
          <p:nvPr/>
        </p:nvSpPr>
        <p:spPr>
          <a:xfrm>
            <a:off x="2096037" y="6248400"/>
            <a:ext cx="8305800" cy="523220"/>
          </a:xfrm>
          <a:prstGeom prst="rect">
            <a:avLst/>
          </a:prstGeom>
        </p:spPr>
        <p:txBody>
          <a:bodyPr wrap="square">
            <a:spAutoFit/>
          </a:bodyPr>
          <a:lstStyle/>
          <a:p>
            <a:pPr eaLnBrk="0" hangingPunct="0">
              <a:defRPr/>
            </a:pPr>
            <a:r>
              <a:rPr lang="en-US" dirty="0">
                <a:effectLst>
                  <a:outerShdw blurRad="38100" dist="38100" dir="2700000" algn="tl">
                    <a:srgbClr val="000000"/>
                  </a:outerShdw>
                </a:effectLst>
              </a:rPr>
              <a:t>Plus a bit to indicate whether the head is there.</a:t>
            </a:r>
          </a:p>
        </p:txBody>
      </p:sp>
    </p:spTree>
    <p:extLst>
      <p:ext uri="{BB962C8B-B14F-4D97-AF65-F5344CB8AC3E}">
        <p14:creationId xmlns:p14="http://schemas.microsoft.com/office/powerpoint/2010/main" val="17520723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8559"/>
                                        </p:tgtEl>
                                        <p:attrNameLst>
                                          <p:attrName>style.visibility</p:attrName>
                                        </p:attrNameLst>
                                      </p:cBhvr>
                                      <p:to>
                                        <p:strVal val="visible"/>
                                      </p:to>
                                    </p:set>
                                    <p:anim calcmode="lin" valueType="num">
                                      <p:cBhvr additive="base">
                                        <p:cTn id="7" dur="500" fill="hold"/>
                                        <p:tgtEl>
                                          <p:spTgt spid="108559"/>
                                        </p:tgtEl>
                                        <p:attrNameLst>
                                          <p:attrName>ppt_x</p:attrName>
                                        </p:attrNameLst>
                                      </p:cBhvr>
                                      <p:tavLst>
                                        <p:tav tm="0">
                                          <p:val>
                                            <p:strVal val="#ppt_x"/>
                                          </p:val>
                                        </p:tav>
                                        <p:tav tm="100000">
                                          <p:val>
                                            <p:strVal val="#ppt_x"/>
                                          </p:val>
                                        </p:tav>
                                      </p:tavLst>
                                    </p:anim>
                                    <p:anim calcmode="lin" valueType="num">
                                      <p:cBhvr additive="base">
                                        <p:cTn id="8" dur="500" fill="hold"/>
                                        <p:tgtEl>
                                          <p:spTgt spid="10855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23079">
                                            <p:txEl>
                                              <p:pRg st="0" end="0"/>
                                            </p:txEl>
                                          </p:spTgt>
                                        </p:tgtEl>
                                        <p:attrNameLst>
                                          <p:attrName>style.visibility</p:attrName>
                                        </p:attrNameLst>
                                      </p:cBhvr>
                                      <p:to>
                                        <p:strVal val="visible"/>
                                      </p:to>
                                    </p:set>
                                    <p:anim calcmode="lin" valueType="num">
                                      <p:cBhvr additive="base">
                                        <p:cTn id="13" dur="500" fill="hold"/>
                                        <p:tgtEl>
                                          <p:spTgt spid="132307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307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23079">
                                            <p:txEl>
                                              <p:pRg st="1" end="1"/>
                                            </p:txEl>
                                          </p:spTgt>
                                        </p:tgtEl>
                                        <p:attrNameLst>
                                          <p:attrName>style.visibility</p:attrName>
                                        </p:attrNameLst>
                                      </p:cBhvr>
                                      <p:to>
                                        <p:strVal val="visible"/>
                                      </p:to>
                                    </p:set>
                                    <p:anim calcmode="lin" valueType="num">
                                      <p:cBhvr additive="base">
                                        <p:cTn id="19" dur="500" fill="hold"/>
                                        <p:tgtEl>
                                          <p:spTgt spid="132307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2307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1522" name="Text Box 18"/>
          <p:cNvSpPr txBox="1">
            <a:spLocks noChangeArrowheads="1"/>
          </p:cNvSpPr>
          <p:nvPr/>
        </p:nvSpPr>
        <p:spPr bwMode="auto">
          <a:xfrm>
            <a:off x="457200" y="446088"/>
            <a:ext cx="8382000" cy="6289675"/>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Model of Computation</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(What is a legal </a:t>
            </a:r>
            <a:r>
              <a:rPr lang="en-US" dirty="0">
                <a:solidFill>
                  <a:schemeClr val="accent2"/>
                </a:solidFill>
                <a:effectLst>
                  <a:outerShdw blurRad="38100" dist="38100" dir="2700000" algn="tl">
                    <a:srgbClr val="000000"/>
                  </a:outerShdw>
                </a:effectLst>
                <a:cs typeface="+mn-cs"/>
              </a:rPr>
              <a:t>Algorithm/Machine/Program</a:t>
            </a:r>
            <a:r>
              <a:rPr lang="en-US" dirty="0">
                <a:effectLst>
                  <a:outerShdw blurRad="38100" dist="38100" dir="2700000" algn="tl">
                    <a:srgbClr val="000000"/>
                  </a:outerShdw>
                </a:effectLst>
                <a:cs typeface="+mn-cs"/>
              </a:rPr>
              <a:t>)</a:t>
            </a:r>
          </a:p>
          <a:p>
            <a:pPr eaLnBrk="0" hangingPunct="0">
              <a:spcBef>
                <a:spcPct val="50000"/>
              </a:spcBef>
              <a:buFontTx/>
              <a:buChar char="•"/>
              <a:defRPr/>
            </a:pPr>
            <a:r>
              <a:rPr lang="en-US" dirty="0">
                <a:effectLst>
                  <a:outerShdw blurRad="38100" dist="38100" dir="2700000" algn="tl">
                    <a:srgbClr val="000000"/>
                  </a:outerShdw>
                </a:effectLst>
                <a:cs typeface="+mn-cs"/>
              </a:rPr>
              <a:t>How the algorithm is specified by finite description.</a:t>
            </a:r>
          </a:p>
          <a:p>
            <a:pPr eaLnBrk="0" hangingPunct="0">
              <a:spcBef>
                <a:spcPct val="50000"/>
              </a:spcBef>
              <a:buFontTx/>
              <a:buChar char="•"/>
              <a:defRPr/>
            </a:pPr>
            <a:r>
              <a:rPr lang="en-US" dirty="0">
                <a:effectLst>
                  <a:outerShdw blurRad="38100" dist="38100" dir="2700000" algn="tl">
                    <a:srgbClr val="000000"/>
                  </a:outerShdw>
                </a:effectLst>
                <a:cs typeface="+mn-cs"/>
              </a:rPr>
              <a:t>What defines the current state of the machine.</a:t>
            </a:r>
          </a:p>
          <a:p>
            <a:pPr lvl="1" eaLnBrk="0" hangingPunct="0">
              <a:spcBef>
                <a:spcPct val="50000"/>
              </a:spcBef>
              <a:buFontTx/>
              <a:buChar char="•"/>
              <a:defRPr/>
            </a:pPr>
            <a:r>
              <a:rPr lang="en-US" dirty="0">
                <a:effectLst>
                  <a:outerShdw blurRad="38100" dist="38100" dir="2700000" algn="tl">
                    <a:srgbClr val="000000"/>
                  </a:outerShdw>
                </a:effectLst>
                <a:cs typeface="+mn-cs"/>
              </a:rPr>
              <a:t> </a:t>
            </a:r>
            <a:r>
              <a:rPr lang="en-US" dirty="0" err="1">
                <a:effectLst>
                  <a:outerShdw blurRad="38100" dist="38100" dir="2700000" algn="tl">
                    <a:srgbClr val="000000"/>
                  </a:outerShdw>
                </a:effectLst>
                <a:cs typeface="+mn-cs"/>
              </a:rPr>
              <a:t>Eg</a:t>
            </a:r>
            <a:r>
              <a:rPr lang="en-US" dirty="0">
                <a:effectLst>
                  <a:outerShdw blurRad="38100" dist="38100" dir="2700000" algn="tl">
                    <a:srgbClr val="000000"/>
                  </a:outerShdw>
                </a:effectLst>
                <a:cs typeface="+mn-cs"/>
              </a:rPr>
              <a:t>, how information computed so far is stored.</a:t>
            </a:r>
          </a:p>
          <a:p>
            <a:pPr lvl="1" eaLnBrk="0" hangingPunct="0">
              <a:spcBef>
                <a:spcPct val="50000"/>
              </a:spcBef>
              <a:buFontTx/>
              <a:buChar char="•"/>
              <a:defRPr/>
            </a:pPr>
            <a:r>
              <a:rPr lang="en-US" dirty="0">
                <a:effectLst>
                  <a:outerShdw blurRad="38100" dist="38100" dir="2700000" algn="tl">
                    <a:srgbClr val="000000"/>
                  </a:outerShdw>
                </a:effectLst>
                <a:cs typeface="+mn-cs"/>
              </a:rPr>
              <a:t>What line of code it is on or state it is in.</a:t>
            </a:r>
          </a:p>
          <a:p>
            <a:pPr eaLnBrk="0" hangingPunct="0">
              <a:spcBef>
                <a:spcPct val="50000"/>
              </a:spcBef>
              <a:buFontTx/>
              <a:buChar char="•"/>
              <a:defRPr/>
            </a:pPr>
            <a:r>
              <a:rPr lang="en-US" dirty="0">
                <a:effectLst>
                  <a:outerShdw blurRad="38100" dist="38100" dir="2700000" algn="tl">
                    <a:srgbClr val="000000"/>
                  </a:outerShdw>
                </a:effectLst>
                <a:cs typeface="+mn-cs"/>
              </a:rPr>
              <a:t>What are the legal operations?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Should be a “reasonable” mechanical task.</a:t>
            </a:r>
          </a:p>
          <a:p>
            <a:pPr eaLnBrk="0" hangingPunct="0">
              <a:spcBef>
                <a:spcPct val="50000"/>
              </a:spcBef>
              <a:buFontTx/>
              <a:buChar char="•"/>
              <a:defRPr/>
            </a:pPr>
            <a:r>
              <a:rPr lang="en-US" dirty="0">
                <a:effectLst>
                  <a:outerShdw blurRad="38100" dist="38100" dir="2700000" algn="tl">
                    <a:srgbClr val="000000"/>
                  </a:outerShdw>
                </a:effectLst>
                <a:cs typeface="+mn-cs"/>
              </a:rPr>
              <a:t>How the input/output are specified.</a:t>
            </a:r>
          </a:p>
          <a:p>
            <a:pPr eaLnBrk="0" hangingPunct="0">
              <a:spcBef>
                <a:spcPct val="50000"/>
              </a:spcBef>
              <a:defRPr/>
            </a:pPr>
            <a:r>
              <a:rPr lang="en-US" dirty="0">
                <a:effectLst>
                  <a:outerShdw blurRad="38100" dist="38100" dir="2700000" algn="tl">
                    <a:srgbClr val="000000"/>
                  </a:outerShdw>
                </a:effectLst>
                <a:cs typeface="+mn-cs"/>
              </a:rPr>
              <a:t>Question: Which computational problems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are computable by a given model of computation?</a:t>
            </a:r>
          </a:p>
        </p:txBody>
      </p:sp>
      <p:sp>
        <p:nvSpPr>
          <p:cNvPr id="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1522">
                                            <p:txEl>
                                              <p:pRg st="0" end="0"/>
                                            </p:txEl>
                                          </p:spTgt>
                                        </p:tgtEl>
                                        <p:attrNameLst>
                                          <p:attrName>style.visibility</p:attrName>
                                        </p:attrNameLst>
                                      </p:cBhvr>
                                      <p:to>
                                        <p:strVal val="visible"/>
                                      </p:to>
                                    </p:set>
                                    <p:anim calcmode="lin" valueType="num">
                                      <p:cBhvr additive="base">
                                        <p:cTn id="7" dur="500" fill="hold"/>
                                        <p:tgtEl>
                                          <p:spTgt spid="13015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15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01522">
                                            <p:txEl>
                                              <p:pRg st="1" end="1"/>
                                            </p:txEl>
                                          </p:spTgt>
                                        </p:tgtEl>
                                        <p:attrNameLst>
                                          <p:attrName>style.visibility</p:attrName>
                                        </p:attrNameLst>
                                      </p:cBhvr>
                                      <p:to>
                                        <p:strVal val="visible"/>
                                      </p:to>
                                    </p:set>
                                    <p:anim calcmode="lin" valueType="num">
                                      <p:cBhvr additive="base">
                                        <p:cTn id="13" dur="500" fill="hold"/>
                                        <p:tgtEl>
                                          <p:spTgt spid="13015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15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1522">
                                            <p:txEl>
                                              <p:pRg st="2" end="2"/>
                                            </p:txEl>
                                          </p:spTgt>
                                        </p:tgtEl>
                                        <p:attrNameLst>
                                          <p:attrName>style.visibility</p:attrName>
                                        </p:attrNameLst>
                                      </p:cBhvr>
                                      <p:to>
                                        <p:strVal val="visible"/>
                                      </p:to>
                                    </p:set>
                                    <p:anim calcmode="lin" valueType="num">
                                      <p:cBhvr additive="base">
                                        <p:cTn id="19" dur="500" fill="hold"/>
                                        <p:tgtEl>
                                          <p:spTgt spid="130152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15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01522">
                                            <p:txEl>
                                              <p:pRg st="3" end="3"/>
                                            </p:txEl>
                                          </p:spTgt>
                                        </p:tgtEl>
                                        <p:attrNameLst>
                                          <p:attrName>style.visibility</p:attrName>
                                        </p:attrNameLst>
                                      </p:cBhvr>
                                      <p:to>
                                        <p:strVal val="visible"/>
                                      </p:to>
                                    </p:set>
                                    <p:anim calcmode="lin" valueType="num">
                                      <p:cBhvr additive="base">
                                        <p:cTn id="25" dur="500" fill="hold"/>
                                        <p:tgtEl>
                                          <p:spTgt spid="130152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015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01522">
                                            <p:txEl>
                                              <p:pRg st="4" end="4"/>
                                            </p:txEl>
                                          </p:spTgt>
                                        </p:tgtEl>
                                        <p:attrNameLst>
                                          <p:attrName>style.visibility</p:attrName>
                                        </p:attrNameLst>
                                      </p:cBhvr>
                                      <p:to>
                                        <p:strVal val="visible"/>
                                      </p:to>
                                    </p:set>
                                    <p:anim calcmode="lin" valueType="num">
                                      <p:cBhvr additive="base">
                                        <p:cTn id="31" dur="500" fill="hold"/>
                                        <p:tgtEl>
                                          <p:spTgt spid="130152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015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01522">
                                            <p:txEl>
                                              <p:pRg st="5" end="5"/>
                                            </p:txEl>
                                          </p:spTgt>
                                        </p:tgtEl>
                                        <p:attrNameLst>
                                          <p:attrName>style.visibility</p:attrName>
                                        </p:attrNameLst>
                                      </p:cBhvr>
                                      <p:to>
                                        <p:strVal val="visible"/>
                                      </p:to>
                                    </p:set>
                                    <p:anim calcmode="lin" valueType="num">
                                      <p:cBhvr additive="base">
                                        <p:cTn id="37" dur="500" fill="hold"/>
                                        <p:tgtEl>
                                          <p:spTgt spid="130152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015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01522">
                                            <p:txEl>
                                              <p:pRg st="6" end="6"/>
                                            </p:txEl>
                                          </p:spTgt>
                                        </p:tgtEl>
                                        <p:attrNameLst>
                                          <p:attrName>style.visibility</p:attrName>
                                        </p:attrNameLst>
                                      </p:cBhvr>
                                      <p:to>
                                        <p:strVal val="visible"/>
                                      </p:to>
                                    </p:set>
                                    <p:anim calcmode="lin" valueType="num">
                                      <p:cBhvr additive="base">
                                        <p:cTn id="43" dur="500" fill="hold"/>
                                        <p:tgtEl>
                                          <p:spTgt spid="1301522">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0152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01522">
                                            <p:txEl>
                                              <p:pRg st="7" end="7"/>
                                            </p:txEl>
                                          </p:spTgt>
                                        </p:tgtEl>
                                        <p:attrNameLst>
                                          <p:attrName>style.visibility</p:attrName>
                                        </p:attrNameLst>
                                      </p:cBhvr>
                                      <p:to>
                                        <p:strVal val="visible"/>
                                      </p:to>
                                    </p:set>
                                    <p:anim calcmode="lin" valueType="num">
                                      <p:cBhvr additive="base">
                                        <p:cTn id="49" dur="500" fill="hold"/>
                                        <p:tgtEl>
                                          <p:spTgt spid="1301522">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01522">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79" name="Text Box 71"/>
          <p:cNvSpPr txBox="1">
            <a:spLocks noChangeArrowheads="1"/>
          </p:cNvSpPr>
          <p:nvPr/>
        </p:nvSpPr>
        <p:spPr bwMode="auto">
          <a:xfrm>
            <a:off x="-228600" y="4953000"/>
            <a:ext cx="9309894" cy="523220"/>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i="1" dirty="0" err="1" smtClean="0">
                <a:effectLst>
                  <a:outerShdw blurRad="38100" dist="38100" dir="2700000" algn="tl">
                    <a:srgbClr val="000000"/>
                  </a:outerShdw>
                </a:effectLst>
                <a:cs typeface="+mn-cs"/>
              </a:rPr>
              <a:t>M</a:t>
            </a:r>
            <a:r>
              <a:rPr lang="en-US" i="1" baseline="-25000" dirty="0" err="1" smtClean="0">
                <a:effectLst>
                  <a:outerShdw blurRad="38100" dist="38100" dir="2700000" algn="tl">
                    <a:srgbClr val="000000"/>
                  </a:outerShdw>
                </a:effectLst>
                <a:cs typeface="+mn-cs"/>
              </a:rPr>
              <a:t>single</a:t>
            </a:r>
            <a:r>
              <a:rPr lang="en-US" dirty="0" smtClean="0">
                <a:effectLst>
                  <a:outerShdw blurRad="38100" dist="38100" dir="2700000" algn="tl">
                    <a:srgbClr val="000000"/>
                  </a:outerShdw>
                </a:effectLst>
                <a:cs typeface="+mn-cs"/>
              </a:rPr>
              <a:t> stores in states the state of </a:t>
            </a:r>
            <a:r>
              <a:rPr lang="en-US" i="1" dirty="0" err="1" smtClean="0">
                <a:effectLst>
                  <a:outerShdw blurRad="38100" dist="38100" dir="2700000" algn="tl">
                    <a:srgbClr val="000000"/>
                  </a:outerShdw>
                </a:effectLst>
              </a:rPr>
              <a:t>M</a:t>
            </a:r>
            <a:r>
              <a:rPr lang="en-US" i="1" baseline="-25000" dirty="0" err="1" smtClean="0">
                <a:effectLst>
                  <a:outerShdw blurRad="38100" dist="38100" dir="2700000" algn="tl">
                    <a:srgbClr val="000000"/>
                  </a:outerShdw>
                </a:effectLst>
              </a:rPr>
              <a:t>multi</a:t>
            </a:r>
            <a:endParaRPr lang="en-US" dirty="0">
              <a:effectLst>
                <a:outerShdw blurRad="38100" dist="38100" dir="2700000" algn="tl">
                  <a:srgbClr val="000000"/>
                </a:outerShdw>
              </a:effectLst>
              <a:cs typeface="+mn-cs"/>
            </a:endParaRPr>
          </a:p>
        </p:txBody>
      </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 name="Rectangle 1"/>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1796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23079"/>
                                        </p:tgtEl>
                                        <p:attrNameLst>
                                          <p:attrName>style.visibility</p:attrName>
                                        </p:attrNameLst>
                                      </p:cBhvr>
                                      <p:to>
                                        <p:strVal val="visible"/>
                                      </p:to>
                                    </p:set>
                                    <p:anim calcmode="lin" valueType="num">
                                      <p:cBhvr additive="base">
                                        <p:cTn id="7" dur="500" fill="hold"/>
                                        <p:tgtEl>
                                          <p:spTgt spid="1323079"/>
                                        </p:tgtEl>
                                        <p:attrNameLst>
                                          <p:attrName>ppt_x</p:attrName>
                                        </p:attrNameLst>
                                      </p:cBhvr>
                                      <p:tavLst>
                                        <p:tav tm="0">
                                          <p:val>
                                            <p:strVal val="#ppt_x"/>
                                          </p:val>
                                        </p:tav>
                                        <p:tav tm="100000">
                                          <p:val>
                                            <p:strVal val="#ppt_x"/>
                                          </p:val>
                                        </p:tav>
                                      </p:tavLst>
                                    </p:anim>
                                    <p:anim calcmode="lin" valueType="num">
                                      <p:cBhvr additive="base">
                                        <p:cTn id="8" dur="500" fill="hold"/>
                                        <p:tgtEl>
                                          <p:spTgt spid="132307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ppt_x"/>
                                          </p:val>
                                        </p:tav>
                                        <p:tav tm="100000">
                                          <p:val>
                                            <p:strVal val="#ppt_x"/>
                                          </p:val>
                                        </p:tav>
                                      </p:tavLst>
                                    </p:anim>
                                    <p:anim calcmode="lin" valueType="num">
                                      <p:cBhvr additive="base">
                                        <p:cTn id="20"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9" grpId="0"/>
      <p:bldP spid="2" grpId="0"/>
      <p:bldP spid="98"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3" name="Group 41"/>
          <p:cNvGrpSpPr>
            <a:grpSpLocks/>
          </p:cNvGrpSpPr>
          <p:nvPr/>
        </p:nvGrpSpPr>
        <p:grpSpPr bwMode="auto">
          <a:xfrm>
            <a:off x="914400" y="5037138"/>
            <a:ext cx="7348538" cy="1820862"/>
            <a:chOff x="432" y="1581"/>
            <a:chExt cx="4629" cy="1147"/>
          </a:xfrm>
        </p:grpSpPr>
        <p:sp>
          <p:nvSpPr>
            <p:cNvPr id="98"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99"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0"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1"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2" name="Group 46"/>
            <p:cNvGrpSpPr>
              <a:grpSpLocks noChangeAspect="1"/>
            </p:cNvGrpSpPr>
            <p:nvPr/>
          </p:nvGrpSpPr>
          <p:grpSpPr bwMode="auto">
            <a:xfrm>
              <a:off x="511" y="1920"/>
              <a:ext cx="737" cy="737"/>
              <a:chOff x="4320" y="2016"/>
              <a:chExt cx="912" cy="912"/>
            </a:xfrm>
          </p:grpSpPr>
          <p:grpSp>
            <p:nvGrpSpPr>
              <p:cNvPr id="103" name="Group 47"/>
              <p:cNvGrpSpPr>
                <a:grpSpLocks noChangeAspect="1"/>
              </p:cNvGrpSpPr>
              <p:nvPr/>
            </p:nvGrpSpPr>
            <p:grpSpPr bwMode="auto">
              <a:xfrm>
                <a:off x="4320" y="2016"/>
                <a:ext cx="912" cy="912"/>
                <a:chOff x="2496" y="1104"/>
                <a:chExt cx="912" cy="912"/>
              </a:xfrm>
            </p:grpSpPr>
            <p:grpSp>
              <p:nvGrpSpPr>
                <p:cNvPr id="110" name="Group 48"/>
                <p:cNvGrpSpPr>
                  <a:grpSpLocks noChangeAspect="1"/>
                </p:cNvGrpSpPr>
                <p:nvPr/>
              </p:nvGrpSpPr>
              <p:grpSpPr bwMode="auto">
                <a:xfrm rot="2360341">
                  <a:off x="2592" y="1248"/>
                  <a:ext cx="680" cy="680"/>
                  <a:chOff x="1224" y="1212"/>
                  <a:chExt cx="3144" cy="3112"/>
                </a:xfrm>
              </p:grpSpPr>
              <p:sp>
                <p:nvSpPr>
                  <p:cNvPr id="11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113"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14" name="Group 51"/>
                  <p:cNvGrpSpPr>
                    <a:grpSpLocks noChangeAspect="1"/>
                  </p:cNvGrpSpPr>
                  <p:nvPr/>
                </p:nvGrpSpPr>
                <p:grpSpPr bwMode="auto">
                  <a:xfrm>
                    <a:off x="1776" y="1212"/>
                    <a:ext cx="1944" cy="2413"/>
                    <a:chOff x="2227" y="1194"/>
                    <a:chExt cx="1944" cy="2413"/>
                  </a:xfrm>
                </p:grpSpPr>
                <p:sp>
                  <p:nvSpPr>
                    <p:cNvPr id="115"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1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4" name="Group 59"/>
              <p:cNvGrpSpPr>
                <a:grpSpLocks noChangeAspect="1"/>
              </p:cNvGrpSpPr>
              <p:nvPr/>
            </p:nvGrpSpPr>
            <p:grpSpPr bwMode="auto">
              <a:xfrm>
                <a:off x="4368" y="2112"/>
                <a:ext cx="432" cy="240"/>
                <a:chOff x="-1152" y="3504"/>
                <a:chExt cx="432" cy="240"/>
              </a:xfrm>
            </p:grpSpPr>
            <p:grpSp>
              <p:nvGrpSpPr>
                <p:cNvPr id="105" name="Group 60"/>
                <p:cNvGrpSpPr>
                  <a:grpSpLocks noChangeAspect="1"/>
                </p:cNvGrpSpPr>
                <p:nvPr/>
              </p:nvGrpSpPr>
              <p:grpSpPr bwMode="auto">
                <a:xfrm>
                  <a:off x="-1075" y="3504"/>
                  <a:ext cx="256" cy="210"/>
                  <a:chOff x="1728" y="2064"/>
                  <a:chExt cx="768" cy="672"/>
                </a:xfrm>
              </p:grpSpPr>
              <p:sp>
                <p:nvSpPr>
                  <p:cNvPr id="10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21" name="Rectangle 12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22" name="Rectangle 12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13692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a:t>
            </a:r>
            <a:r>
              <a:rPr lang="en-US" dirty="0" smtClean="0">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Move right to location of white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Rectangle 17"/>
          <p:cNvSpPr>
            <a:spLocks noChangeArrowheads="1"/>
          </p:cNvSpPr>
          <p:nvPr/>
        </p:nvSpPr>
        <p:spPr bwMode="auto">
          <a:xfrm>
            <a:off x="1219200" y="5257800"/>
            <a:ext cx="644343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smtClean="0">
                <a:solidFill>
                  <a:schemeClr val="accent2"/>
                </a:solidFill>
                <a:effectLst>
                  <a:outerShdw blurRad="38100" dist="38100" dir="2700000" algn="tl">
                    <a:srgbClr val="000000"/>
                  </a:outerShdw>
                </a:effectLst>
                <a:cs typeface="+mn-cs"/>
              </a:rPr>
              <a:t>i.e. Remember  </a:t>
            </a:r>
            <a:r>
              <a:rPr lang="en-US" i="1" dirty="0" err="1" smtClean="0">
                <a:solidFill>
                  <a:schemeClr val="accent2"/>
                </a:solidFill>
                <a:effectLst>
                  <a:outerShdw blurRad="38100" dist="38100" dir="2700000" algn="tl">
                    <a:srgbClr val="000000"/>
                  </a:outerShdw>
                </a:effectLst>
                <a:cs typeface="+mn-cs"/>
              </a:rPr>
              <a:t>i</a:t>
            </a:r>
            <a:r>
              <a:rPr lang="en-US" i="1" dirty="0" smtClean="0">
                <a:solidFill>
                  <a:schemeClr val="accent2"/>
                </a:solidFill>
                <a:effectLst>
                  <a:outerShdw blurRad="38100" dist="38100" dir="2700000" algn="tl">
                    <a:srgbClr val="000000"/>
                  </a:outerShdw>
                </a:effectLst>
                <a:cs typeface="+mn-cs"/>
              </a:rPr>
              <a:t> = head position mod 18</a:t>
            </a:r>
            <a:br>
              <a:rPr lang="en-US" i="1" dirty="0" smtClean="0">
                <a:solidFill>
                  <a:schemeClr val="accent2"/>
                </a:solidFill>
                <a:effectLst>
                  <a:outerShdw blurRad="38100" dist="38100" dir="2700000" algn="tl">
                    <a:srgbClr val="000000"/>
                  </a:outerShdw>
                </a:effectLst>
                <a:cs typeface="+mn-cs"/>
              </a:rPr>
            </a:br>
            <a:r>
              <a:rPr lang="en-US" i="1" dirty="0" smtClean="0">
                <a:solidFill>
                  <a:schemeClr val="accent2"/>
                </a:solidFill>
                <a:effectLst>
                  <a:outerShdw blurRad="38100" dist="38100" dir="2700000" algn="tl">
                    <a:srgbClr val="000000"/>
                  </a:outerShdw>
                </a:effectLst>
                <a:cs typeface="+mn-cs"/>
              </a:rPr>
              <a:t>      move right till </a:t>
            </a:r>
            <a:r>
              <a:rPr lang="en-US" i="1" dirty="0" err="1" smtClean="0">
                <a:solidFill>
                  <a:schemeClr val="accent2"/>
                </a:solidFill>
                <a:effectLst>
                  <a:outerShdw blurRad="38100" dist="38100" dir="2700000" algn="tl">
                    <a:srgbClr val="000000"/>
                  </a:outerShdw>
                </a:effectLst>
                <a:cs typeface="+mn-cs"/>
              </a:rPr>
              <a:t>i</a:t>
            </a:r>
            <a:r>
              <a:rPr lang="en-US" i="1" dirty="0" smtClean="0">
                <a:solidFill>
                  <a:schemeClr val="accent2"/>
                </a:solidFill>
                <a:effectLst>
                  <a:outerShdw blurRad="38100" dist="38100" dir="2700000" algn="tl">
                    <a:srgbClr val="000000"/>
                  </a:outerShdw>
                </a:effectLst>
                <a:cs typeface="+mn-cs"/>
              </a:rPr>
              <a:t>=0 and head sees 1. </a:t>
            </a:r>
            <a:endParaRPr lang="en-US" i="1" dirty="0">
              <a:solidFill>
                <a:schemeClr val="accent2"/>
              </a:solidFill>
              <a:effectLst>
                <a:outerShdw blurRad="38100" dist="38100" dir="2700000" algn="tl">
                  <a:srgbClr val="000000"/>
                </a:outerShdw>
              </a:effectLst>
              <a:cs typeface="+mn-cs"/>
            </a:endParaRPr>
          </a:p>
        </p:txBody>
      </p:sp>
      <p:sp>
        <p:nvSpPr>
          <p:cNvPr id="99" name="Rectangle 20"/>
          <p:cNvSpPr>
            <a:spLocks noChangeArrowheads="1"/>
          </p:cNvSpPr>
          <p:nvPr/>
        </p:nvSpPr>
        <p:spPr bwMode="auto">
          <a:xfrm>
            <a:off x="776288" y="6019800"/>
            <a:ext cx="853695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&lt;line=1,q=</a:t>
            </a:r>
            <a:r>
              <a:rPr lang="en-US" i="1" baseline="-25000" dirty="0" err="1" smtClean="0">
                <a:solidFill>
                  <a:schemeClr val="accent2"/>
                </a:solidFill>
                <a:effectLst>
                  <a:outerShdw blurRad="38100" dist="38100" dir="2700000" algn="tl">
                    <a:srgbClr val="000000"/>
                  </a:outerShdw>
                </a:effectLst>
                <a:cs typeface="+mn-cs"/>
              </a:rPr>
              <a:t>qmult</a:t>
            </a:r>
            <a:r>
              <a:rPr lang="en-US" i="1" baseline="-25000" dirty="0" smtClean="0">
                <a:solidFill>
                  <a:schemeClr val="accent2"/>
                </a:solidFill>
                <a:effectLst>
                  <a:outerShdw blurRad="38100" dist="38100" dir="2700000" algn="tl">
                    <a:srgbClr val="000000"/>
                  </a:outerShdw>
                </a:effectLst>
                <a:cs typeface="+mn-cs"/>
              </a:rPr>
              <a:t>, </a:t>
            </a:r>
            <a:r>
              <a:rPr lang="en-US" i="1" baseline="-25000" dirty="0" err="1" smtClean="0">
                <a:solidFill>
                  <a:schemeClr val="accent2"/>
                </a:solidFill>
                <a:effectLst>
                  <a:outerShdw blurRad="38100" dist="38100" dir="2700000" algn="tl">
                    <a:srgbClr val="000000"/>
                  </a:outerShdw>
                </a:effectLst>
                <a:cs typeface="+mn-cs"/>
              </a:rPr>
              <a:t>i</a:t>
            </a:r>
            <a:r>
              <a:rPr lang="en-US" i="1" baseline="-25000" dirty="0" smtClean="0">
                <a:solidFill>
                  <a:schemeClr val="accent2"/>
                </a:solidFill>
                <a:effectLst>
                  <a:outerShdw blurRad="38100" dist="38100" dir="2700000" algn="tl">
                    <a:srgbClr val="000000"/>
                  </a:outerShdw>
                </a:effectLst>
                <a:cs typeface="+mn-cs"/>
              </a:rPr>
              <a:t>=0&gt;</a:t>
            </a:r>
            <a:r>
              <a:rPr lang="en-US" i="1" dirty="0" smtClean="0">
                <a:solidFill>
                  <a:schemeClr val="accent2"/>
                </a:solidFill>
                <a:effectLst>
                  <a:outerShdw blurRad="38100" dist="38100" dir="2700000" algn="tl">
                    <a:srgbClr val="000000"/>
                  </a:outerShdw>
                </a:effectLst>
                <a:cs typeface="+mn-cs"/>
              </a:rPr>
              <a:t>,0)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&lt;line=1,q=</a:t>
            </a:r>
            <a:r>
              <a:rPr lang="en-US" i="1" baseline="-25000" dirty="0" err="1">
                <a:solidFill>
                  <a:schemeClr val="accent2"/>
                </a:solidFill>
                <a:effectLst>
                  <a:outerShdw blurRad="38100" dist="38100" dir="2700000" algn="tl">
                    <a:srgbClr val="000000"/>
                  </a:outerShdw>
                </a:effectLst>
              </a:rPr>
              <a:t>qmult</a:t>
            </a:r>
            <a:r>
              <a:rPr lang="en-US" i="1" baseline="-25000" dirty="0" smtClean="0">
                <a:solidFill>
                  <a:schemeClr val="accent2"/>
                </a:solidFill>
                <a:effectLst>
                  <a:outerShdw blurRad="38100" dist="38100" dir="2700000" algn="tl">
                    <a:srgbClr val="000000"/>
                  </a:outerShdw>
                </a:effectLst>
              </a:rPr>
              <a:t>, </a:t>
            </a:r>
            <a:r>
              <a:rPr lang="en-US" i="1" baseline="-25000" dirty="0" err="1" smtClean="0">
                <a:solidFill>
                  <a:schemeClr val="accent2"/>
                </a:solidFill>
                <a:effectLst>
                  <a:outerShdw blurRad="38100" dist="38100" dir="2700000" algn="tl">
                    <a:srgbClr val="000000"/>
                  </a:outerShdw>
                </a:effectLst>
              </a:rPr>
              <a:t>i</a:t>
            </a:r>
            <a:r>
              <a:rPr lang="en-US" i="1" baseline="-25000" dirty="0" smtClean="0">
                <a:solidFill>
                  <a:schemeClr val="accent2"/>
                </a:solidFill>
                <a:effectLst>
                  <a:outerShdw blurRad="38100" dist="38100" dir="2700000" algn="tl">
                    <a:srgbClr val="000000"/>
                  </a:outerShdw>
                </a:effectLst>
              </a:rPr>
              <a:t>=1&gt;</a:t>
            </a:r>
            <a:r>
              <a:rPr lang="en-US" i="1" dirty="0" smtClean="0">
                <a:solidFill>
                  <a:schemeClr val="accent2"/>
                </a:solidFill>
                <a:effectLst>
                  <a:outerShdw blurRad="38100" dist="38100" dir="2700000" algn="tl">
                    <a:srgbClr val="000000"/>
                  </a:outerShdw>
                </a:effectLst>
              </a:rPr>
              <a:t>,0,right)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sp>
        <p:nvSpPr>
          <p:cNvPr id="104" name="Rectangle 20"/>
          <p:cNvSpPr>
            <a:spLocks noChangeArrowheads="1"/>
          </p:cNvSpPr>
          <p:nvPr/>
        </p:nvSpPr>
        <p:spPr bwMode="auto">
          <a:xfrm>
            <a:off x="774032" y="6324600"/>
            <a:ext cx="84167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&lt;line=1,q=</a:t>
            </a:r>
            <a:r>
              <a:rPr lang="en-US" i="1" baseline="-25000" dirty="0" err="1" smtClean="0">
                <a:solidFill>
                  <a:schemeClr val="accent2"/>
                </a:solidFill>
                <a:effectLst>
                  <a:outerShdw blurRad="38100" dist="38100" dir="2700000" algn="tl">
                    <a:srgbClr val="000000"/>
                  </a:outerShdw>
                </a:effectLst>
                <a:cs typeface="+mn-cs"/>
              </a:rPr>
              <a:t>qmult</a:t>
            </a:r>
            <a:r>
              <a:rPr lang="en-US" i="1" baseline="-25000" dirty="0" smtClean="0">
                <a:solidFill>
                  <a:schemeClr val="accent2"/>
                </a:solidFill>
                <a:effectLst>
                  <a:outerShdw blurRad="38100" dist="38100" dir="2700000" algn="tl">
                    <a:srgbClr val="000000"/>
                  </a:outerShdw>
                </a:effectLst>
                <a:cs typeface="+mn-cs"/>
              </a:rPr>
              <a:t>, </a:t>
            </a:r>
            <a:r>
              <a:rPr lang="en-US" i="1" baseline="-25000" dirty="0" err="1" smtClean="0">
                <a:solidFill>
                  <a:schemeClr val="accent2"/>
                </a:solidFill>
                <a:effectLst>
                  <a:outerShdw blurRad="38100" dist="38100" dir="2700000" algn="tl">
                    <a:srgbClr val="000000"/>
                  </a:outerShdw>
                </a:effectLst>
                <a:cs typeface="+mn-cs"/>
              </a:rPr>
              <a:t>i</a:t>
            </a:r>
            <a:r>
              <a:rPr lang="en-US" i="1" baseline="-25000" dirty="0" smtClean="0">
                <a:solidFill>
                  <a:schemeClr val="accent2"/>
                </a:solidFill>
                <a:effectLst>
                  <a:outerShdw blurRad="38100" dist="38100" dir="2700000" algn="tl">
                    <a:srgbClr val="000000"/>
                  </a:outerShdw>
                </a:effectLst>
                <a:cs typeface="+mn-cs"/>
              </a:rPr>
              <a:t>=0&gt;</a:t>
            </a:r>
            <a:r>
              <a:rPr lang="en-US" i="1" dirty="0" smtClean="0">
                <a:solidFill>
                  <a:schemeClr val="accent2"/>
                </a:solidFill>
                <a:effectLst>
                  <a:outerShdw blurRad="38100" dist="38100" dir="2700000" algn="tl">
                    <a:srgbClr val="000000"/>
                  </a:outerShdw>
                </a:effectLst>
                <a:cs typeface="+mn-cs"/>
              </a:rPr>
              <a:t>,1)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rPr>
              <a:t>q</a:t>
            </a:r>
            <a:r>
              <a:rPr lang="en-US" i="1" baseline="-25000" dirty="0" smtClean="0">
                <a:solidFill>
                  <a:schemeClr val="accent2"/>
                </a:solidFill>
                <a:effectLst>
                  <a:outerShdw blurRad="38100" dist="38100" dir="2700000" algn="tl">
                    <a:srgbClr val="000000"/>
                  </a:outerShdw>
                </a:effectLst>
              </a:rPr>
              <a:t>&lt;line=2,q=</a:t>
            </a:r>
            <a:r>
              <a:rPr lang="en-US" i="1" baseline="-25000" dirty="0" err="1" smtClean="0">
                <a:solidFill>
                  <a:schemeClr val="accent2"/>
                </a:solidFill>
                <a:effectLst>
                  <a:outerShdw blurRad="38100" dist="38100" dir="2700000" algn="tl">
                    <a:srgbClr val="000000"/>
                  </a:outerShdw>
                </a:effectLst>
              </a:rPr>
              <a:t>qmult</a:t>
            </a:r>
            <a:r>
              <a:rPr lang="en-US" i="1" baseline="-25000" dirty="0" smtClean="0">
                <a:solidFill>
                  <a:schemeClr val="accent2"/>
                </a:solidFill>
                <a:effectLst>
                  <a:outerShdw blurRad="38100" dist="38100" dir="2700000" algn="tl">
                    <a:srgbClr val="000000"/>
                  </a:outerShdw>
                </a:effectLst>
              </a:rPr>
              <a:t>, </a:t>
            </a:r>
            <a:r>
              <a:rPr lang="en-US" i="1" baseline="-25000" dirty="0" err="1" smtClean="0">
                <a:solidFill>
                  <a:schemeClr val="accent2"/>
                </a:solidFill>
                <a:effectLst>
                  <a:outerShdw blurRad="38100" dist="38100" dir="2700000" algn="tl">
                    <a:srgbClr val="000000"/>
                  </a:outerShdw>
                </a:effectLst>
              </a:rPr>
              <a:t>i</a:t>
            </a:r>
            <a:r>
              <a:rPr lang="en-US" i="1" baseline="-25000" dirty="0" smtClean="0">
                <a:solidFill>
                  <a:schemeClr val="accent2"/>
                </a:solidFill>
                <a:effectLst>
                  <a:outerShdw blurRad="38100" dist="38100" dir="2700000" algn="tl">
                    <a:srgbClr val="000000"/>
                  </a:outerShdw>
                </a:effectLst>
              </a:rPr>
              <a:t>=0&gt;</a:t>
            </a:r>
            <a:r>
              <a:rPr lang="en-US" i="1" dirty="0" smtClean="0">
                <a:solidFill>
                  <a:schemeClr val="accent2"/>
                </a:solidFill>
                <a:effectLst>
                  <a:outerShdw blurRad="38100" dist="38100" dir="2700000" algn="tl">
                    <a:srgbClr val="000000"/>
                  </a:outerShdw>
                </a:effectLst>
              </a:rPr>
              <a:t>,1,stay)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grpSp>
        <p:nvGrpSpPr>
          <p:cNvPr id="5" name="Group 4"/>
          <p:cNvGrpSpPr/>
          <p:nvPr/>
        </p:nvGrpSpPr>
        <p:grpSpPr>
          <a:xfrm>
            <a:off x="990600" y="4505980"/>
            <a:ext cx="3022601" cy="523220"/>
            <a:chOff x="990600" y="4505980"/>
            <a:chExt cx="3022601" cy="523220"/>
          </a:xfrm>
        </p:grpSpPr>
        <p:cxnSp>
          <p:nvCxnSpPr>
            <p:cNvPr id="3" name="Straight Arrow Connector 2"/>
            <p:cNvCxnSpPr/>
            <p:nvPr/>
          </p:nvCxnSpPr>
          <p:spPr bwMode="auto">
            <a:xfrm>
              <a:off x="990600" y="4710113"/>
              <a:ext cx="3022601" cy="0"/>
            </a:xfrm>
            <a:prstGeom prst="straightConnector1">
              <a:avLst/>
            </a:prstGeom>
            <a:noFill/>
            <a:ln w="12700" cap="sq" cmpd="sng" algn="ctr">
              <a:solidFill>
                <a:schemeClr val="hlink"/>
              </a:solidFill>
              <a:prstDash val="solid"/>
              <a:round/>
              <a:headEnd type="arrow"/>
              <a:tailEnd type="arrow"/>
            </a:ln>
            <a:effectLst/>
          </p:spPr>
        </p:cxnSp>
        <p:sp>
          <p:nvSpPr>
            <p:cNvPr id="105" name="Rectangle 104"/>
            <p:cNvSpPr/>
            <p:nvPr/>
          </p:nvSpPr>
          <p:spPr>
            <a:xfrm>
              <a:off x="1810287" y="4505980"/>
              <a:ext cx="1085313" cy="523220"/>
            </a:xfrm>
            <a:prstGeom prst="rect">
              <a:avLst/>
            </a:prstGeom>
          </p:spPr>
          <p:txBody>
            <a:bodyPr wrap="square">
              <a:spAutoFit/>
            </a:bodyPr>
            <a:lstStyle/>
            <a:p>
              <a:pPr eaLnBrk="0" hangingPunct="0">
                <a:defRPr/>
              </a:pPr>
              <a:r>
                <a:rPr lang="en-US" i="1" dirty="0" smtClean="0">
                  <a:solidFill>
                    <a:srgbClr val="FF0000"/>
                  </a:solidFill>
                  <a:effectLst>
                    <a:outerShdw blurRad="38100" dist="38100" dir="2700000" algn="tl">
                      <a:srgbClr val="000000"/>
                    </a:outerShdw>
                  </a:effectLst>
                </a:rPr>
                <a:t>18</a:t>
              </a:r>
              <a:endParaRPr lang="en-US" dirty="0">
                <a:solidFill>
                  <a:srgbClr val="FF0000"/>
                </a:solidFill>
                <a:effectLst>
                  <a:outerShdw blurRad="38100" dist="38100" dir="2700000" algn="tl">
                    <a:srgbClr val="000000"/>
                  </a:outerShdw>
                </a:effectLst>
              </a:endParaRPr>
            </a:p>
          </p:txBody>
        </p:sp>
      </p:grpSp>
    </p:spTree>
    <p:extLst>
      <p:ext uri="{BB962C8B-B14F-4D97-AF65-F5344CB8AC3E}">
        <p14:creationId xmlns:p14="http://schemas.microsoft.com/office/powerpoint/2010/main" val="153034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63889 3.33333E-6 " pathEditMode="relative" rAng="0" ptsTypes="AA">
                                      <p:cBhvr>
                                        <p:cTn id="12" dur="2000" fill="hold"/>
                                        <p:tgtEl>
                                          <p:spTgt spid="110"/>
                                        </p:tgtEl>
                                        <p:attrNameLst>
                                          <p:attrName>ppt_x</p:attrName>
                                          <p:attrName>ppt_y</p:attrName>
                                        </p:attrNameLst>
                                      </p:cBhvr>
                                      <p:rCtr x="3194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8"/>
                                        </p:tgtEl>
                                        <p:attrNameLst>
                                          <p:attrName>style.visibility</p:attrName>
                                        </p:attrNameLst>
                                      </p:cBhvr>
                                      <p:to>
                                        <p:strVal val="visible"/>
                                      </p:to>
                                    </p:set>
                                    <p:anim calcmode="lin" valueType="num">
                                      <p:cBhvr additive="base">
                                        <p:cTn id="17" dur="500" fill="hold"/>
                                        <p:tgtEl>
                                          <p:spTgt spid="98"/>
                                        </p:tgtEl>
                                        <p:attrNameLst>
                                          <p:attrName>ppt_x</p:attrName>
                                        </p:attrNameLst>
                                      </p:cBhvr>
                                      <p:tavLst>
                                        <p:tav tm="0">
                                          <p:val>
                                            <p:strVal val="#ppt_x"/>
                                          </p:val>
                                        </p:tav>
                                        <p:tav tm="100000">
                                          <p:val>
                                            <p:strVal val="#ppt_x"/>
                                          </p:val>
                                        </p:tav>
                                      </p:tavLst>
                                    </p:anim>
                                    <p:anim calcmode="lin" valueType="num">
                                      <p:cBhvr additive="base">
                                        <p:cTn id="18" dur="500" fill="hold"/>
                                        <p:tgtEl>
                                          <p:spTgt spid="9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9"/>
                                        </p:tgtEl>
                                        <p:attrNameLst>
                                          <p:attrName>style.visibility</p:attrName>
                                        </p:attrNameLst>
                                      </p:cBhvr>
                                      <p:to>
                                        <p:strVal val="visible"/>
                                      </p:to>
                                    </p:set>
                                    <p:anim calcmode="lin" valueType="num">
                                      <p:cBhvr additive="base">
                                        <p:cTn id="27" dur="500" fill="hold"/>
                                        <p:tgtEl>
                                          <p:spTgt spid="99"/>
                                        </p:tgtEl>
                                        <p:attrNameLst>
                                          <p:attrName>ppt_x</p:attrName>
                                        </p:attrNameLst>
                                      </p:cBhvr>
                                      <p:tavLst>
                                        <p:tav tm="0">
                                          <p:val>
                                            <p:strVal val="#ppt_x"/>
                                          </p:val>
                                        </p:tav>
                                        <p:tav tm="100000">
                                          <p:val>
                                            <p:strVal val="#ppt_x"/>
                                          </p:val>
                                        </p:tav>
                                      </p:tavLst>
                                    </p:anim>
                                    <p:anim calcmode="lin" valueType="num">
                                      <p:cBhvr additive="base">
                                        <p:cTn id="28"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04"/>
                                        </p:tgtEl>
                                        <p:attrNameLst>
                                          <p:attrName>style.visibility</p:attrName>
                                        </p:attrNameLst>
                                      </p:cBhvr>
                                      <p:to>
                                        <p:strVal val="visible"/>
                                      </p:to>
                                    </p:set>
                                    <p:anim calcmode="lin" valueType="num">
                                      <p:cBhvr additive="base">
                                        <p:cTn id="33" dur="500" fill="hold"/>
                                        <p:tgtEl>
                                          <p:spTgt spid="104"/>
                                        </p:tgtEl>
                                        <p:attrNameLst>
                                          <p:attrName>ppt_x</p:attrName>
                                        </p:attrNameLst>
                                      </p:cBhvr>
                                      <p:tavLst>
                                        <p:tav tm="0">
                                          <p:val>
                                            <p:strVal val="#ppt_x"/>
                                          </p:val>
                                        </p:tav>
                                        <p:tav tm="100000">
                                          <p:val>
                                            <p:strVal val="#ppt_x"/>
                                          </p:val>
                                        </p:tav>
                                      </p:tavLst>
                                    </p:anim>
                                    <p:anim calcmode="lin" valueType="num">
                                      <p:cBhvr additive="base">
                                        <p:cTn id="34"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10" grpId="0" animBg="1"/>
      <p:bldP spid="98" grpId="0"/>
      <p:bldP spid="99" grpId="0"/>
      <p:bldP spid="104"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a:t>
            </a:r>
            <a:r>
              <a:rPr lang="en-US" dirty="0" smtClean="0">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Move right to location of white tape’s head.</a:t>
            </a:r>
          </a:p>
        </p:txBody>
      </p:sp>
      <p:sp>
        <p:nvSpPr>
          <p:cNvPr id="100" name="Rectangle 17"/>
          <p:cNvSpPr>
            <a:spLocks noChangeArrowheads="1"/>
          </p:cNvSpPr>
          <p:nvPr/>
        </p:nvSpPr>
        <p:spPr bwMode="auto">
          <a:xfrm>
            <a:off x="304800" y="5334000"/>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Learn the character on the tape there.</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6781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7144288" y="3820180"/>
            <a:ext cx="446344"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56661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ppt_x"/>
                                          </p:val>
                                        </p:tav>
                                        <p:tav tm="100000">
                                          <p:val>
                                            <p:strVal val="#ppt_x"/>
                                          </p:val>
                                        </p:tav>
                                      </p:tavLst>
                                    </p:anim>
                                    <p:anim calcmode="lin" valueType="num">
                                      <p:cBhvr additive="base">
                                        <p:cTn id="8"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111"/>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8.33333E-7 1.11111E-6 L -0.78073 0.07153 " pathEditMode="relative" rAng="0" ptsTypes="AA">
                                      <p:cBhvr>
                                        <p:cTn id="14" dur="2000" fill="hold"/>
                                        <p:tgtEl>
                                          <p:spTgt spid="111"/>
                                        </p:tgtEl>
                                        <p:attrNameLst>
                                          <p:attrName>ppt_x</p:attrName>
                                          <p:attrName>ppt_y</p:attrName>
                                        </p:attrNameLst>
                                      </p:cBhvr>
                                      <p:rCtr x="-39045" y="35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11" grpId="0"/>
      <p:bldP spid="111" grpId="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a:t>
            </a:r>
            <a:r>
              <a:rPr lang="en-US" dirty="0" smtClean="0">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Move right to location of white tape’s head.</a:t>
            </a:r>
          </a:p>
        </p:txBody>
      </p:sp>
      <p:sp>
        <p:nvSpPr>
          <p:cNvPr id="100" name="Rectangle 17"/>
          <p:cNvSpPr>
            <a:spLocks noChangeArrowheads="1"/>
          </p:cNvSpPr>
          <p:nvPr/>
        </p:nvSpPr>
        <p:spPr bwMode="auto">
          <a:xfrm>
            <a:off x="304800" y="5334000"/>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Learn the character on the tape there.</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7" name="Rectangle 17"/>
          <p:cNvSpPr>
            <a:spLocks noChangeArrowheads="1"/>
          </p:cNvSpPr>
          <p:nvPr/>
        </p:nvSpPr>
        <p:spPr bwMode="auto">
          <a:xfrm>
            <a:off x="315136" y="5715000"/>
            <a:ext cx="795685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3: </a:t>
            </a:r>
            <a:r>
              <a:rPr lang="en-US" i="1" dirty="0" smtClean="0">
                <a:solidFill>
                  <a:schemeClr val="accent2"/>
                </a:solidFill>
                <a:effectLst>
                  <a:outerShdw blurRad="38100" dist="38100" dir="2700000" algn="tl">
                    <a:srgbClr val="000000"/>
                  </a:outerShdw>
                </a:effectLst>
                <a:cs typeface="+mn-cs"/>
              </a:rPr>
              <a:t>Move right to location of yellow tape’s head.</a:t>
            </a:r>
          </a:p>
        </p:txBody>
      </p:sp>
      <p:sp>
        <p:nvSpPr>
          <p:cNvPr id="108" name="Rectangle 17"/>
          <p:cNvSpPr>
            <a:spLocks noChangeArrowheads="1"/>
          </p:cNvSpPr>
          <p:nvPr/>
        </p:nvSpPr>
        <p:spPr bwMode="auto">
          <a:xfrm>
            <a:off x="315136" y="6135687"/>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4: </a:t>
            </a:r>
            <a:r>
              <a:rPr lang="en-US" i="1" dirty="0" smtClean="0">
                <a:solidFill>
                  <a:schemeClr val="accent2"/>
                </a:solidFill>
                <a:effectLst>
                  <a:outerShdw blurRad="38100" dist="38100" dir="2700000" algn="tl">
                    <a:srgbClr val="000000"/>
                  </a:outerShdw>
                </a:effectLst>
                <a:cs typeface="+mn-cs"/>
              </a:rPr>
              <a:t>Learn the character on the tape there.</a:t>
            </a: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5725856" y="38201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5</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65344" y="4353580"/>
            <a:ext cx="446344"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75795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ppt_x"/>
                                          </p:val>
                                        </p:tav>
                                        <p:tav tm="100000">
                                          <p:val>
                                            <p:strVal val="#ppt_x"/>
                                          </p:val>
                                        </p:tav>
                                      </p:tavLst>
                                    </p:anim>
                                    <p:anim calcmode="lin" valueType="num">
                                      <p:cBhvr additive="base">
                                        <p:cTn id="8"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48056 3.33333E-6 " pathEditMode="relative" rAng="0" ptsTypes="AA">
                                      <p:cBhvr>
                                        <p:cTn id="12" dur="2000" fill="hold"/>
                                        <p:tgtEl>
                                          <p:spTgt spid="110"/>
                                        </p:tgtEl>
                                        <p:attrNameLst>
                                          <p:attrName>ppt_x</p:attrName>
                                          <p:attrName>ppt_y</p:attrName>
                                        </p:attrNameLst>
                                      </p:cBhvr>
                                      <p:rCtr x="24028"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8"/>
                                        </p:tgtEl>
                                        <p:attrNameLst>
                                          <p:attrName>style.visibility</p:attrName>
                                        </p:attrNameLst>
                                      </p:cBhvr>
                                      <p:to>
                                        <p:strVal val="visible"/>
                                      </p:to>
                                    </p:set>
                                    <p:anim calcmode="lin" valueType="num">
                                      <p:cBhvr additive="base">
                                        <p:cTn id="17" dur="500" fill="hold"/>
                                        <p:tgtEl>
                                          <p:spTgt spid="108"/>
                                        </p:tgtEl>
                                        <p:attrNameLst>
                                          <p:attrName>ppt_x</p:attrName>
                                        </p:attrNameLst>
                                      </p:cBhvr>
                                      <p:tavLst>
                                        <p:tav tm="0">
                                          <p:val>
                                            <p:strVal val="#ppt_x"/>
                                          </p:val>
                                        </p:tav>
                                        <p:tav tm="100000">
                                          <p:val>
                                            <p:strVal val="#ppt_x"/>
                                          </p:val>
                                        </p:tav>
                                      </p:tavLst>
                                    </p:anim>
                                    <p:anim calcmode="lin" valueType="num">
                                      <p:cBhvr additive="base">
                                        <p:cTn id="18"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1" nodeType="clickEffect">
                                  <p:stCondLst>
                                    <p:cond delay="0"/>
                                  </p:stCondLst>
                                  <p:childTnLst>
                                    <p:set>
                                      <p:cBhvr>
                                        <p:cTn id="22" dur="1" fill="hold">
                                          <p:stCondLst>
                                            <p:cond delay="0"/>
                                          </p:stCondLst>
                                        </p:cTn>
                                        <p:tgtEl>
                                          <p:spTgt spid="111"/>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8.33333E-7 1.11111E-6 L -0.59219 0.07153 " pathEditMode="relative" rAng="0" ptsTypes="AA">
                                      <p:cBhvr>
                                        <p:cTn id="24" dur="2000" fill="hold"/>
                                        <p:tgtEl>
                                          <p:spTgt spid="111"/>
                                        </p:tgtEl>
                                        <p:attrNameLst>
                                          <p:attrName>ppt_x</p:attrName>
                                          <p:attrName>ppt_y</p:attrName>
                                        </p:attrNameLst>
                                      </p:cBhvr>
                                      <p:rCtr x="-29618" y="35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10" grpId="0" animBg="1"/>
      <p:bldP spid="111" grpId="0"/>
      <p:bldP spid="111" grpId="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9448800" cy="523220"/>
          </a:xfrm>
          <a:prstGeom prst="rect">
            <a:avLst/>
          </a:prstGeom>
          <a:noFill/>
          <a:ln w="25400" cap="sq" algn="ctr">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5: </a:t>
            </a:r>
            <a:r>
              <a:rPr lang="en-US" i="1" dirty="0" smtClean="0">
                <a:solidFill>
                  <a:schemeClr val="accent2"/>
                </a:solidFill>
                <a:effectLst>
                  <a:outerShdw blurRad="38100" dist="38100" dir="2700000" algn="tl">
                    <a:srgbClr val="000000"/>
                  </a:outerShdw>
                </a:effectLst>
                <a:cs typeface="+mn-cs"/>
              </a:rPr>
              <a:t>Use table look up to learn what </a:t>
            </a:r>
            <a:r>
              <a:rPr lang="en-US" i="1" dirty="0" err="1" smtClean="0">
                <a:effectLst>
                  <a:outerShdw blurRad="38100" dist="38100" dir="2700000" algn="tl">
                    <a:srgbClr val="000000"/>
                  </a:outerShdw>
                </a:effectLst>
              </a:rPr>
              <a:t>M</a:t>
            </a:r>
            <a:r>
              <a:rPr lang="en-US" i="1" baseline="-25000" dirty="0" err="1" smtClean="0">
                <a:effectLst>
                  <a:outerShdw blurRad="38100" dist="38100" dir="2700000" algn="tl">
                    <a:srgbClr val="000000"/>
                  </a:outerShdw>
                </a:effectLst>
              </a:rPr>
              <a:t>multi</a:t>
            </a:r>
            <a:r>
              <a:rPr lang="en-US" dirty="0">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cs typeface="+mn-cs"/>
              </a:rPr>
              <a:t>will do.</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304800" y="43535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5</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65344" y="4353580"/>
            <a:ext cx="446344"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99" name="Rectangle 19"/>
          <p:cNvSpPr>
            <a:spLocks noChangeArrowheads="1"/>
          </p:cNvSpPr>
          <p:nvPr/>
        </p:nvSpPr>
        <p:spPr bwMode="auto">
          <a:xfrm>
            <a:off x="1178059" y="5410200"/>
            <a:ext cx="7203941" cy="523220"/>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smtClean="0">
                <a:solidFill>
                  <a:schemeClr val="accent6"/>
                </a:solidFill>
                <a:effectLst>
                  <a:outerShdw blurRad="38100" dist="38100" dir="2700000" algn="tl">
                    <a:srgbClr val="000000"/>
                  </a:outerShdw>
                </a:effectLst>
                <a:cs typeface="+mn-cs"/>
              </a:rPr>
              <a:t>δ</a:t>
            </a:r>
            <a:r>
              <a:rPr lang="en-CA" i="1" baseline="-25000" dirty="0" smtClean="0">
                <a:solidFill>
                  <a:schemeClr val="accent6"/>
                </a:solidFill>
                <a:effectLst>
                  <a:outerShdw blurRad="38100" dist="38100" dir="2700000" algn="tl">
                    <a:srgbClr val="000000"/>
                  </a:outerShdw>
                </a:effectLst>
                <a:cs typeface="+mn-cs"/>
              </a:rPr>
              <a:t>Multi</a:t>
            </a:r>
            <a:r>
              <a:rPr lang="en-US" i="1" dirty="0" smtClean="0">
                <a:solidFill>
                  <a:schemeClr val="accent6"/>
                </a:solidFill>
                <a:effectLst>
                  <a:outerShdw blurRad="38100" dist="38100" dir="2700000" algn="tl">
                    <a:srgbClr val="000000"/>
                  </a:outerShdw>
                </a:effectLst>
                <a:cs typeface="+mn-cs"/>
              </a:rPr>
              <a:t>(</a:t>
            </a:r>
            <a:r>
              <a:rPr lang="en-US" i="1" dirty="0" smtClean="0">
                <a:solidFill>
                  <a:schemeClr val="accent6"/>
                </a:solidFill>
                <a:effectLst>
                  <a:outerShdw blurRad="38100" dist="38100" dir="2700000" algn="tl">
                    <a:srgbClr val="000000"/>
                  </a:outerShdw>
                </a:effectLst>
              </a:rPr>
              <a:t>q</a:t>
            </a:r>
            <a:r>
              <a:rPr lang="en-US" i="1" baseline="-25000" dirty="0" smtClean="0">
                <a:solidFill>
                  <a:schemeClr val="accent6"/>
                </a:solidFill>
                <a:effectLst>
                  <a:outerShdw blurRad="38100" dist="38100" dir="2700000" algn="tl">
                    <a:srgbClr val="000000"/>
                  </a:outerShdw>
                </a:effectLst>
              </a:rPr>
              <a:t>multi</a:t>
            </a:r>
            <a:r>
              <a:rPr lang="en-US" i="1" dirty="0" smtClean="0">
                <a:solidFill>
                  <a:schemeClr val="accent6"/>
                </a:solidFill>
                <a:effectLst>
                  <a:outerShdw blurRad="38100" dist="38100" dir="2700000" algn="tl">
                    <a:srgbClr val="000000"/>
                  </a:outerShdw>
                </a:effectLst>
                <a:cs typeface="+mn-cs"/>
              </a:rPr>
              <a:t>,L,5) </a:t>
            </a:r>
            <a:r>
              <a:rPr lang="en-US" i="1" dirty="0">
                <a:solidFill>
                  <a:schemeClr val="accent6"/>
                </a:solidFill>
                <a:effectLst>
                  <a:outerShdw blurRad="38100" dist="38100" dir="2700000" algn="tl">
                    <a:srgbClr val="000000"/>
                  </a:outerShdw>
                </a:effectLst>
                <a:cs typeface="+mn-cs"/>
              </a:rPr>
              <a:t>= </a:t>
            </a:r>
            <a:r>
              <a:rPr lang="en-US" i="1" dirty="0">
                <a:solidFill>
                  <a:schemeClr val="accent6"/>
                </a:solidFill>
                <a:effectLst>
                  <a:outerShdw blurRad="38100" dist="38100" dir="2700000" algn="tl">
                    <a:srgbClr val="000000"/>
                  </a:outerShdw>
                </a:effectLst>
                <a:cs typeface="+mn-cs"/>
                <a:sym typeface="Symbol"/>
              </a:rPr>
              <a:t></a:t>
            </a:r>
            <a:r>
              <a:rPr lang="en-US" i="1" dirty="0" smtClean="0">
                <a:solidFill>
                  <a:schemeClr val="accent6"/>
                </a:solidFill>
                <a:effectLst>
                  <a:outerShdw blurRad="38100" dist="38100" dir="2700000" algn="tl">
                    <a:srgbClr val="000000"/>
                  </a:outerShdw>
                </a:effectLst>
              </a:rPr>
              <a:t>q’</a:t>
            </a:r>
            <a:r>
              <a:rPr lang="en-US" i="1" baseline="-25000" dirty="0" smtClean="0">
                <a:solidFill>
                  <a:schemeClr val="accent6"/>
                </a:solidFill>
                <a:effectLst>
                  <a:outerShdw blurRad="38100" dist="38100" dir="2700000" algn="tl">
                    <a:srgbClr val="000000"/>
                  </a:outerShdw>
                </a:effectLst>
              </a:rPr>
              <a:t>multi</a:t>
            </a:r>
            <a:r>
              <a:rPr lang="en-US" i="1" dirty="0" smtClean="0">
                <a:solidFill>
                  <a:schemeClr val="accent6"/>
                </a:solidFill>
                <a:effectLst>
                  <a:outerShdw blurRad="38100" dist="38100" dir="2700000" algn="tl">
                    <a:srgbClr val="000000"/>
                  </a:outerShdw>
                </a:effectLst>
                <a:cs typeface="+mn-cs"/>
              </a:rPr>
              <a:t>,H,right,4,left</a:t>
            </a:r>
            <a:r>
              <a:rPr lang="en-US" i="1" dirty="0">
                <a:solidFill>
                  <a:schemeClr val="accent6"/>
                </a:solidFill>
                <a:effectLst>
                  <a:outerShdw blurRad="38100" dist="38100" dir="2700000" algn="tl">
                    <a:srgbClr val="000000"/>
                  </a:outerShdw>
                </a:effectLst>
                <a:cs typeface="+mn-cs"/>
                <a:sym typeface="Symbol"/>
              </a:rPr>
              <a:t></a:t>
            </a:r>
            <a:r>
              <a:rPr lang="en-US" dirty="0" smtClean="0">
                <a:solidFill>
                  <a:schemeClr val="accent6"/>
                </a:solidFill>
                <a:cs typeface="+mn-cs"/>
              </a:rPr>
              <a:t> </a:t>
            </a:r>
            <a:endParaRPr lang="en-US" dirty="0">
              <a:solidFill>
                <a:schemeClr val="accent6"/>
              </a:solidFill>
              <a:cs typeface="+mn-cs"/>
            </a:endParaRPr>
          </a:p>
        </p:txBody>
      </p:sp>
      <p:sp>
        <p:nvSpPr>
          <p:cNvPr id="103" name="Rectangle 19"/>
          <p:cNvSpPr>
            <a:spLocks noChangeArrowheads="1"/>
          </p:cNvSpPr>
          <p:nvPr/>
        </p:nvSpPr>
        <p:spPr bwMode="auto">
          <a:xfrm>
            <a:off x="123291" y="5903893"/>
            <a:ext cx="8944509" cy="95410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smtClean="0">
                <a:solidFill>
                  <a:schemeClr val="accent6"/>
                </a:solidFill>
                <a:effectLst>
                  <a:outerShdw blurRad="38100" dist="38100" dir="2700000" algn="tl">
                    <a:srgbClr val="000000"/>
                  </a:outerShdw>
                </a:effectLst>
                <a:cs typeface="+mn-cs"/>
              </a:rPr>
              <a:t>δ</a:t>
            </a:r>
            <a:r>
              <a:rPr lang="en-CA" i="1" baseline="-25000" dirty="0" smtClean="0">
                <a:solidFill>
                  <a:schemeClr val="accent6"/>
                </a:solidFill>
                <a:effectLst>
                  <a:outerShdw blurRad="38100" dist="38100" dir="2700000" algn="tl">
                    <a:srgbClr val="000000"/>
                  </a:outerShdw>
                </a:effectLst>
                <a:cs typeface="+mn-cs"/>
              </a:rPr>
              <a:t>single</a:t>
            </a:r>
            <a:r>
              <a:rPr lang="en-US" i="1" dirty="0" smtClean="0">
                <a:solidFill>
                  <a:schemeClr val="accent6"/>
                </a:solidFill>
                <a:effectLst>
                  <a:outerShdw blurRad="38100" dist="38100" dir="2700000" algn="tl">
                    <a:srgbClr val="000000"/>
                  </a:outerShdw>
                </a:effectLst>
                <a:cs typeface="+mn-cs"/>
              </a:rPr>
              <a:t>(  </a:t>
            </a:r>
            <a:r>
              <a:rPr lang="en-US" i="1" dirty="0" err="1" smtClean="0">
                <a:solidFill>
                  <a:schemeClr val="accent6"/>
                </a:solidFill>
                <a:effectLst>
                  <a:outerShdw blurRad="38100" dist="38100" dir="2700000" algn="tl">
                    <a:srgbClr val="000000"/>
                  </a:outerShdw>
                </a:effectLst>
              </a:rPr>
              <a:t>q</a:t>
            </a:r>
            <a:r>
              <a:rPr lang="en-US" i="1" baseline="-25000" dirty="0" err="1" smtClean="0">
                <a:solidFill>
                  <a:schemeClr val="accent6"/>
                </a:solidFill>
                <a:effectLst>
                  <a:outerShdw blurRad="38100" dist="38100" dir="2700000" algn="tl">
                    <a:srgbClr val="000000"/>
                  </a:outerShdw>
                </a:effectLst>
                <a:sym typeface="Symbol"/>
              </a:rPr>
              <a:t>line</a:t>
            </a:r>
            <a:r>
              <a:rPr lang="en-US" i="1" baseline="-25000" dirty="0" smtClean="0">
                <a:solidFill>
                  <a:schemeClr val="accent6"/>
                </a:solidFill>
                <a:effectLst>
                  <a:outerShdw blurRad="38100" dist="38100" dir="2700000" algn="tl">
                    <a:srgbClr val="000000"/>
                  </a:outerShdw>
                </a:effectLst>
                <a:sym typeface="Symbol"/>
              </a:rPr>
              <a:t>=5,q=qmulti,c1=L,c2=5</a:t>
            </a:r>
            <a:r>
              <a:rPr lang="en-US" i="1" dirty="0" smtClean="0">
                <a:solidFill>
                  <a:schemeClr val="accent6"/>
                </a:solidFill>
                <a:effectLst>
                  <a:outerShdw blurRad="38100" dist="38100" dir="2700000" algn="tl">
                    <a:srgbClr val="000000"/>
                  </a:outerShdw>
                </a:effectLst>
                <a:cs typeface="+mn-cs"/>
              </a:rPr>
              <a:t>,  0) =</a:t>
            </a:r>
          </a:p>
          <a:p>
            <a:pPr algn="ctr" eaLnBrk="0" hangingPunct="0">
              <a:defRPr/>
            </a:pPr>
            <a:r>
              <a:rPr lang="en-US" i="1" dirty="0" smtClean="0">
                <a:solidFill>
                  <a:schemeClr val="accent6"/>
                </a:solidFill>
                <a:effectLst>
                  <a:outerShdw blurRad="38100" dist="38100" dir="2700000" algn="tl">
                    <a:srgbClr val="000000"/>
                  </a:outerShdw>
                </a:effectLst>
                <a:sym typeface="Symbol"/>
              </a:rPr>
              <a:t></a:t>
            </a:r>
            <a:r>
              <a:rPr lang="en-US" i="1" dirty="0" smtClean="0">
                <a:solidFill>
                  <a:schemeClr val="accent6"/>
                </a:solidFill>
                <a:effectLst>
                  <a:outerShdw blurRad="38100" dist="38100" dir="2700000" algn="tl">
                    <a:srgbClr val="000000"/>
                  </a:outerShdw>
                </a:effectLst>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a:t>
            </a:r>
            <a:r>
              <a:rPr lang="en-US" i="1" baseline="-25000" dirty="0" err="1" smtClean="0">
                <a:solidFill>
                  <a:schemeClr val="accent6"/>
                </a:solidFill>
                <a:effectLst>
                  <a:outerShdw blurRad="38100" dist="38100" dir="2700000" algn="tl">
                    <a:srgbClr val="000000"/>
                  </a:outerShdw>
                </a:effectLst>
                <a:sym typeface="Symbol"/>
              </a:rPr>
              <a:t>line</a:t>
            </a:r>
            <a:r>
              <a:rPr lang="en-US" i="1" baseline="-25000" dirty="0" smtClean="0">
                <a:solidFill>
                  <a:schemeClr val="accent6"/>
                </a:solidFill>
                <a:effectLst>
                  <a:outerShdw blurRad="38100" dist="38100" dir="2700000" algn="tl">
                    <a:srgbClr val="000000"/>
                  </a:outerShdw>
                </a:effectLst>
                <a:sym typeface="Symbol"/>
              </a:rPr>
              <a:t>=6,q=q’multi,c1=H,left,c2=4,right</a:t>
            </a:r>
            <a:r>
              <a:rPr lang="en-US" i="1" dirty="0" smtClean="0">
                <a:solidFill>
                  <a:schemeClr val="accent6"/>
                </a:solidFill>
                <a:effectLst>
                  <a:outerShdw blurRad="38100" dist="38100" dir="2700000" algn="tl">
                    <a:srgbClr val="000000"/>
                  </a:outerShdw>
                </a:effectLst>
              </a:rPr>
              <a:t>,, 0,stay</a:t>
            </a:r>
            <a:r>
              <a:rPr lang="en-US" i="1" dirty="0" smtClean="0">
                <a:solidFill>
                  <a:schemeClr val="accent6"/>
                </a:solidFill>
                <a:effectLst>
                  <a:outerShdw blurRad="38100" dist="38100" dir="2700000" algn="tl">
                    <a:srgbClr val="000000"/>
                  </a:outerShdw>
                </a:effectLst>
                <a:sym typeface="Symbol"/>
              </a:rPr>
              <a:t></a:t>
            </a:r>
            <a:r>
              <a:rPr lang="en-US" dirty="0" smtClean="0">
                <a:solidFill>
                  <a:schemeClr val="accent6"/>
                </a:solidFill>
              </a:rPr>
              <a:t> </a:t>
            </a:r>
            <a:endParaRPr lang="en-US" dirty="0">
              <a:solidFill>
                <a:schemeClr val="accent6"/>
              </a:solidFill>
            </a:endParaRPr>
          </a:p>
        </p:txBody>
      </p:sp>
    </p:spTree>
    <p:extLst>
      <p:ext uri="{BB962C8B-B14F-4D97-AF65-F5344CB8AC3E}">
        <p14:creationId xmlns:p14="http://schemas.microsoft.com/office/powerpoint/2010/main" val="1455079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ppt_x"/>
                                          </p:val>
                                        </p:tav>
                                        <p:tav tm="100000">
                                          <p:val>
                                            <p:strVal val="#ppt_x"/>
                                          </p:val>
                                        </p:tav>
                                      </p:tavLst>
                                    </p:anim>
                                    <p:anim calcmode="lin" valueType="num">
                                      <p:cBhvr additive="base">
                                        <p:cTn id="14"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3"/>
                                        </p:tgtEl>
                                        <p:attrNameLst>
                                          <p:attrName>style.visibility</p:attrName>
                                        </p:attrNameLst>
                                      </p:cBhvr>
                                      <p:to>
                                        <p:strVal val="visible"/>
                                      </p:to>
                                    </p:set>
                                    <p:anim calcmode="lin" valueType="num">
                                      <p:cBhvr additive="base">
                                        <p:cTn id="19" dur="500" fill="hold"/>
                                        <p:tgtEl>
                                          <p:spTgt spid="103"/>
                                        </p:tgtEl>
                                        <p:attrNameLst>
                                          <p:attrName>ppt_x</p:attrName>
                                        </p:attrNameLst>
                                      </p:cBhvr>
                                      <p:tavLst>
                                        <p:tav tm="0">
                                          <p:val>
                                            <p:strVal val="#ppt_x"/>
                                          </p:val>
                                        </p:tav>
                                        <p:tav tm="100000">
                                          <p:val>
                                            <p:strVal val="#ppt_x"/>
                                          </p:val>
                                        </p:tav>
                                      </p:tavLst>
                                    </p:anim>
                                    <p:anim calcmode="lin" valueType="num">
                                      <p:cBhvr additive="base">
                                        <p:cTn id="2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99" grpId="0"/>
      <p:bldP spid="103"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sp>
        <p:nvSpPr>
          <p:cNvPr id="1323055" name="Text Box 47"/>
          <p:cNvSpPr txBox="1">
            <a:spLocks noChangeArrowheads="1"/>
          </p:cNvSpPr>
          <p:nvPr/>
        </p:nvSpPr>
        <p:spPr bwMode="auto">
          <a:xfrm>
            <a:off x="8247063"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79475"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09675"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95338"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23701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2700338"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2286000"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38179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4148138"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3733800"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53086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5638800"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5224463"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67564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dirty="0">
                <a:effectLst>
                  <a:outerShdw blurRad="38100" dist="38100" dir="2700000" algn="tl">
                    <a:srgbClr val="000000"/>
                  </a:outerShdw>
                </a:effectLst>
                <a:cs typeface="+mn-cs"/>
              </a:rPr>
              <a:t>L</a:t>
            </a:r>
            <a:br>
              <a:rPr lang="en-US" sz="1800" dirty="0">
                <a:effectLst>
                  <a:outerShdw blurRad="38100" dist="38100" dir="2700000" algn="tl">
                    <a:srgbClr val="000000"/>
                  </a:outerShdw>
                </a:effectLst>
                <a:cs typeface="+mn-cs"/>
              </a:rPr>
            </a:br>
            <a:r>
              <a:rPr lang="en-US" sz="1800" dirty="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7086600"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6672263"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8577263"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8162925"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16200000">
            <a:off x="5337175" y="4100513"/>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16200000">
            <a:off x="6781800" y="411162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38100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6: </a:t>
            </a:r>
            <a:r>
              <a:rPr lang="en-US" i="1" dirty="0" smtClean="0">
                <a:solidFill>
                  <a:schemeClr val="accent2"/>
                </a:solidFill>
                <a:effectLst>
                  <a:outerShdw blurRad="38100" dist="38100" dir="2700000" algn="tl">
                    <a:srgbClr val="000000"/>
                  </a:outerShdw>
                </a:effectLst>
                <a:cs typeface="+mn-cs"/>
              </a:rPr>
              <a:t>Move right to location of white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0" name="Rectangle 99"/>
          <p:cNvSpPr/>
          <p:nvPr/>
        </p:nvSpPr>
        <p:spPr>
          <a:xfrm>
            <a:off x="0" y="4582180"/>
            <a:ext cx="881856"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4,R</a:t>
            </a:r>
            <a:endParaRPr lang="en-US" dirty="0">
              <a:solidFill>
                <a:schemeClr val="accent1"/>
              </a:solidFill>
              <a:effectLst>
                <a:outerShdw blurRad="38100" dist="38100" dir="2700000" algn="tl">
                  <a:srgbClr val="000000"/>
                </a:outerShdw>
              </a:effectLst>
            </a:endParaRPr>
          </a:p>
        </p:txBody>
      </p:sp>
      <p:sp>
        <p:nvSpPr>
          <p:cNvPr id="103" name="Rectangle 102"/>
          <p:cNvSpPr/>
          <p:nvPr/>
        </p:nvSpPr>
        <p:spPr>
          <a:xfrm>
            <a:off x="-65344" y="4191000"/>
            <a:ext cx="816232"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106" name="Rectangle 17"/>
          <p:cNvSpPr>
            <a:spLocks noChangeArrowheads="1"/>
          </p:cNvSpPr>
          <p:nvPr/>
        </p:nvSpPr>
        <p:spPr bwMode="auto">
          <a:xfrm>
            <a:off x="304800" y="5334000"/>
            <a:ext cx="510652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7: </a:t>
            </a:r>
            <a:r>
              <a:rPr lang="en-US" i="1" dirty="0" smtClean="0">
                <a:solidFill>
                  <a:schemeClr val="accent2"/>
                </a:solidFill>
                <a:effectLst>
                  <a:outerShdw blurRad="38100" dist="38100" dir="2700000" algn="tl">
                    <a:srgbClr val="000000"/>
                  </a:outerShdw>
                </a:effectLst>
                <a:cs typeface="+mn-cs"/>
              </a:rPr>
              <a:t>Write the required value.</a:t>
            </a:r>
          </a:p>
        </p:txBody>
      </p:sp>
      <p:cxnSp>
        <p:nvCxnSpPr>
          <p:cNvPr id="4" name="Straight Connector 3"/>
          <p:cNvCxnSpPr/>
          <p:nvPr/>
        </p:nvCxnSpPr>
        <p:spPr bwMode="auto">
          <a:xfrm flipV="1">
            <a:off x="7162800" y="3995410"/>
            <a:ext cx="685800" cy="594053"/>
          </a:xfrm>
          <a:prstGeom prst="line">
            <a:avLst/>
          </a:prstGeom>
          <a:noFill/>
          <a:ln w="38100" cap="sq" cmpd="sng" algn="ctr">
            <a:solidFill>
              <a:schemeClr val="hlink"/>
            </a:solidFill>
            <a:prstDash val="solid"/>
            <a:round/>
            <a:headEnd type="none" w="med" len="med"/>
            <a:tailEnd type="none" w="med" len="med"/>
          </a:ln>
          <a:effectLst/>
        </p:spPr>
      </p:cxnSp>
      <p:sp>
        <p:nvSpPr>
          <p:cNvPr id="111" name="Rectangle 110"/>
          <p:cNvSpPr/>
          <p:nvPr/>
        </p:nvSpPr>
        <p:spPr>
          <a:xfrm>
            <a:off x="326768" y="420118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112" name="Rectangle 17"/>
          <p:cNvSpPr>
            <a:spLocks noChangeArrowheads="1"/>
          </p:cNvSpPr>
          <p:nvPr/>
        </p:nvSpPr>
        <p:spPr bwMode="auto">
          <a:xfrm>
            <a:off x="304800" y="5725180"/>
            <a:ext cx="500893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8</a:t>
            </a:r>
            <a:r>
              <a:rPr lang="en-US" dirty="0" smtClean="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ove white tape’s head.</a:t>
            </a:r>
          </a:p>
        </p:txBody>
      </p:sp>
    </p:spTree>
    <p:extLst>
      <p:ext uri="{BB962C8B-B14F-4D97-AF65-F5344CB8AC3E}">
        <p14:creationId xmlns:p14="http://schemas.microsoft.com/office/powerpoint/2010/main" val="2148301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63889 3.33333E-6 " pathEditMode="relative" rAng="0" ptsTypes="AA">
                                      <p:cBhvr>
                                        <p:cTn id="12" dur="2000" fill="hold"/>
                                        <p:tgtEl>
                                          <p:spTgt spid="110"/>
                                        </p:tgtEl>
                                        <p:attrNameLst>
                                          <p:attrName>ppt_x</p:attrName>
                                          <p:attrName>ppt_y</p:attrName>
                                        </p:attrNameLst>
                                      </p:cBhvr>
                                      <p:rCtr x="3194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ppt_x"/>
                                          </p:val>
                                        </p:tav>
                                        <p:tav tm="100000">
                                          <p:val>
                                            <p:strVal val="#ppt_x"/>
                                          </p:val>
                                        </p:tav>
                                      </p:tavLst>
                                    </p:anim>
                                    <p:anim calcmode="lin" valueType="num">
                                      <p:cBhvr additive="base">
                                        <p:cTn id="18"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6.93889E-18 4.44444E-6 L 0.7875 -0.06042 " pathEditMode="relative" rAng="0" ptsTypes="AA">
                                      <p:cBhvr>
                                        <p:cTn id="22" dur="2000" fill="hold"/>
                                        <p:tgtEl>
                                          <p:spTgt spid="103"/>
                                        </p:tgtEl>
                                        <p:attrNameLst>
                                          <p:attrName>ppt_x</p:attrName>
                                          <p:attrName>ppt_y</p:attrName>
                                        </p:attrNameLst>
                                      </p:cBhvr>
                                      <p:rCtr x="39375" y="-3032"/>
                                    </p:animMotion>
                                  </p:childTnLst>
                                </p:cTn>
                              </p:par>
                              <p:par>
                                <p:cTn id="23" presetID="2" presetClass="entr" presetSubtype="8"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1.11022E-16 7.40741E-7 L -0.31667 7.40741E-7 " pathEditMode="relative" rAng="0" ptsTypes="AA">
                                      <p:cBhvr>
                                        <p:cTn id="36" dur="2000" fill="hold"/>
                                        <p:tgtEl>
                                          <p:spTgt spid="1323074"/>
                                        </p:tgtEl>
                                        <p:attrNameLst>
                                          <p:attrName>ppt_x</p:attrName>
                                          <p:attrName>ppt_y</p:attrName>
                                        </p:attrNameLst>
                                      </p:cBhvr>
                                      <p:rCtr x="-1583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4" grpId="0" animBg="1"/>
      <p:bldP spid="83" grpId="0"/>
      <p:bldP spid="110" grpId="0" animBg="1"/>
      <p:bldP spid="103" grpId="0"/>
      <p:bldP spid="106" grpId="0"/>
      <p:bldP spid="112"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sp>
        <p:nvSpPr>
          <p:cNvPr id="1323055" name="Text Box 47"/>
          <p:cNvSpPr txBox="1">
            <a:spLocks noChangeArrowheads="1"/>
          </p:cNvSpPr>
          <p:nvPr/>
        </p:nvSpPr>
        <p:spPr bwMode="auto">
          <a:xfrm>
            <a:off x="8247063"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79475"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09675"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95338"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23701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2700338"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2286000"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38179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4148138"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3733800"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53086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5638800"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5224463"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67564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dirty="0">
                <a:effectLst>
                  <a:outerShdw blurRad="38100" dist="38100" dir="2700000" algn="tl">
                    <a:srgbClr val="000000"/>
                  </a:outerShdw>
                </a:effectLst>
                <a:cs typeface="+mn-cs"/>
              </a:rPr>
              <a:t>L</a:t>
            </a:r>
            <a:br>
              <a:rPr lang="en-US" sz="1800" dirty="0">
                <a:effectLst>
                  <a:outerShdw blurRad="38100" dist="38100" dir="2700000" algn="tl">
                    <a:srgbClr val="000000"/>
                  </a:outerShdw>
                </a:effectLst>
                <a:cs typeface="+mn-cs"/>
              </a:rPr>
            </a:br>
            <a:r>
              <a:rPr lang="en-US" sz="1800" dirty="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7086600"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6672263"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8577263"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8162925"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16200000">
            <a:off x="5337175" y="4100513"/>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16200000">
            <a:off x="3862136" y="41148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38100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813639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  9: </a:t>
            </a:r>
            <a:r>
              <a:rPr lang="en-US" i="1" dirty="0" smtClean="0">
                <a:solidFill>
                  <a:schemeClr val="accent2"/>
                </a:solidFill>
                <a:effectLst>
                  <a:outerShdw blurRad="38100" dist="38100" dir="2700000" algn="tl">
                    <a:srgbClr val="000000"/>
                  </a:outerShdw>
                </a:effectLst>
                <a:cs typeface="+mn-cs"/>
              </a:rPr>
              <a:t>Move right to location of yellow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smtClean="0">
                <a:solidFill>
                  <a:schemeClr val="accent1"/>
                </a:solidFill>
                <a:effectLst>
                  <a:outerShdw blurRad="38100" dist="38100" dir="2700000" algn="tl">
                    <a:srgbClr val="000000"/>
                  </a:outerShdw>
                </a:effectLst>
              </a:rPr>
              <a:t>q</a:t>
            </a:r>
            <a:r>
              <a:rPr lang="en-US" i="1" baseline="-25000" dirty="0" err="1" smtClean="0">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0" name="Rectangle 99"/>
          <p:cNvSpPr/>
          <p:nvPr/>
        </p:nvSpPr>
        <p:spPr>
          <a:xfrm>
            <a:off x="0" y="4582180"/>
            <a:ext cx="881856"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4</a:t>
            </a:r>
            <a:endParaRPr lang="en-US" dirty="0">
              <a:solidFill>
                <a:schemeClr val="accent1"/>
              </a:solidFill>
              <a:effectLst>
                <a:outerShdw blurRad="38100" dist="38100" dir="2700000" algn="tl">
                  <a:srgbClr val="000000"/>
                </a:outerShdw>
              </a:effectLst>
            </a:endParaRPr>
          </a:p>
        </p:txBody>
      </p:sp>
      <p:sp>
        <p:nvSpPr>
          <p:cNvPr id="103" name="Rectangle 102"/>
          <p:cNvSpPr/>
          <p:nvPr/>
        </p:nvSpPr>
        <p:spPr>
          <a:xfrm>
            <a:off x="-65344" y="4191000"/>
            <a:ext cx="816232"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106" name="Rectangle 17"/>
          <p:cNvSpPr>
            <a:spLocks noChangeArrowheads="1"/>
          </p:cNvSpPr>
          <p:nvPr/>
        </p:nvSpPr>
        <p:spPr bwMode="auto">
          <a:xfrm>
            <a:off x="304800" y="5334000"/>
            <a:ext cx="528606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10: </a:t>
            </a:r>
            <a:r>
              <a:rPr lang="en-US" i="1" dirty="0" smtClean="0">
                <a:solidFill>
                  <a:schemeClr val="accent2"/>
                </a:solidFill>
                <a:effectLst>
                  <a:outerShdw blurRad="38100" dist="38100" dir="2700000" algn="tl">
                    <a:srgbClr val="000000"/>
                  </a:outerShdw>
                </a:effectLst>
                <a:cs typeface="+mn-cs"/>
              </a:rPr>
              <a:t>Write the required value.</a:t>
            </a:r>
          </a:p>
        </p:txBody>
      </p:sp>
      <p:cxnSp>
        <p:nvCxnSpPr>
          <p:cNvPr id="4" name="Straight Connector 3"/>
          <p:cNvCxnSpPr/>
          <p:nvPr/>
        </p:nvCxnSpPr>
        <p:spPr bwMode="auto">
          <a:xfrm flipV="1">
            <a:off x="4260516" y="4019473"/>
            <a:ext cx="685800" cy="594053"/>
          </a:xfrm>
          <a:prstGeom prst="line">
            <a:avLst/>
          </a:prstGeom>
          <a:noFill/>
          <a:ln w="38100" cap="sq" cmpd="sng" algn="ctr">
            <a:solidFill>
              <a:schemeClr val="hlink"/>
            </a:solidFill>
            <a:prstDash val="solid"/>
            <a:round/>
            <a:headEnd type="none" w="med" len="med"/>
            <a:tailEnd type="none" w="med" len="med"/>
          </a:ln>
          <a:effectLst/>
        </p:spPr>
      </p:cxnSp>
      <p:sp>
        <p:nvSpPr>
          <p:cNvPr id="111" name="Rectangle 110"/>
          <p:cNvSpPr/>
          <p:nvPr/>
        </p:nvSpPr>
        <p:spPr>
          <a:xfrm>
            <a:off x="326768" y="420118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112" name="Rectangle 17"/>
          <p:cNvSpPr>
            <a:spLocks noChangeArrowheads="1"/>
          </p:cNvSpPr>
          <p:nvPr/>
        </p:nvSpPr>
        <p:spPr bwMode="auto">
          <a:xfrm>
            <a:off x="304800" y="5725180"/>
            <a:ext cx="517513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11: </a:t>
            </a:r>
            <a:r>
              <a:rPr lang="en-US" i="1" dirty="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ove white tape’s head.</a:t>
            </a:r>
          </a:p>
        </p:txBody>
      </p:sp>
      <p:sp>
        <p:nvSpPr>
          <p:cNvPr id="98" name="Rectangle 97"/>
          <p:cNvSpPr/>
          <p:nvPr/>
        </p:nvSpPr>
        <p:spPr>
          <a:xfrm>
            <a:off x="7010400" y="3505200"/>
            <a:ext cx="816232"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99" name="Rectangle 98"/>
          <p:cNvSpPr/>
          <p:nvPr/>
        </p:nvSpPr>
        <p:spPr>
          <a:xfrm>
            <a:off x="328864" y="4522020"/>
            <a:ext cx="816232" cy="523220"/>
          </a:xfrm>
          <a:prstGeom prst="rect">
            <a:avLst/>
          </a:prstGeom>
        </p:spPr>
        <p:txBody>
          <a:bodyPr wrap="square">
            <a:spAutoFit/>
          </a:bodyPr>
          <a:lstStyle/>
          <a:p>
            <a:pPr eaLnBrk="0" hangingPunct="0">
              <a:defRPr/>
            </a:pPr>
            <a:r>
              <a:rPr lang="en-US" i="1" dirty="0" smtClean="0">
                <a:solidFill>
                  <a:schemeClr val="accent1"/>
                </a:solidFill>
                <a:effectLst>
                  <a:outerShdw blurRad="38100" dist="38100" dir="2700000" algn="tl">
                    <a:srgbClr val="000000"/>
                  </a:outerShdw>
                </a:effectLst>
              </a:rPr>
              <a:t>R</a:t>
            </a:r>
            <a:endParaRPr lang="en-US" dirty="0">
              <a:solidFill>
                <a:schemeClr val="accent1"/>
              </a:solidFill>
              <a:effectLst>
                <a:outerShdw blurRad="38100" dist="38100" dir="2700000" algn="tl">
                  <a:srgbClr val="000000"/>
                </a:outerShdw>
              </a:effectLst>
            </a:endParaRPr>
          </a:p>
        </p:txBody>
      </p:sp>
      <p:grpSp>
        <p:nvGrpSpPr>
          <p:cNvPr id="104" name="Group 22"/>
          <p:cNvGrpSpPr>
            <a:grpSpLocks/>
          </p:cNvGrpSpPr>
          <p:nvPr/>
        </p:nvGrpSpPr>
        <p:grpSpPr bwMode="auto">
          <a:xfrm>
            <a:off x="2895600" y="6248400"/>
            <a:ext cx="762000" cy="609254"/>
            <a:chOff x="1224" y="2539"/>
            <a:chExt cx="2280" cy="1785"/>
          </a:xfrm>
        </p:grpSpPr>
        <p:sp>
          <p:nvSpPr>
            <p:cNvPr id="10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7" name="Group 24"/>
            <p:cNvGrpSpPr>
              <a:grpSpLocks/>
            </p:cNvGrpSpPr>
            <p:nvPr/>
          </p:nvGrpSpPr>
          <p:grpSpPr bwMode="auto">
            <a:xfrm>
              <a:off x="1584" y="2688"/>
              <a:ext cx="1216" cy="1440"/>
              <a:chOff x="2641" y="1488"/>
              <a:chExt cx="2655" cy="2488"/>
            </a:xfrm>
          </p:grpSpPr>
          <p:grpSp>
            <p:nvGrpSpPr>
              <p:cNvPr id="108" name="Group 25"/>
              <p:cNvGrpSpPr>
                <a:grpSpLocks/>
              </p:cNvGrpSpPr>
              <p:nvPr/>
            </p:nvGrpSpPr>
            <p:grpSpPr bwMode="auto">
              <a:xfrm>
                <a:off x="2641" y="1488"/>
                <a:ext cx="2496" cy="2436"/>
                <a:chOff x="2641" y="1488"/>
                <a:chExt cx="2496" cy="2436"/>
              </a:xfrm>
            </p:grpSpPr>
            <p:sp>
              <p:nvSpPr>
                <p:cNvPr id="116"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9" name="Group 32"/>
              <p:cNvGrpSpPr>
                <a:grpSpLocks/>
              </p:cNvGrpSpPr>
              <p:nvPr/>
            </p:nvGrpSpPr>
            <p:grpSpPr bwMode="auto">
              <a:xfrm>
                <a:off x="4864" y="3099"/>
                <a:ext cx="432" cy="877"/>
                <a:chOff x="4864" y="3099"/>
                <a:chExt cx="432" cy="877"/>
              </a:xfrm>
            </p:grpSpPr>
            <p:sp>
              <p:nvSpPr>
                <p:cNvPr id="113"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1496684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31389 3.33333E-6 " pathEditMode="relative" rAng="0" ptsTypes="AA">
                                      <p:cBhvr>
                                        <p:cTn id="12" dur="2000" fill="hold"/>
                                        <p:tgtEl>
                                          <p:spTgt spid="110"/>
                                        </p:tgtEl>
                                        <p:attrNameLst>
                                          <p:attrName>ppt_x</p:attrName>
                                          <p:attrName>ppt_y</p:attrName>
                                        </p:attrNameLst>
                                      </p:cBhvr>
                                      <p:rCtr x="1569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ppt_x"/>
                                          </p:val>
                                        </p:tav>
                                        <p:tav tm="100000">
                                          <p:val>
                                            <p:strVal val="#ppt_x"/>
                                          </p:val>
                                        </p:tav>
                                      </p:tavLst>
                                    </p:anim>
                                    <p:anim calcmode="lin" valueType="num">
                                      <p:cBhvr additive="base">
                                        <p:cTn id="18"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2.77778E-7 0 L 0.44358 -0.11736 " pathEditMode="relative" rAng="0" ptsTypes="AA">
                                      <p:cBhvr>
                                        <p:cTn id="22" dur="2000" fill="hold"/>
                                        <p:tgtEl>
                                          <p:spTgt spid="100"/>
                                        </p:tgtEl>
                                        <p:attrNameLst>
                                          <p:attrName>ppt_x</p:attrName>
                                          <p:attrName>ppt_y</p:attrName>
                                        </p:attrNameLst>
                                      </p:cBhvr>
                                      <p:rCtr x="22170" y="-5880"/>
                                    </p:animMotion>
                                  </p:childTnLst>
                                </p:cTn>
                              </p:par>
                              <p:par>
                                <p:cTn id="23" presetID="2" presetClass="entr" presetSubtype="8"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8.33333E-7 -2.22222E-6 L 0.31927 -2.22222E-6 " pathEditMode="relative" rAng="0" ptsTypes="AA">
                                      <p:cBhvr>
                                        <p:cTn id="36" dur="2000" fill="hold"/>
                                        <p:tgtEl>
                                          <p:spTgt spid="1323074"/>
                                        </p:tgtEl>
                                        <p:attrNameLst>
                                          <p:attrName>ppt_x</p:attrName>
                                          <p:attrName>ppt_y</p:attrName>
                                        </p:attrNameLst>
                                      </p:cBhvr>
                                      <p:rCtr x="15955" y="0"/>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04"/>
                                        </p:tgtEl>
                                        <p:attrNameLst>
                                          <p:attrName>style.visibility</p:attrName>
                                        </p:attrNameLst>
                                      </p:cBhvr>
                                      <p:to>
                                        <p:strVal val="visible"/>
                                      </p:to>
                                    </p:set>
                                    <p:anim calcmode="lin" valueType="num">
                                      <p:cBhvr additive="base">
                                        <p:cTn id="41" dur="500" fill="hold"/>
                                        <p:tgtEl>
                                          <p:spTgt spid="104"/>
                                        </p:tgtEl>
                                        <p:attrNameLst>
                                          <p:attrName>ppt_x</p:attrName>
                                        </p:attrNameLst>
                                      </p:cBhvr>
                                      <p:tavLst>
                                        <p:tav tm="0">
                                          <p:val>
                                            <p:strVal val="#ppt_x"/>
                                          </p:val>
                                        </p:tav>
                                        <p:tav tm="100000">
                                          <p:val>
                                            <p:strVal val="#ppt_x"/>
                                          </p:val>
                                        </p:tav>
                                      </p:tavLst>
                                    </p:anim>
                                    <p:anim calcmode="lin" valueType="num">
                                      <p:cBhvr additive="base">
                                        <p:cTn id="4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4" grpId="0" animBg="1"/>
      <p:bldP spid="83" grpId="0"/>
      <p:bldP spid="110" grpId="0" animBg="1"/>
      <p:bldP spid="100" grpId="0"/>
      <p:bldP spid="106" grpId="0"/>
      <p:bldP spid="112"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5476"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Text Box 14"/>
          <p:cNvSpPr txBox="1">
            <a:spLocks noChangeArrowheads="1"/>
          </p:cNvSpPr>
          <p:nvPr/>
        </p:nvSpPr>
        <p:spPr bwMode="auto">
          <a:xfrm>
            <a:off x="4648200" y="925513"/>
            <a:ext cx="4114800" cy="1373187"/>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Java</a:t>
            </a: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program</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be simulated by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p>
        </p:txBody>
      </p:sp>
      <p:grpSp>
        <p:nvGrpSpPr>
          <p:cNvPr id="2" name="Group 7"/>
          <p:cNvGrpSpPr>
            <a:grpSpLocks/>
          </p:cNvGrpSpPr>
          <p:nvPr/>
        </p:nvGrpSpPr>
        <p:grpSpPr bwMode="auto">
          <a:xfrm>
            <a:off x="152400" y="3505200"/>
            <a:ext cx="8610600" cy="2409825"/>
            <a:chOff x="152400" y="3886200"/>
            <a:chExt cx="8610600" cy="2409825"/>
          </a:xfrm>
        </p:grpSpPr>
        <p:pic>
          <p:nvPicPr>
            <p:cNvPr id="105480"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3886200"/>
              <a:ext cx="8305800" cy="240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05481" name="TextBox 9"/>
            <p:cNvSpPr txBox="1">
              <a:spLocks noChangeArrowheads="1"/>
            </p:cNvSpPr>
            <p:nvPr/>
          </p:nvSpPr>
          <p:spPr bwMode="auto">
            <a:xfrm>
              <a:off x="152400" y="3886200"/>
              <a:ext cx="457200"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bg2"/>
                  </a:solidFill>
                  <a:latin typeface="Times New Roman" pitchFamily="18" charset="0"/>
                </a:rPr>
                <a:t>2)</a:t>
              </a:r>
            </a:p>
          </p:txBody>
        </p:sp>
      </p:grpSp>
    </p:spTree>
    <p:extLst>
      <p:ext uri="{BB962C8B-B14F-4D97-AF65-F5344CB8AC3E}">
        <p14:creationId xmlns:p14="http://schemas.microsoft.com/office/powerpoint/2010/main" val="777720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Text Box 10"/>
          <p:cNvSpPr txBox="1">
            <a:spLocks noChangeArrowheads="1"/>
          </p:cNvSpPr>
          <p:nvPr/>
        </p:nvSpPr>
        <p:spPr bwMode="auto">
          <a:xfrm>
            <a:off x="2743200" y="1329392"/>
            <a:ext cx="4046538"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By a Java compiler</a:t>
            </a:r>
          </a:p>
        </p:txBody>
      </p:sp>
      <p:sp>
        <p:nvSpPr>
          <p:cNvPr id="14" name="Text Box 28"/>
          <p:cNvSpPr txBox="1">
            <a:spLocks noChangeArrowheads="1"/>
          </p:cNvSpPr>
          <p:nvPr/>
        </p:nvSpPr>
        <p:spPr bwMode="auto">
          <a:xfrm>
            <a:off x="4868863" y="3276600"/>
            <a:ext cx="4046537" cy="2227263"/>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solidFill>
                  <a:schemeClr val="accent2"/>
                </a:solidFill>
                <a:effectLst>
                  <a:outerShdw blurRad="38100" dist="38100" dir="2700000" algn="tl">
                    <a:srgbClr val="000000"/>
                  </a:outerShdw>
                </a:effectLst>
                <a:cs typeface="+mn-cs"/>
              </a:rPr>
              <a:t>Multi-Tape TM</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simulates</a:t>
            </a:r>
            <a:br>
              <a:rPr lang="en-US" dirty="0">
                <a:effectLst>
                  <a:outerShdw blurRad="38100" dist="38100" dir="2700000" algn="tl">
                    <a:srgbClr val="000000"/>
                  </a:outerShdw>
                </a:effectLst>
                <a:cs typeface="+mn-cs"/>
              </a:rPr>
            </a:br>
            <a:r>
              <a:rPr lang="en-US" dirty="0">
                <a:solidFill>
                  <a:schemeClr val="accent2"/>
                </a:solidFill>
                <a:effectLst>
                  <a:outerShdw blurRad="38100" dist="38100" dir="2700000" algn="tl">
                    <a:srgbClr val="000000"/>
                  </a:outerShdw>
                </a:effectLst>
                <a:cs typeface="+mn-cs"/>
              </a:rPr>
              <a:t>Machine Code</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moving head where needed</a:t>
            </a:r>
          </a:p>
        </p:txBody>
      </p:sp>
      <p:grpSp>
        <p:nvGrpSpPr>
          <p:cNvPr id="2" name="Group 26"/>
          <p:cNvGrpSpPr>
            <a:grpSpLocks/>
          </p:cNvGrpSpPr>
          <p:nvPr/>
        </p:nvGrpSpPr>
        <p:grpSpPr bwMode="auto">
          <a:xfrm>
            <a:off x="4021138" y="1000125"/>
            <a:ext cx="4208462" cy="523875"/>
            <a:chOff x="4021181" y="1000780"/>
            <a:chExt cx="4208419" cy="523220"/>
          </a:xfrm>
        </p:grpSpPr>
        <p:sp>
          <p:nvSpPr>
            <p:cNvPr id="18" name="Line 12"/>
            <p:cNvSpPr>
              <a:spLocks noChangeShapeType="1"/>
            </p:cNvSpPr>
            <p:nvPr/>
          </p:nvSpPr>
          <p:spPr bwMode="auto">
            <a:xfrm>
              <a:off x="4021181" y="1262390"/>
              <a:ext cx="1227124"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24"/>
            <p:cNvSpPr/>
            <p:nvPr/>
          </p:nvSpPr>
          <p:spPr>
            <a:xfrm>
              <a:off x="5370542" y="1000780"/>
              <a:ext cx="2859058" cy="52322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dirty="0">
                  <a:solidFill>
                    <a:schemeClr val="accent2"/>
                  </a:solidFill>
                  <a:effectLst>
                    <a:outerShdw blurRad="38100" dist="38100" dir="2700000" algn="tl">
                      <a:srgbClr val="000000"/>
                    </a:outerShdw>
                  </a:effectLst>
                  <a:cs typeface="+mn-cs"/>
                </a:rPr>
                <a:t>Machine Code</a:t>
              </a:r>
            </a:p>
          </p:txBody>
        </p:sp>
      </p:grpSp>
      <p:sp>
        <p:nvSpPr>
          <p:cNvPr id="24" name="Line 22"/>
          <p:cNvSpPr>
            <a:spLocks noChangeShapeType="1"/>
          </p:cNvSpPr>
          <p:nvPr/>
        </p:nvSpPr>
        <p:spPr bwMode="auto">
          <a:xfrm>
            <a:off x="6765925" y="1455738"/>
            <a:ext cx="15875"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31" name="Text Box 28"/>
          <p:cNvSpPr txBox="1">
            <a:spLocks noChangeArrowheads="1"/>
          </p:cNvSpPr>
          <p:nvPr/>
        </p:nvSpPr>
        <p:spPr bwMode="auto">
          <a:xfrm>
            <a:off x="457200" y="2286000"/>
            <a:ext cx="4046538" cy="52322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smtClean="0">
                <a:effectLst>
                  <a:outerShdw blurRad="38100" dist="38100" dir="2700000" algn="tl">
                    <a:srgbClr val="000000"/>
                  </a:outerShdw>
                </a:effectLst>
                <a:cs typeface="+mn-cs"/>
              </a:rPr>
              <a:t>We just did this.</a:t>
            </a:r>
            <a:endParaRPr lang="en-US" dirty="0">
              <a:effectLst>
                <a:outerShdw blurRad="38100" dist="38100" dir="2700000" algn="tl">
                  <a:srgbClr val="000000"/>
                </a:outerShdw>
              </a:effectLst>
              <a:cs typeface="+mn-cs"/>
            </a:endParaRPr>
          </a:p>
        </p:txBody>
      </p:sp>
      <p:sp>
        <p:nvSpPr>
          <p:cNvPr id="34" name="Text Box 22"/>
          <p:cNvSpPr txBox="1">
            <a:spLocks noChangeArrowheads="1"/>
          </p:cNvSpPr>
          <p:nvPr/>
        </p:nvSpPr>
        <p:spPr bwMode="auto">
          <a:xfrm>
            <a:off x="5681007" y="5867400"/>
            <a:ext cx="2853538"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solidFill>
                  <a:schemeClr val="hlink"/>
                </a:solidFill>
                <a:effectLst>
                  <a:outerShdw blurRad="38100" dist="38100" dir="2700000" algn="tl">
                    <a:srgbClr val="000000"/>
                  </a:outerShdw>
                </a:effectLst>
                <a:cs typeface="+mn-cs"/>
              </a:rPr>
              <a:t>We do this now.</a:t>
            </a:r>
            <a:endParaRPr lang="en-US" dirty="0">
              <a:solidFill>
                <a:schemeClr val="hlink"/>
              </a:solidFill>
              <a:effectLst>
                <a:outerShdw blurRad="38100" dist="38100" dir="2700000" algn="tl">
                  <a:srgbClr val="000000"/>
                </a:outerShdw>
              </a:effectLst>
              <a:cs typeface="+mn-cs"/>
            </a:endParaRPr>
          </a:p>
        </p:txBody>
      </p:sp>
    </p:spTree>
    <p:extLst>
      <p:ext uri="{BB962C8B-B14F-4D97-AF65-F5344CB8AC3E}">
        <p14:creationId xmlns:p14="http://schemas.microsoft.com/office/powerpoint/2010/main" val="150718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1+#ppt_w/2"/>
                                          </p:val>
                                        </p:tav>
                                        <p:tav tm="100000">
                                          <p:val>
                                            <p:strVal val="#ppt_x"/>
                                          </p:val>
                                        </p:tav>
                                      </p:tavLst>
                                    </p:anim>
                                    <p:anim calcmode="lin" valueType="num">
                                      <p:cBhvr additive="base">
                                        <p:cTn id="2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ppt_x"/>
                                          </p:val>
                                        </p:tav>
                                        <p:tav tm="100000">
                                          <p:val>
                                            <p:strVal val="#ppt_x"/>
                                          </p:val>
                                        </p:tav>
                                      </p:tavLst>
                                    </p:anim>
                                    <p:anim calcmode="lin" valueType="num">
                                      <p:cBhvr additive="base">
                                        <p:cTn id="4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24" grpId="0" animBg="1"/>
      <p:bldP spid="31" grpId="0"/>
      <p:bldP spid="3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6" name="Text Box 4"/>
          <p:cNvSpPr txBox="1">
            <a:spLocks noChangeArrowheads="1"/>
          </p:cNvSpPr>
          <p:nvPr/>
        </p:nvSpPr>
        <p:spPr bwMode="auto">
          <a:xfrm>
            <a:off x="457200" y="446088"/>
            <a:ext cx="8382000" cy="3938587"/>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Java</a:t>
            </a:r>
            <a:r>
              <a:rPr lang="en-US" dirty="0">
                <a:effectLst>
                  <a:outerShdw blurRad="38100" dist="38100" dir="2700000" algn="tl">
                    <a:srgbClr val="000000"/>
                  </a:outerShdw>
                </a:effectLst>
                <a:cs typeface="+mn-cs"/>
              </a:rPr>
              <a:t> </a:t>
            </a:r>
          </a:p>
          <a:p>
            <a:pPr eaLnBrk="0" hangingPunct="0">
              <a:spcBef>
                <a:spcPct val="50000"/>
              </a:spcBef>
              <a:buFontTx/>
              <a:buChar char="•"/>
              <a:defRPr/>
            </a:pPr>
            <a:r>
              <a:rPr lang="en-US" dirty="0">
                <a:effectLst>
                  <a:outerShdw blurRad="38100" dist="38100" dir="2700000" algn="tl">
                    <a:srgbClr val="000000"/>
                  </a:outerShdw>
                </a:effectLst>
                <a:cs typeface="+mn-cs"/>
              </a:rPr>
              <a:t>An algorithm/program is specified by Java code.</a:t>
            </a:r>
          </a:p>
          <a:p>
            <a:pPr eaLnBrk="0" hangingPunct="0">
              <a:spcBef>
                <a:spcPct val="50000"/>
              </a:spcBef>
              <a:buFontTx/>
              <a:buChar char="•"/>
              <a:defRPr/>
            </a:pPr>
            <a:r>
              <a:rPr lang="en-US" dirty="0">
                <a:effectLst>
                  <a:outerShdw blurRad="38100" dist="38100" dir="2700000" algn="tl">
                    <a:srgbClr val="000000"/>
                  </a:outerShdw>
                </a:effectLst>
                <a:cs typeface="+mn-cs"/>
              </a:rPr>
              <a:t>The current state of the machine is specified by the values of all the variables &amp; data structures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by which is the next line of code to be executed.</a:t>
            </a:r>
          </a:p>
          <a:p>
            <a:pPr eaLnBrk="0" hangingPunct="0">
              <a:spcBef>
                <a:spcPct val="50000"/>
              </a:spcBef>
              <a:buFontTx/>
              <a:buChar char="•"/>
              <a:defRPr/>
            </a:pPr>
            <a:r>
              <a:rPr lang="en-US" dirty="0">
                <a:effectLst>
                  <a:outerShdw blurRad="38100" dist="38100" dir="2700000" algn="tl">
                    <a:srgbClr val="000000"/>
                  </a:outerShdw>
                </a:effectLst>
                <a:cs typeface="+mn-cs"/>
              </a:rPr>
              <a:t>The legal operations are the legal Java commands.</a:t>
            </a:r>
          </a:p>
          <a:p>
            <a:pPr eaLnBrk="0" hangingPunct="0">
              <a:spcBef>
                <a:spcPct val="50000"/>
              </a:spcBef>
              <a:buFontTx/>
              <a:buChar char="•"/>
              <a:defRPr/>
            </a:pPr>
            <a:r>
              <a:rPr lang="en-US" dirty="0">
                <a:effectLst>
                  <a:outerShdw blurRad="38100" dist="38100" dir="2700000" algn="tl">
                    <a:srgbClr val="000000"/>
                  </a:outerShdw>
                </a:effectLst>
                <a:cs typeface="+mn-cs"/>
              </a:rPr>
              <a:t>Input/output are read and written to a file.</a:t>
            </a:r>
          </a:p>
        </p:txBody>
      </p:sp>
      <p:sp>
        <p:nvSpPr>
          <p:cNvPr id="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3556">
                                            <p:txEl>
                                              <p:pRg st="0" end="0"/>
                                            </p:txEl>
                                          </p:spTgt>
                                        </p:tgtEl>
                                        <p:attrNameLst>
                                          <p:attrName>style.visibility</p:attrName>
                                        </p:attrNameLst>
                                      </p:cBhvr>
                                      <p:to>
                                        <p:strVal val="visible"/>
                                      </p:to>
                                    </p:set>
                                    <p:anim calcmode="lin" valueType="num">
                                      <p:cBhvr additive="base">
                                        <p:cTn id="7" dur="500" fill="hold"/>
                                        <p:tgtEl>
                                          <p:spTgt spid="13035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355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03556">
                                            <p:txEl>
                                              <p:pRg st="1" end="1"/>
                                            </p:txEl>
                                          </p:spTgt>
                                        </p:tgtEl>
                                        <p:attrNameLst>
                                          <p:attrName>style.visibility</p:attrName>
                                        </p:attrNameLst>
                                      </p:cBhvr>
                                      <p:to>
                                        <p:strVal val="visible"/>
                                      </p:to>
                                    </p:set>
                                    <p:anim calcmode="lin" valueType="num">
                                      <p:cBhvr additive="base">
                                        <p:cTn id="13" dur="500" fill="hold"/>
                                        <p:tgtEl>
                                          <p:spTgt spid="130355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35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3556">
                                            <p:txEl>
                                              <p:pRg st="2" end="2"/>
                                            </p:txEl>
                                          </p:spTgt>
                                        </p:tgtEl>
                                        <p:attrNameLst>
                                          <p:attrName>style.visibility</p:attrName>
                                        </p:attrNameLst>
                                      </p:cBhvr>
                                      <p:to>
                                        <p:strVal val="visible"/>
                                      </p:to>
                                    </p:set>
                                    <p:anim calcmode="lin" valueType="num">
                                      <p:cBhvr additive="base">
                                        <p:cTn id="19" dur="500" fill="hold"/>
                                        <p:tgtEl>
                                          <p:spTgt spid="130355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35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03556">
                                            <p:txEl>
                                              <p:pRg st="3" end="3"/>
                                            </p:txEl>
                                          </p:spTgt>
                                        </p:tgtEl>
                                        <p:attrNameLst>
                                          <p:attrName>style.visibility</p:attrName>
                                        </p:attrNameLst>
                                      </p:cBhvr>
                                      <p:to>
                                        <p:strVal val="visible"/>
                                      </p:to>
                                    </p:set>
                                    <p:anim calcmode="lin" valueType="num">
                                      <p:cBhvr additive="base">
                                        <p:cTn id="25" dur="500" fill="hold"/>
                                        <p:tgtEl>
                                          <p:spTgt spid="130355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0355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03556">
                                            <p:txEl>
                                              <p:pRg st="4" end="4"/>
                                            </p:txEl>
                                          </p:spTgt>
                                        </p:tgtEl>
                                        <p:attrNameLst>
                                          <p:attrName>style.visibility</p:attrName>
                                        </p:attrNameLst>
                                      </p:cBhvr>
                                      <p:to>
                                        <p:strVal val="visible"/>
                                      </p:to>
                                    </p:set>
                                    <p:anim calcmode="lin" valueType="num">
                                      <p:cBhvr additive="base">
                                        <p:cTn id="31" dur="500" fill="hold"/>
                                        <p:tgtEl>
                                          <p:spTgt spid="1303556">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0355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Machine Code to TM</a:t>
            </a:r>
          </a:p>
        </p:txBody>
      </p:sp>
      <p:grpSp>
        <p:nvGrpSpPr>
          <p:cNvPr id="2" name="Group 88"/>
          <p:cNvGrpSpPr>
            <a:grpSpLocks/>
          </p:cNvGrpSpPr>
          <p:nvPr/>
        </p:nvGrpSpPr>
        <p:grpSpPr bwMode="auto">
          <a:xfrm>
            <a:off x="284163" y="3429000"/>
            <a:ext cx="5735637" cy="2057400"/>
            <a:chOff x="179" y="2160"/>
            <a:chExt cx="3613" cy="1296"/>
          </a:xfrm>
        </p:grpSpPr>
        <p:sp>
          <p:nvSpPr>
            <p:cNvPr id="1326125" name="Rectangle 45"/>
            <p:cNvSpPr>
              <a:spLocks noChangeArrowheads="1"/>
            </p:cNvSpPr>
            <p:nvPr/>
          </p:nvSpPr>
          <p:spPr bwMode="auto">
            <a:xfrm>
              <a:off x="179" y="2160"/>
              <a:ext cx="298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1326127" name="Rectangle 47"/>
            <p:cNvSpPr>
              <a:spLocks noChangeArrowheads="1"/>
            </p:cNvSpPr>
            <p:nvPr/>
          </p:nvSpPr>
          <p:spPr bwMode="auto">
            <a:xfrm>
              <a:off x="2904" y="307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33" name="Line 53"/>
            <p:cNvSpPr>
              <a:spLocks noChangeShapeType="1"/>
            </p:cNvSpPr>
            <p:nvPr/>
          </p:nvSpPr>
          <p:spPr bwMode="auto">
            <a:xfrm>
              <a:off x="1104" y="3072"/>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4" name="Line 54"/>
            <p:cNvSpPr>
              <a:spLocks noChangeShapeType="1"/>
            </p:cNvSpPr>
            <p:nvPr/>
          </p:nvSpPr>
          <p:spPr bwMode="auto">
            <a:xfrm>
              <a:off x="1104" y="3321"/>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5" name="Line 55"/>
            <p:cNvSpPr>
              <a:spLocks noChangeShapeType="1"/>
            </p:cNvSpPr>
            <p:nvPr/>
          </p:nvSpPr>
          <p:spPr bwMode="auto">
            <a:xfrm>
              <a:off x="110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6" name="Line 56"/>
            <p:cNvSpPr>
              <a:spLocks noChangeShapeType="1"/>
            </p:cNvSpPr>
            <p:nvPr/>
          </p:nvSpPr>
          <p:spPr bwMode="auto">
            <a:xfrm>
              <a:off x="146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7" name="Line 57"/>
            <p:cNvSpPr>
              <a:spLocks noChangeShapeType="1"/>
            </p:cNvSpPr>
            <p:nvPr/>
          </p:nvSpPr>
          <p:spPr bwMode="auto">
            <a:xfrm>
              <a:off x="182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8" name="Line 58"/>
            <p:cNvSpPr>
              <a:spLocks noChangeShapeType="1"/>
            </p:cNvSpPr>
            <p:nvPr/>
          </p:nvSpPr>
          <p:spPr bwMode="auto">
            <a:xfrm>
              <a:off x="218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9" name="Line 59"/>
            <p:cNvSpPr>
              <a:spLocks noChangeShapeType="1"/>
            </p:cNvSpPr>
            <p:nvPr/>
          </p:nvSpPr>
          <p:spPr bwMode="auto">
            <a:xfrm>
              <a:off x="254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0" name="Line 60"/>
            <p:cNvSpPr>
              <a:spLocks noChangeShapeType="1"/>
            </p:cNvSpPr>
            <p:nvPr/>
          </p:nvSpPr>
          <p:spPr bwMode="auto">
            <a:xfrm>
              <a:off x="290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1" name="Line 61"/>
            <p:cNvSpPr>
              <a:spLocks noChangeShapeType="1"/>
            </p:cNvSpPr>
            <p:nvPr/>
          </p:nvSpPr>
          <p:spPr bwMode="auto">
            <a:xfrm>
              <a:off x="326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2" name="AutoShape 62"/>
            <p:cNvSpPr>
              <a:spLocks noChangeArrowheads="1"/>
            </p:cNvSpPr>
            <p:nvPr/>
          </p:nvSpPr>
          <p:spPr bwMode="auto">
            <a:xfrm rot="-5400000">
              <a:off x="1968" y="331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3" name="Line 63"/>
            <p:cNvSpPr>
              <a:spLocks noChangeShapeType="1"/>
            </p:cNvSpPr>
            <p:nvPr/>
          </p:nvSpPr>
          <p:spPr bwMode="auto">
            <a:xfrm>
              <a:off x="3360" y="331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4" name="AutoShape 64"/>
            <p:cNvSpPr>
              <a:spLocks noChangeArrowheads="1"/>
            </p:cNvSpPr>
            <p:nvPr/>
          </p:nvSpPr>
          <p:spPr bwMode="auto">
            <a:xfrm rot="-5400000">
              <a:off x="1680" y="283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10633" name="Group 65"/>
            <p:cNvGrpSpPr>
              <a:grpSpLocks/>
            </p:cNvGrpSpPr>
            <p:nvPr/>
          </p:nvGrpSpPr>
          <p:grpSpPr bwMode="auto">
            <a:xfrm>
              <a:off x="1104" y="2592"/>
              <a:ext cx="2688" cy="249"/>
              <a:chOff x="528" y="1392"/>
              <a:chExt cx="2688" cy="249"/>
            </a:xfrm>
          </p:grpSpPr>
          <p:sp>
            <p:nvSpPr>
              <p:cNvPr id="1326146" name="Rectangle 6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7" name="Rectangle 6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8" name="Rectangle 6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49" name="Rectangle 6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50" name="Rectangle 7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51" name="Rectangle 7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52" name="Line 7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3" name="Line 7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4" name="Line 7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5" name="Line 7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6" name="Line 7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7" name="Line 7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8" name="Line 7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9" name="Line 7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0" name="Line 8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1" name="Line 8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2" name="Line 8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63" name="Line 83"/>
            <p:cNvSpPr>
              <a:spLocks noChangeShapeType="1"/>
            </p:cNvSpPr>
            <p:nvPr/>
          </p:nvSpPr>
          <p:spPr bwMode="auto">
            <a:xfrm>
              <a:off x="3360" y="307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1063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259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59"/>
          <p:cNvGrpSpPr>
            <a:grpSpLocks/>
          </p:cNvGrpSpPr>
          <p:nvPr/>
        </p:nvGrpSpPr>
        <p:grpSpPr bwMode="auto">
          <a:xfrm>
            <a:off x="-136525" y="685800"/>
            <a:ext cx="9758363" cy="2881313"/>
            <a:chOff x="-136525" y="685800"/>
            <a:chExt cx="9758363" cy="2881313"/>
          </a:xfrm>
        </p:grpSpPr>
        <p:sp>
          <p:nvSpPr>
            <p:cNvPr id="1326083" name="Rectangle 3"/>
            <p:cNvSpPr>
              <a:spLocks noChangeArrowheads="1"/>
            </p:cNvSpPr>
            <p:nvPr/>
          </p:nvSpPr>
          <p:spPr bwMode="auto">
            <a:xfrm>
              <a:off x="284163" y="685800"/>
              <a:ext cx="26289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Machine Code</a:t>
              </a:r>
              <a:endParaRPr lang="en-US" dirty="0">
                <a:effectLst>
                  <a:outerShdw blurRad="38100" dist="38100" dir="2700000" algn="tl">
                    <a:srgbClr val="000000"/>
                  </a:outerShdw>
                </a:effectLst>
                <a:cs typeface="+mn-cs"/>
              </a:endParaRPr>
            </a:p>
          </p:txBody>
        </p:sp>
        <p:grpSp>
          <p:nvGrpSpPr>
            <p:cNvPr id="110599" name="Group 23"/>
            <p:cNvGrpSpPr>
              <a:grpSpLocks/>
            </p:cNvGrpSpPr>
            <p:nvPr/>
          </p:nvGrpSpPr>
          <p:grpSpPr bwMode="auto">
            <a:xfrm>
              <a:off x="1143000" y="1295400"/>
              <a:ext cx="4267200" cy="395288"/>
              <a:chOff x="528" y="1392"/>
              <a:chExt cx="2688" cy="249"/>
            </a:xfrm>
          </p:grpSpPr>
          <p:sp>
            <p:nvSpPr>
              <p:cNvPr id="1326104"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5"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6"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07"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08"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09"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10"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1"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2"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3"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4"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5"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6"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7"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8"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9"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20"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24" name="Text Box 44"/>
            <p:cNvSpPr txBox="1">
              <a:spLocks noChangeArrowheads="1"/>
            </p:cNvSpPr>
            <p:nvPr/>
          </p:nvSpPr>
          <p:spPr bwMode="auto">
            <a:xfrm>
              <a:off x="990600" y="1752600"/>
              <a:ext cx="8631238" cy="11874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a:solidFill>
                    <a:schemeClr val="tx2"/>
                  </a:solidFill>
                  <a:effectLst>
                    <a:outerShdw blurRad="38100" dist="38100" dir="2700000" algn="tl">
                      <a:srgbClr val="000000"/>
                    </a:outerShdw>
                  </a:effectLst>
                  <a:cs typeface="+mn-cs"/>
                </a:rPr>
                <a:t>   </a:t>
              </a:r>
            </a:p>
            <a:p>
              <a:pPr eaLnBrk="0" hangingPunct="0">
                <a:buFontTx/>
                <a:buChar char="•"/>
                <a:defRPr/>
              </a:pPr>
              <a:r>
                <a:rPr lang="en-US" sz="2400">
                  <a:solidFill>
                    <a:schemeClr val="tx2"/>
                  </a:solidFill>
                  <a:effectLst>
                    <a:outerShdw blurRad="38100" dist="38100" dir="2700000" algn="tl">
                      <a:srgbClr val="000000"/>
                    </a:outerShdw>
                  </a:effectLst>
                  <a:cs typeface="+mn-cs"/>
                </a:rPr>
                <a:t>Move value in cell addressed by cell 101 into register.</a:t>
              </a:r>
            </a:p>
            <a:p>
              <a:pPr eaLnBrk="0" hangingPunct="0">
                <a:buFontTx/>
                <a:buChar char="•"/>
                <a:defRPr/>
              </a:pPr>
              <a:r>
                <a:rPr lang="en-US" sz="2400">
                  <a:solidFill>
                    <a:schemeClr val="tx2"/>
                  </a:solidFill>
                  <a:effectLst>
                    <a:outerShdw blurRad="38100" dist="38100" dir="2700000" algn="tl">
                      <a:srgbClr val="000000"/>
                    </a:outerShdw>
                  </a:effectLst>
                  <a:cs typeface="+mn-cs"/>
                </a:rPr>
                <a:t>   </a:t>
              </a:r>
            </a:p>
          </p:txBody>
        </p:sp>
        <p:sp>
          <p:nvSpPr>
            <p:cNvPr id="1326165" name="Rectangle 85"/>
            <p:cNvSpPr>
              <a:spLocks noChangeArrowheads="1"/>
            </p:cNvSpPr>
            <p:nvPr/>
          </p:nvSpPr>
          <p:spPr bwMode="auto">
            <a:xfrm>
              <a:off x="-136525" y="30480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grpSp>
      <p:sp>
        <p:nvSpPr>
          <p:cNvPr id="1326166" name="Text Box 86"/>
          <p:cNvSpPr txBox="1">
            <a:spLocks noChangeArrowheads="1"/>
          </p:cNvSpPr>
          <p:nvPr/>
        </p:nvSpPr>
        <p:spPr bwMode="auto">
          <a:xfrm>
            <a:off x="158750" y="5438775"/>
            <a:ext cx="10052050" cy="13731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Copy value </a:t>
            </a:r>
            <a:r>
              <a:rPr lang="en-US" dirty="0" smtClean="0">
                <a:effectLst>
                  <a:outerShdw blurRad="38100" dist="38100" dir="2700000" algn="tl">
                    <a:srgbClr val="000000"/>
                  </a:outerShdw>
                </a:effectLst>
                <a:cs typeface="+mn-cs"/>
              </a:rPr>
              <a:t>101 </a:t>
            </a:r>
            <a:r>
              <a:rPr lang="en-US" dirty="0">
                <a:effectLst>
                  <a:outerShdw blurRad="38100" dist="38100" dir="2700000" algn="tl">
                    <a:srgbClr val="000000"/>
                  </a:outerShdw>
                </a:effectLst>
                <a:cs typeface="+mn-cs"/>
              </a:rPr>
              <a:t>onto second </a:t>
            </a:r>
            <a:r>
              <a:rPr lang="en-US" dirty="0" smtClean="0">
                <a:effectLst>
                  <a:outerShdw blurRad="38100" dist="38100" dir="2700000" algn="tl">
                    <a:srgbClr val="000000"/>
                  </a:outerShdw>
                </a:effectLst>
                <a:cs typeface="+mn-cs"/>
              </a:rPr>
              <a:t>tape.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Move first tape head counting this many cells.</a:t>
            </a:r>
          </a:p>
          <a:p>
            <a:pPr eaLnBrk="0" hangingPunct="0">
              <a:defRPr/>
            </a:pPr>
            <a:r>
              <a:rPr lang="en-US" dirty="0">
                <a:effectLst>
                  <a:outerShdw blurRad="38100" dist="38100" dir="2700000" algn="tl">
                    <a:srgbClr val="000000"/>
                  </a:outerShdw>
                </a:effectLst>
                <a:cs typeface="+mn-cs"/>
              </a:rPr>
              <a:t>Copy the value at head to “register” on second tape.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26166"/>
                                        </p:tgtEl>
                                        <p:attrNameLst>
                                          <p:attrName>style.visibility</p:attrName>
                                        </p:attrNameLst>
                                      </p:cBhvr>
                                      <p:to>
                                        <p:strVal val="visible"/>
                                      </p:to>
                                    </p:set>
                                    <p:anim calcmode="lin" valueType="num">
                                      <p:cBhvr additive="base">
                                        <p:cTn id="17" dur="500" fill="hold"/>
                                        <p:tgtEl>
                                          <p:spTgt spid="1326166"/>
                                        </p:tgtEl>
                                        <p:attrNameLst>
                                          <p:attrName>ppt_x</p:attrName>
                                        </p:attrNameLst>
                                      </p:cBhvr>
                                      <p:tavLst>
                                        <p:tav tm="0">
                                          <p:val>
                                            <p:strVal val="#ppt_x"/>
                                          </p:val>
                                        </p:tav>
                                        <p:tav tm="100000">
                                          <p:val>
                                            <p:strVal val="#ppt_x"/>
                                          </p:val>
                                        </p:tav>
                                      </p:tavLst>
                                    </p:anim>
                                    <p:anim calcmode="lin" valueType="num">
                                      <p:cBhvr additive="base">
                                        <p:cTn id="18" dur="500" fill="hold"/>
                                        <p:tgtEl>
                                          <p:spTgt spid="1326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166"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Machine Code to TM</a:t>
            </a:r>
          </a:p>
        </p:txBody>
      </p:sp>
      <p:sp>
        <p:nvSpPr>
          <p:cNvPr id="1326083" name="Rectangle 3"/>
          <p:cNvSpPr>
            <a:spLocks noChangeArrowheads="1"/>
          </p:cNvSpPr>
          <p:nvPr/>
        </p:nvSpPr>
        <p:spPr bwMode="auto">
          <a:xfrm>
            <a:off x="284163" y="685800"/>
            <a:ext cx="26289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Machine Code</a:t>
            </a:r>
            <a:endParaRPr lang="en-US">
              <a:effectLst>
                <a:outerShdw blurRad="38100" dist="38100" dir="2700000" algn="tl">
                  <a:srgbClr val="000000"/>
                </a:outerShdw>
              </a:effectLst>
              <a:cs typeface="+mn-cs"/>
            </a:endParaRPr>
          </a:p>
        </p:txBody>
      </p:sp>
      <p:grpSp>
        <p:nvGrpSpPr>
          <p:cNvPr id="111620" name="Group 23"/>
          <p:cNvGrpSpPr>
            <a:grpSpLocks/>
          </p:cNvGrpSpPr>
          <p:nvPr/>
        </p:nvGrpSpPr>
        <p:grpSpPr bwMode="auto">
          <a:xfrm>
            <a:off x="1143000" y="1295400"/>
            <a:ext cx="4267200" cy="395288"/>
            <a:chOff x="528" y="1392"/>
            <a:chExt cx="2688" cy="249"/>
          </a:xfrm>
        </p:grpSpPr>
        <p:sp>
          <p:nvSpPr>
            <p:cNvPr id="1326104"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5"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6"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07"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08"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09"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10"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1"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2"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3"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4"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5"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6"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7"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8"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9"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20"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24" name="Text Box 44"/>
          <p:cNvSpPr txBox="1">
            <a:spLocks noChangeArrowheads="1"/>
          </p:cNvSpPr>
          <p:nvPr/>
        </p:nvSpPr>
        <p:spPr bwMode="auto">
          <a:xfrm>
            <a:off x="990600" y="1752600"/>
            <a:ext cx="8631238" cy="12001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solidFill>
                  <a:schemeClr val="tx2"/>
                </a:solidFill>
                <a:effectLst>
                  <a:outerShdw blurRad="38100" dist="38100" dir="2700000" algn="tl">
                    <a:srgbClr val="000000"/>
                  </a:outerShdw>
                </a:effectLst>
                <a:cs typeface="+mn-cs"/>
              </a:rPr>
              <a:t>   </a:t>
            </a:r>
          </a:p>
          <a:p>
            <a:pPr eaLnBrk="0" hangingPunct="0">
              <a:buFontTx/>
              <a:buChar char="•"/>
              <a:defRPr/>
            </a:pPr>
            <a:r>
              <a:rPr lang="en-US" sz="2400" dirty="0">
                <a:solidFill>
                  <a:schemeClr val="tx2"/>
                </a:solidFill>
                <a:effectLst>
                  <a:outerShdw blurRad="38100" dist="38100" dir="2700000" algn="tl">
                    <a:srgbClr val="000000"/>
                  </a:outerShdw>
                </a:effectLst>
                <a:cs typeface="+mn-cs"/>
              </a:rPr>
              <a:t>Add two 32-bit integers</a:t>
            </a:r>
          </a:p>
          <a:p>
            <a:pPr eaLnBrk="0" hangingPunct="0">
              <a:buFontTx/>
              <a:buChar char="•"/>
              <a:defRPr/>
            </a:pPr>
            <a:r>
              <a:rPr lang="en-US" sz="2400" dirty="0">
                <a:solidFill>
                  <a:schemeClr val="tx2"/>
                </a:solidFill>
                <a:effectLst>
                  <a:outerShdw blurRad="38100" dist="38100" dir="2700000" algn="tl">
                    <a:srgbClr val="000000"/>
                  </a:outerShdw>
                </a:effectLst>
                <a:cs typeface="+mn-cs"/>
              </a:rPr>
              <a:t>   </a:t>
            </a:r>
          </a:p>
        </p:txBody>
      </p:sp>
      <p:grpSp>
        <p:nvGrpSpPr>
          <p:cNvPr id="111622" name="Group 88"/>
          <p:cNvGrpSpPr>
            <a:grpSpLocks/>
          </p:cNvGrpSpPr>
          <p:nvPr/>
        </p:nvGrpSpPr>
        <p:grpSpPr bwMode="auto">
          <a:xfrm>
            <a:off x="284163" y="3429000"/>
            <a:ext cx="5735637" cy="2057400"/>
            <a:chOff x="179" y="2160"/>
            <a:chExt cx="3613" cy="1296"/>
          </a:xfrm>
        </p:grpSpPr>
        <p:sp>
          <p:nvSpPr>
            <p:cNvPr id="1326125" name="Rectangle 45"/>
            <p:cNvSpPr>
              <a:spLocks noChangeArrowheads="1"/>
            </p:cNvSpPr>
            <p:nvPr/>
          </p:nvSpPr>
          <p:spPr bwMode="auto">
            <a:xfrm>
              <a:off x="179" y="2160"/>
              <a:ext cx="298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1326127" name="Rectangle 47"/>
            <p:cNvSpPr>
              <a:spLocks noChangeArrowheads="1"/>
            </p:cNvSpPr>
            <p:nvPr/>
          </p:nvSpPr>
          <p:spPr bwMode="auto">
            <a:xfrm>
              <a:off x="2904" y="307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33" name="Line 53"/>
            <p:cNvSpPr>
              <a:spLocks noChangeShapeType="1"/>
            </p:cNvSpPr>
            <p:nvPr/>
          </p:nvSpPr>
          <p:spPr bwMode="auto">
            <a:xfrm>
              <a:off x="1104" y="3072"/>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4" name="Line 54"/>
            <p:cNvSpPr>
              <a:spLocks noChangeShapeType="1"/>
            </p:cNvSpPr>
            <p:nvPr/>
          </p:nvSpPr>
          <p:spPr bwMode="auto">
            <a:xfrm>
              <a:off x="1104" y="3321"/>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5" name="Line 55"/>
            <p:cNvSpPr>
              <a:spLocks noChangeShapeType="1"/>
            </p:cNvSpPr>
            <p:nvPr/>
          </p:nvSpPr>
          <p:spPr bwMode="auto">
            <a:xfrm>
              <a:off x="110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6" name="Line 56"/>
            <p:cNvSpPr>
              <a:spLocks noChangeShapeType="1"/>
            </p:cNvSpPr>
            <p:nvPr/>
          </p:nvSpPr>
          <p:spPr bwMode="auto">
            <a:xfrm>
              <a:off x="146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7" name="Line 57"/>
            <p:cNvSpPr>
              <a:spLocks noChangeShapeType="1"/>
            </p:cNvSpPr>
            <p:nvPr/>
          </p:nvSpPr>
          <p:spPr bwMode="auto">
            <a:xfrm>
              <a:off x="182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8" name="Line 58"/>
            <p:cNvSpPr>
              <a:spLocks noChangeShapeType="1"/>
            </p:cNvSpPr>
            <p:nvPr/>
          </p:nvSpPr>
          <p:spPr bwMode="auto">
            <a:xfrm>
              <a:off x="218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9" name="Line 59"/>
            <p:cNvSpPr>
              <a:spLocks noChangeShapeType="1"/>
            </p:cNvSpPr>
            <p:nvPr/>
          </p:nvSpPr>
          <p:spPr bwMode="auto">
            <a:xfrm>
              <a:off x="254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0" name="Line 60"/>
            <p:cNvSpPr>
              <a:spLocks noChangeShapeType="1"/>
            </p:cNvSpPr>
            <p:nvPr/>
          </p:nvSpPr>
          <p:spPr bwMode="auto">
            <a:xfrm>
              <a:off x="290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1" name="Line 61"/>
            <p:cNvSpPr>
              <a:spLocks noChangeShapeType="1"/>
            </p:cNvSpPr>
            <p:nvPr/>
          </p:nvSpPr>
          <p:spPr bwMode="auto">
            <a:xfrm>
              <a:off x="326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2" name="AutoShape 62"/>
            <p:cNvSpPr>
              <a:spLocks noChangeArrowheads="1"/>
            </p:cNvSpPr>
            <p:nvPr/>
          </p:nvSpPr>
          <p:spPr bwMode="auto">
            <a:xfrm rot="-5400000">
              <a:off x="1968" y="331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3" name="Line 63"/>
            <p:cNvSpPr>
              <a:spLocks noChangeShapeType="1"/>
            </p:cNvSpPr>
            <p:nvPr/>
          </p:nvSpPr>
          <p:spPr bwMode="auto">
            <a:xfrm>
              <a:off x="3360" y="331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4" name="AutoShape 64"/>
            <p:cNvSpPr>
              <a:spLocks noChangeArrowheads="1"/>
            </p:cNvSpPr>
            <p:nvPr/>
          </p:nvSpPr>
          <p:spPr bwMode="auto">
            <a:xfrm rot="-5400000">
              <a:off x="1680" y="283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11639" name="Group 65"/>
            <p:cNvGrpSpPr>
              <a:grpSpLocks/>
            </p:cNvGrpSpPr>
            <p:nvPr/>
          </p:nvGrpSpPr>
          <p:grpSpPr bwMode="auto">
            <a:xfrm>
              <a:off x="1104" y="2592"/>
              <a:ext cx="2688" cy="249"/>
              <a:chOff x="528" y="1392"/>
              <a:chExt cx="2688" cy="249"/>
            </a:xfrm>
          </p:grpSpPr>
          <p:sp>
            <p:nvSpPr>
              <p:cNvPr id="1326146" name="Rectangle 6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7" name="Rectangle 6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8" name="Rectangle 6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49" name="Rectangle 6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50" name="Rectangle 7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51" name="Rectangle 7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52" name="Line 7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3" name="Line 7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4" name="Line 7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5" name="Line 7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6" name="Line 7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7" name="Line 7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8" name="Line 7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9" name="Line 7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0" name="Line 8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1" name="Line 8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2" name="Line 8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63" name="Line 83"/>
            <p:cNvSpPr>
              <a:spLocks noChangeShapeType="1"/>
            </p:cNvSpPr>
            <p:nvPr/>
          </p:nvSpPr>
          <p:spPr bwMode="auto">
            <a:xfrm>
              <a:off x="3360" y="307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1164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259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6165" name="Rectangle 85"/>
          <p:cNvSpPr>
            <a:spLocks noChangeArrowheads="1"/>
          </p:cNvSpPr>
          <p:nvPr/>
        </p:nvSpPr>
        <p:spPr bwMode="auto">
          <a:xfrm>
            <a:off x="-136525" y="30480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326166" name="Text Box 86"/>
          <p:cNvSpPr txBox="1">
            <a:spLocks noChangeArrowheads="1"/>
          </p:cNvSpPr>
          <p:nvPr/>
        </p:nvSpPr>
        <p:spPr bwMode="auto">
          <a:xfrm>
            <a:off x="158750" y="5438775"/>
            <a:ext cx="10052050" cy="523875"/>
          </a:xfrm>
          <a:prstGeom prst="rect">
            <a:avLst/>
          </a:prstGeom>
          <a:noFill/>
          <a:ln w="38100" cap="sq">
            <a:noFill/>
            <a:miter lim="800000"/>
            <a:headEnd/>
            <a:tailEnd/>
          </a:ln>
          <a:effectLst/>
        </p:spPr>
        <p:txBody>
          <a:bodyPr lIns="274320" rIns="274320">
            <a:spAutoFit/>
          </a:bodyPr>
          <a:lstStyle/>
          <a:p>
            <a:pPr eaLnBrk="0" hangingPunct="0">
              <a:defRPr/>
            </a:pPr>
            <a:r>
              <a:rPr lang="en-US" dirty="0" smtClean="0">
                <a:effectLst>
                  <a:outerShdw blurRad="38100" dist="38100" dir="2700000" algn="tl">
                    <a:srgbClr val="000000"/>
                  </a:outerShdw>
                </a:effectLst>
                <a:cs typeface="+mn-cs"/>
              </a:rPr>
              <a:t>We did this already.</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26124"/>
                                        </p:tgtEl>
                                        <p:attrNameLst>
                                          <p:attrName>style.visibility</p:attrName>
                                        </p:attrNameLst>
                                      </p:cBhvr>
                                      <p:to>
                                        <p:strVal val="visible"/>
                                      </p:to>
                                    </p:set>
                                    <p:anim calcmode="lin" valueType="num">
                                      <p:cBhvr additive="base">
                                        <p:cTn id="7" dur="500" fill="hold"/>
                                        <p:tgtEl>
                                          <p:spTgt spid="1326124"/>
                                        </p:tgtEl>
                                        <p:attrNameLst>
                                          <p:attrName>ppt_x</p:attrName>
                                        </p:attrNameLst>
                                      </p:cBhvr>
                                      <p:tavLst>
                                        <p:tav tm="0">
                                          <p:val>
                                            <p:strVal val="0-#ppt_w/2"/>
                                          </p:val>
                                        </p:tav>
                                        <p:tav tm="100000">
                                          <p:val>
                                            <p:strVal val="#ppt_x"/>
                                          </p:val>
                                        </p:tav>
                                      </p:tavLst>
                                    </p:anim>
                                    <p:anim calcmode="lin" valueType="num">
                                      <p:cBhvr additive="base">
                                        <p:cTn id="8" dur="500" fill="hold"/>
                                        <p:tgtEl>
                                          <p:spTgt spid="13261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6166"/>
                                        </p:tgtEl>
                                        <p:attrNameLst>
                                          <p:attrName>style.visibility</p:attrName>
                                        </p:attrNameLst>
                                      </p:cBhvr>
                                      <p:to>
                                        <p:strVal val="visible"/>
                                      </p:to>
                                    </p:set>
                                    <p:anim calcmode="lin" valueType="num">
                                      <p:cBhvr additive="base">
                                        <p:cTn id="13" dur="500" fill="hold"/>
                                        <p:tgtEl>
                                          <p:spTgt spid="1326166"/>
                                        </p:tgtEl>
                                        <p:attrNameLst>
                                          <p:attrName>ppt_x</p:attrName>
                                        </p:attrNameLst>
                                      </p:cBhvr>
                                      <p:tavLst>
                                        <p:tav tm="0">
                                          <p:val>
                                            <p:strVal val="#ppt_x"/>
                                          </p:val>
                                        </p:tav>
                                        <p:tav tm="100000">
                                          <p:val>
                                            <p:strVal val="#ppt_x"/>
                                          </p:val>
                                        </p:tav>
                                      </p:tavLst>
                                    </p:anim>
                                    <p:anim calcmode="lin" valueType="num">
                                      <p:cBhvr additive="base">
                                        <p:cTn id="14" dur="500" fill="hold"/>
                                        <p:tgtEl>
                                          <p:spTgt spid="1326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124" grpId="0"/>
      <p:bldP spid="132616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12644"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18" name="Line 12"/>
          <p:cNvSpPr>
            <a:spLocks noChangeShapeType="1"/>
          </p:cNvSpPr>
          <p:nvPr/>
        </p:nvSpPr>
        <p:spPr bwMode="auto">
          <a:xfrm>
            <a:off x="4021138" y="1262063"/>
            <a:ext cx="1228725"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24"/>
          <p:cNvSpPr/>
          <p:nvPr/>
        </p:nvSpPr>
        <p:spPr>
          <a:xfrm>
            <a:off x="5370513" y="1000125"/>
            <a:ext cx="2859087"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dirty="0">
                <a:solidFill>
                  <a:schemeClr val="accent2"/>
                </a:solidFill>
                <a:effectLst>
                  <a:outerShdw blurRad="38100" dist="38100" dir="2700000" algn="tl">
                    <a:srgbClr val="000000"/>
                  </a:outerShdw>
                </a:effectLst>
                <a:cs typeface="+mn-cs"/>
              </a:rPr>
              <a:t>Machine Code</a:t>
            </a:r>
          </a:p>
        </p:txBody>
      </p:sp>
      <p:sp>
        <p:nvSpPr>
          <p:cNvPr id="24" name="Line 22"/>
          <p:cNvSpPr>
            <a:spLocks noChangeShapeType="1"/>
          </p:cNvSpPr>
          <p:nvPr/>
        </p:nvSpPr>
        <p:spPr bwMode="auto">
          <a:xfrm>
            <a:off x="6765925" y="1455738"/>
            <a:ext cx="15875" cy="509587"/>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a:xfrm>
            <a:off x="5432425" y="1847850"/>
            <a:ext cx="3236913"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sp>
        <p:nvSpPr>
          <p:cNvPr id="20" name="Text Box 12"/>
          <p:cNvSpPr txBox="1">
            <a:spLocks noChangeArrowheads="1"/>
          </p:cNvSpPr>
          <p:nvPr/>
        </p:nvSpPr>
        <p:spPr bwMode="auto">
          <a:xfrm>
            <a:off x="7040563" y="1446213"/>
            <a:ext cx="1319212" cy="519112"/>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sp>
        <p:nvSpPr>
          <p:cNvPr id="21"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 name="Group 9"/>
          <p:cNvGrpSpPr>
            <a:grpSpLocks/>
          </p:cNvGrpSpPr>
          <p:nvPr/>
        </p:nvGrpSpPr>
        <p:grpSpPr bwMode="auto">
          <a:xfrm>
            <a:off x="1752600" y="1430338"/>
            <a:ext cx="1827213" cy="523875"/>
            <a:chOff x="1752600" y="1430708"/>
            <a:chExt cx="1827147" cy="523220"/>
          </a:xfrm>
        </p:grpSpPr>
        <p:sp>
          <p:nvSpPr>
            <p:cNvPr id="15" name="Line 21"/>
            <p:cNvSpPr>
              <a:spLocks noChangeShapeType="1"/>
            </p:cNvSpPr>
            <p:nvPr/>
          </p:nvSpPr>
          <p:spPr bwMode="auto">
            <a:xfrm>
              <a:off x="1752600" y="1448148"/>
              <a:ext cx="228592" cy="458214"/>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Text Box 22"/>
            <p:cNvSpPr txBox="1">
              <a:spLocks noChangeArrowheads="1"/>
            </p:cNvSpPr>
            <p:nvPr/>
          </p:nvSpPr>
          <p:spPr bwMode="auto">
            <a:xfrm>
              <a:off x="2158985" y="1430708"/>
              <a:ext cx="1420762"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1+#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8" name="Rectangle 38"/>
          <p:cNvSpPr>
            <a:spLocks noChangeArrowheads="1"/>
          </p:cNvSpPr>
          <p:nvPr/>
        </p:nvSpPr>
        <p:spPr bwMode="auto">
          <a:xfrm>
            <a:off x="685800" y="561975"/>
            <a:ext cx="815340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The most important requirement of </a:t>
            </a:r>
            <a:br>
              <a:rPr lang="en-US" altLang="en-US" sz="2800">
                <a:latin typeface="Times New Roman" pitchFamily="18" charset="0"/>
              </a:rPr>
            </a:br>
            <a:r>
              <a:rPr lang="en-US" altLang="en-US" sz="2800">
                <a:latin typeface="Times New Roman" pitchFamily="18" charset="0"/>
              </a:rPr>
              <a:t>  a Model of Computation is:</a:t>
            </a:r>
          </a:p>
          <a:p>
            <a:pPr>
              <a:spcBef>
                <a:spcPct val="0"/>
              </a:spcBef>
              <a:buFontTx/>
              <a:buChar char="•"/>
            </a:pPr>
            <a:r>
              <a:rPr lang="en-US" altLang="en-US" sz="2800">
                <a:latin typeface="Times New Roman" pitchFamily="18" charset="0"/>
              </a:rPr>
              <a:t>that each algorithm/machine has a finite description.</a:t>
            </a:r>
          </a:p>
          <a:p>
            <a:pPr>
              <a:spcBef>
                <a:spcPct val="0"/>
              </a:spcBef>
              <a:buFontTx/>
              <a:buChar char="•"/>
            </a:pPr>
            <a:r>
              <a:rPr lang="en-US" altLang="en-US" sz="2800">
                <a:latin typeface="Times New Roman" pitchFamily="18" charset="0"/>
              </a:rPr>
              <a:t>Otherwise:</a:t>
            </a:r>
          </a:p>
          <a:p>
            <a:pPr>
              <a:spcBef>
                <a:spcPct val="0"/>
              </a:spcBef>
            </a:pPr>
            <a:r>
              <a:rPr lang="en-US" altLang="en-US" sz="2800">
                <a:latin typeface="Times New Roman" pitchFamily="18" charset="0"/>
              </a:rPr>
              <a:t>  every computational problem can be computed.</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74119" name="Picture 3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2700" y="2789238"/>
            <a:ext cx="3184525" cy="384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Tree>
    <p:extLst>
      <p:ext uri="{BB962C8B-B14F-4D97-AF65-F5344CB8AC3E}">
        <p14:creationId xmlns:p14="http://schemas.microsoft.com/office/powerpoint/2010/main" val="221838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74118">
                                            <p:txEl>
                                              <p:pRg st="0" end="0"/>
                                            </p:txEl>
                                          </p:spTgt>
                                        </p:tgtEl>
                                        <p:attrNameLst>
                                          <p:attrName>style.visibility</p:attrName>
                                        </p:attrNameLst>
                                      </p:cBhvr>
                                      <p:to>
                                        <p:strVal val="visible"/>
                                      </p:to>
                                    </p:set>
                                    <p:anim calcmode="lin" valueType="num">
                                      <p:cBhvr additive="base">
                                        <p:cTn id="7" dur="500" fill="hold"/>
                                        <p:tgtEl>
                                          <p:spTgt spid="17411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4118">
                                            <p:txEl>
                                              <p:pRg st="1" end="1"/>
                                            </p:txEl>
                                          </p:spTgt>
                                        </p:tgtEl>
                                        <p:attrNameLst>
                                          <p:attrName>style.visibility</p:attrName>
                                        </p:attrNameLst>
                                      </p:cBhvr>
                                      <p:to>
                                        <p:strVal val="visible"/>
                                      </p:to>
                                    </p:set>
                                    <p:anim calcmode="lin" valueType="num">
                                      <p:cBhvr additive="base">
                                        <p:cTn id="13" dur="500" fill="hold"/>
                                        <p:tgtEl>
                                          <p:spTgt spid="17411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41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4118">
                                            <p:txEl>
                                              <p:pRg st="2" end="2"/>
                                            </p:txEl>
                                          </p:spTgt>
                                        </p:tgtEl>
                                        <p:attrNameLst>
                                          <p:attrName>style.visibility</p:attrName>
                                        </p:attrNameLst>
                                      </p:cBhvr>
                                      <p:to>
                                        <p:strVal val="visible"/>
                                      </p:to>
                                    </p:set>
                                    <p:anim calcmode="lin" valueType="num">
                                      <p:cBhvr additive="base">
                                        <p:cTn id="19" dur="500" fill="hold"/>
                                        <p:tgtEl>
                                          <p:spTgt spid="17411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41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4118">
                                            <p:txEl>
                                              <p:pRg st="3" end="3"/>
                                            </p:txEl>
                                          </p:spTgt>
                                        </p:tgtEl>
                                        <p:attrNameLst>
                                          <p:attrName>style.visibility</p:attrName>
                                        </p:attrNameLst>
                                      </p:cBhvr>
                                      <p:to>
                                        <p:strVal val="visible"/>
                                      </p:to>
                                    </p:set>
                                    <p:anim calcmode="lin" valueType="num">
                                      <p:cBhvr additive="base">
                                        <p:cTn id="25" dur="500" fill="hold"/>
                                        <p:tgtEl>
                                          <p:spTgt spid="17411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411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4119"/>
                                        </p:tgtEl>
                                        <p:attrNameLst>
                                          <p:attrName>style.visibility</p:attrName>
                                        </p:attrNameLst>
                                      </p:cBhvr>
                                      <p:to>
                                        <p:strVal val="visible"/>
                                      </p:to>
                                    </p:set>
                                    <p:anim calcmode="lin" valueType="num">
                                      <p:cBhvr additive="base">
                                        <p:cTn id="31" dur="500" fill="hold"/>
                                        <p:tgtEl>
                                          <p:spTgt spid="174119"/>
                                        </p:tgtEl>
                                        <p:attrNameLst>
                                          <p:attrName>ppt_x</p:attrName>
                                        </p:attrNameLst>
                                      </p:cBhvr>
                                      <p:tavLst>
                                        <p:tav tm="0">
                                          <p:val>
                                            <p:strVal val="#ppt_x"/>
                                          </p:val>
                                        </p:tav>
                                        <p:tav tm="100000">
                                          <p:val>
                                            <p:strVal val="#ppt_x"/>
                                          </p:val>
                                        </p:tav>
                                      </p:tavLst>
                                    </p:anim>
                                    <p:anim calcmode="lin" valueType="num">
                                      <p:cBhvr additive="base">
                                        <p:cTn id="32" dur="500" fill="hold"/>
                                        <p:tgtEl>
                                          <p:spTgt spid="1741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3108543"/>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Which changes </a:t>
            </a:r>
            <a:r>
              <a:rPr lang="en-US" dirty="0">
                <a:effectLst>
                  <a:outerShdw blurRad="38100" dist="38100" dir="2700000" algn="tl">
                    <a:srgbClr val="000000"/>
                  </a:outerShdw>
                </a:effectLst>
                <a:cs typeface="+mn-cs"/>
              </a:rPr>
              <a:t>to the</a:t>
            </a:r>
            <a:r>
              <a:rPr lang="en-US" dirty="0">
                <a:solidFill>
                  <a:schemeClr val="accent2"/>
                </a:solidFill>
                <a:effectLst>
                  <a:outerShdw blurRad="38100" dist="38100" dir="2700000" algn="tl">
                    <a:srgbClr val="000000"/>
                  </a:outerShdw>
                </a:effectLst>
                <a:cs typeface="+mn-cs"/>
              </a:rPr>
              <a:t> </a:t>
            </a:r>
            <a:r>
              <a:rPr lang="en-US" dirty="0" smtClean="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are reasonable?</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a growing but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finite number of states.</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an arbitrarily large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integers in a cell</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TM to “know”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where its head is.</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40" name="Group 9"/>
          <p:cNvGrpSpPr>
            <a:grpSpLocks/>
          </p:cNvGrpSpPr>
          <p:nvPr/>
        </p:nvGrpSpPr>
        <p:grpSpPr bwMode="auto">
          <a:xfrm>
            <a:off x="341827" y="3984624"/>
            <a:ext cx="7705725" cy="1501776"/>
            <a:chOff x="192" y="1544"/>
            <a:chExt cx="4854" cy="946"/>
          </a:xfrm>
        </p:grpSpPr>
        <p:sp>
          <p:nvSpPr>
            <p:cNvPr id="41" name="Rectangle 20"/>
            <p:cNvSpPr>
              <a:spLocks noChangeArrowheads="1"/>
            </p:cNvSpPr>
            <p:nvPr/>
          </p:nvSpPr>
          <p:spPr bwMode="auto">
            <a:xfrm>
              <a:off x="192" y="1544"/>
              <a:ext cx="4854" cy="33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Think of the entire input string as a single integer.</a:t>
              </a:r>
              <a:endParaRPr lang="en-US" i="1" dirty="0">
                <a:solidFill>
                  <a:schemeClr val="accent2"/>
                </a:solidFill>
                <a:effectLst>
                  <a:outerShdw blurRad="38100" dist="38100" dir="2700000" algn="tl">
                    <a:srgbClr val="000000"/>
                  </a:outerShdw>
                </a:effectLst>
                <a:cs typeface="+mn-cs"/>
              </a:endParaRPr>
            </a:p>
          </p:txBody>
        </p:sp>
        <p:sp>
          <p:nvSpPr>
            <p:cNvPr id="42" name="Rectangle 20"/>
            <p:cNvSpPr>
              <a:spLocks noChangeArrowheads="1"/>
            </p:cNvSpPr>
            <p:nvPr/>
          </p:nvSpPr>
          <p:spPr bwMode="auto">
            <a:xfrm>
              <a:off x="624" y="1833"/>
              <a:ext cx="945"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I</a:t>
              </a:r>
              <a:r>
                <a:rPr lang="en-US" i="1" baseline="-25000">
                  <a:solidFill>
                    <a:schemeClr val="accent2"/>
                  </a:solidFill>
                  <a:effectLst>
                    <a:outerShdw blurRad="38100" dist="38100" dir="2700000" algn="tl">
                      <a:srgbClr val="000000"/>
                    </a:outerShdw>
                  </a:effectLst>
                  <a:cs typeface="+mn-cs"/>
                </a:rPr>
                <a:t>tape</a:t>
              </a:r>
              <a:r>
                <a:rPr lang="en-US" i="1">
                  <a:solidFill>
                    <a:schemeClr val="accent2"/>
                  </a:solidFill>
                  <a:effectLst>
                    <a:outerShdw blurRad="38100" dist="38100" dir="2700000" algn="tl">
                      <a:srgbClr val="000000"/>
                    </a:outerShdw>
                  </a:effectLst>
                  <a:cs typeface="+mn-cs"/>
                </a:rPr>
                <a:t> = </a:t>
              </a:r>
              <a:endParaRPr lang="en-US" i="1">
                <a:cs typeface="+mn-cs"/>
              </a:endParaRPr>
            </a:p>
          </p:txBody>
        </p:sp>
        <p:sp>
          <p:nvSpPr>
            <p:cNvPr id="43" name="Rectangle 12"/>
            <p:cNvSpPr>
              <a:spLocks noChangeArrowheads="1"/>
            </p:cNvSpPr>
            <p:nvPr/>
          </p:nvSpPr>
          <p:spPr bwMode="auto">
            <a:xfrm>
              <a:off x="468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800">
                <a:solidFill>
                  <a:schemeClr val="accent2"/>
                </a:solidFill>
                <a:latin typeface="Times New Roman" pitchFamily="18" charset="0"/>
              </a:endParaRPr>
            </a:p>
          </p:txBody>
        </p:sp>
        <p:sp>
          <p:nvSpPr>
            <p:cNvPr id="44" name="Rectangle 13"/>
            <p:cNvSpPr>
              <a:spLocks noChangeArrowheads="1"/>
            </p:cNvSpPr>
            <p:nvPr/>
          </p:nvSpPr>
          <p:spPr bwMode="auto">
            <a:xfrm>
              <a:off x="432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45" name="Rectangle 14"/>
            <p:cNvSpPr>
              <a:spLocks noChangeArrowheads="1"/>
            </p:cNvSpPr>
            <p:nvPr/>
          </p:nvSpPr>
          <p:spPr bwMode="auto">
            <a:xfrm>
              <a:off x="396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6" name="Rectangle 15"/>
            <p:cNvSpPr>
              <a:spLocks noChangeArrowheads="1"/>
            </p:cNvSpPr>
            <p:nvPr/>
          </p:nvSpPr>
          <p:spPr bwMode="auto">
            <a:xfrm>
              <a:off x="360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7" name="Rectangle 16"/>
            <p:cNvSpPr>
              <a:spLocks noChangeArrowheads="1"/>
            </p:cNvSpPr>
            <p:nvPr/>
          </p:nvSpPr>
          <p:spPr bwMode="auto">
            <a:xfrm>
              <a:off x="324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8" name="Rectangle 17"/>
            <p:cNvSpPr>
              <a:spLocks noChangeArrowheads="1"/>
            </p:cNvSpPr>
            <p:nvPr/>
          </p:nvSpPr>
          <p:spPr bwMode="auto">
            <a:xfrm>
              <a:off x="288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49" name="Rectangle 18"/>
            <p:cNvSpPr>
              <a:spLocks noChangeArrowheads="1"/>
            </p:cNvSpPr>
            <p:nvPr/>
          </p:nvSpPr>
          <p:spPr bwMode="auto">
            <a:xfrm>
              <a:off x="252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50" name="Rectangle 19"/>
            <p:cNvSpPr>
              <a:spLocks noChangeArrowheads="1"/>
            </p:cNvSpPr>
            <p:nvPr/>
          </p:nvSpPr>
          <p:spPr bwMode="auto">
            <a:xfrm>
              <a:off x="216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51" name="Rectangle 20"/>
            <p:cNvSpPr>
              <a:spLocks noChangeArrowheads="1"/>
            </p:cNvSpPr>
            <p:nvPr/>
          </p:nvSpPr>
          <p:spPr bwMode="auto">
            <a:xfrm>
              <a:off x="180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52" name="Rectangle 21"/>
            <p:cNvSpPr>
              <a:spLocks noChangeArrowheads="1"/>
            </p:cNvSpPr>
            <p:nvPr/>
          </p:nvSpPr>
          <p:spPr bwMode="auto">
            <a:xfrm>
              <a:off x="144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53" name="Line 22"/>
            <p:cNvSpPr>
              <a:spLocks noChangeShapeType="1"/>
            </p:cNvSpPr>
            <p:nvPr/>
          </p:nvSpPr>
          <p:spPr bwMode="auto">
            <a:xfrm>
              <a:off x="1440" y="1833"/>
              <a:ext cx="3600"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4" name="Line 23"/>
            <p:cNvSpPr>
              <a:spLocks noChangeShapeType="1"/>
            </p:cNvSpPr>
            <p:nvPr/>
          </p:nvSpPr>
          <p:spPr bwMode="auto">
            <a:xfrm>
              <a:off x="1440" y="2160"/>
              <a:ext cx="3600"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5" name="Line 24"/>
            <p:cNvSpPr>
              <a:spLocks noChangeShapeType="1"/>
            </p:cNvSpPr>
            <p:nvPr/>
          </p:nvSpPr>
          <p:spPr bwMode="auto">
            <a:xfrm>
              <a:off x="1440" y="1833"/>
              <a:ext cx="0" cy="32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 name="Line 25"/>
            <p:cNvSpPr>
              <a:spLocks noChangeShapeType="1"/>
            </p:cNvSpPr>
            <p:nvPr/>
          </p:nvSpPr>
          <p:spPr bwMode="auto">
            <a:xfrm>
              <a:off x="180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7" name="Line 26"/>
            <p:cNvSpPr>
              <a:spLocks noChangeShapeType="1"/>
            </p:cNvSpPr>
            <p:nvPr/>
          </p:nvSpPr>
          <p:spPr bwMode="auto">
            <a:xfrm>
              <a:off x="216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8" name="Line 27"/>
            <p:cNvSpPr>
              <a:spLocks noChangeShapeType="1"/>
            </p:cNvSpPr>
            <p:nvPr/>
          </p:nvSpPr>
          <p:spPr bwMode="auto">
            <a:xfrm>
              <a:off x="252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9" name="Line 28"/>
            <p:cNvSpPr>
              <a:spLocks noChangeShapeType="1"/>
            </p:cNvSpPr>
            <p:nvPr/>
          </p:nvSpPr>
          <p:spPr bwMode="auto">
            <a:xfrm>
              <a:off x="288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0" name="Line 29"/>
            <p:cNvSpPr>
              <a:spLocks noChangeShapeType="1"/>
            </p:cNvSpPr>
            <p:nvPr/>
          </p:nvSpPr>
          <p:spPr bwMode="auto">
            <a:xfrm>
              <a:off x="324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1" name="Line 30"/>
            <p:cNvSpPr>
              <a:spLocks noChangeShapeType="1"/>
            </p:cNvSpPr>
            <p:nvPr/>
          </p:nvSpPr>
          <p:spPr bwMode="auto">
            <a:xfrm>
              <a:off x="360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2" name="Line 31"/>
            <p:cNvSpPr>
              <a:spLocks noChangeShapeType="1"/>
            </p:cNvSpPr>
            <p:nvPr/>
          </p:nvSpPr>
          <p:spPr bwMode="auto">
            <a:xfrm>
              <a:off x="396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3" name="Line 32"/>
            <p:cNvSpPr>
              <a:spLocks noChangeShapeType="1"/>
            </p:cNvSpPr>
            <p:nvPr/>
          </p:nvSpPr>
          <p:spPr bwMode="auto">
            <a:xfrm>
              <a:off x="432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4" name="Line 33"/>
            <p:cNvSpPr>
              <a:spLocks noChangeShapeType="1"/>
            </p:cNvSpPr>
            <p:nvPr/>
          </p:nvSpPr>
          <p:spPr bwMode="auto">
            <a:xfrm>
              <a:off x="468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5" name="Line 34"/>
            <p:cNvSpPr>
              <a:spLocks noChangeShapeType="1"/>
            </p:cNvSpPr>
            <p:nvPr/>
          </p:nvSpPr>
          <p:spPr bwMode="auto">
            <a:xfrm>
              <a:off x="5040" y="1833"/>
              <a:ext cx="0" cy="32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6" name="Rectangle 20"/>
            <p:cNvSpPr>
              <a:spLocks noChangeArrowheads="1"/>
            </p:cNvSpPr>
            <p:nvPr/>
          </p:nvSpPr>
          <p:spPr bwMode="auto">
            <a:xfrm>
              <a:off x="624" y="2160"/>
              <a:ext cx="1956" cy="33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smtClean="0">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  </a:t>
              </a:r>
              <a:r>
                <a:rPr lang="en-US" i="1" baseline="-25000" dirty="0" smtClean="0">
                  <a:solidFill>
                    <a:schemeClr val="accent2"/>
                  </a:solidFill>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 10010110</a:t>
              </a:r>
              <a:r>
                <a:rPr lang="en-US" baseline="-25000" dirty="0">
                  <a:solidFill>
                    <a:schemeClr val="accent2"/>
                  </a:solidFill>
                  <a:effectLst>
                    <a:outerShdw blurRad="38100" dist="38100" dir="2700000" algn="tl">
                      <a:srgbClr val="000000"/>
                    </a:outerShdw>
                  </a:effectLst>
                  <a:cs typeface="+mn-cs"/>
                </a:rPr>
                <a:t>2</a:t>
              </a:r>
              <a:endParaRPr lang="en-US" baseline="-25000" dirty="0">
                <a:cs typeface="+mn-cs"/>
              </a:endParaRPr>
            </a:p>
          </p:txBody>
        </p:sp>
      </p:grpSp>
      <p:sp>
        <p:nvSpPr>
          <p:cNvPr id="67" name="Text Box 4"/>
          <p:cNvSpPr txBox="1">
            <a:spLocks noChangeArrowheads="1"/>
          </p:cNvSpPr>
          <p:nvPr/>
        </p:nvSpPr>
        <p:spPr bwMode="auto">
          <a:xfrm>
            <a:off x="5029200" y="990600"/>
            <a:ext cx="6934200" cy="2677656"/>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Put in state </a:t>
            </a:r>
            <a:r>
              <a:rPr lang="en-US" dirty="0" err="1" smtClean="0">
                <a:solidFill>
                  <a:schemeClr val="accent2"/>
                </a:solidFill>
                <a:effectLst>
                  <a:outerShdw blurRad="38100" dist="38100" dir="2700000" algn="tl">
                    <a:srgbClr val="000000"/>
                  </a:outerShdw>
                </a:effectLst>
                <a:cs typeface="+mn-cs"/>
              </a:rPr>
              <a:t>q</a:t>
            </a:r>
            <a:r>
              <a:rPr lang="en-US" baseline="-25000" dirty="0" err="1" smtClean="0">
                <a:solidFill>
                  <a:schemeClr val="accent2"/>
                </a:solidFill>
                <a:effectLst>
                  <a:outerShdw blurRad="38100" dist="38100" dir="2700000" algn="tl">
                    <a:srgbClr val="000000"/>
                  </a:outerShdw>
                </a:effectLst>
                <a:cs typeface="+mn-cs"/>
              </a:rPr>
              <a:t>I</a:t>
            </a:r>
            <a:r>
              <a:rPr lang="en-US" dirty="0" smtClean="0">
                <a:effectLst>
                  <a:outerShdw blurRad="38100" dist="38100" dir="2700000" algn="tl">
                    <a:srgbClr val="000000"/>
                  </a:outerShdw>
                </a:effectLst>
                <a:cs typeface="+mn-cs"/>
              </a:rPr>
              <a:t/>
            </a:r>
            <a:br>
              <a:rPr lang="en-US" dirty="0" smtClean="0">
                <a:effectLst>
                  <a:outerShdw blurRad="38100" dist="38100" dir="2700000" algn="tl">
                    <a:srgbClr val="000000"/>
                  </a:outerShdw>
                </a:effectLst>
                <a:cs typeface="+mn-cs"/>
              </a:rPr>
            </a:br>
            <a:endParaRPr lang="en-US" dirty="0" smtClean="0">
              <a:effectLst>
                <a:outerShdw blurRad="38100" dist="38100" dir="2700000" algn="tl">
                  <a:srgbClr val="000000"/>
                </a:outerShdw>
              </a:effectLst>
              <a:cs typeface="+mn-cs"/>
            </a:endParaRPr>
          </a:p>
          <a:p>
            <a:pPr eaLnBrk="0" hangingPunct="0">
              <a:spcBef>
                <a:spcPts val="0"/>
              </a:spcBef>
              <a:defRPr/>
            </a:pPr>
            <a:r>
              <a:rPr lang="en-US" dirty="0" smtClean="0">
                <a:effectLst>
                  <a:outerShdw blurRad="38100" dist="38100" dir="2700000" algn="tl">
                    <a:srgbClr val="000000"/>
                  </a:outerShdw>
                </a:effectLst>
                <a:cs typeface="+mn-cs"/>
              </a:rPr>
              <a:t>Put </a:t>
            </a:r>
            <a:r>
              <a:rPr lang="en-US" dirty="0" smtClean="0">
                <a:solidFill>
                  <a:schemeClr val="accent2"/>
                </a:solidFill>
                <a:effectLst>
                  <a:outerShdw blurRad="38100" dist="38100" dir="2700000" algn="tl">
                    <a:srgbClr val="000000"/>
                  </a:outerShdw>
                </a:effectLst>
                <a:cs typeface="+mn-cs"/>
              </a:rPr>
              <a:t>I</a:t>
            </a:r>
            <a:r>
              <a:rPr lang="en-US" dirty="0" smtClean="0">
                <a:effectLst>
                  <a:outerShdw blurRad="38100" dist="38100" dir="2700000" algn="tl">
                    <a:srgbClr val="000000"/>
                  </a:outerShdw>
                </a:effectLst>
                <a:cs typeface="+mn-cs"/>
              </a:rPr>
              <a:t> in one cell</a:t>
            </a:r>
          </a:p>
          <a:p>
            <a:pPr eaLnBrk="0" hangingPunct="0">
              <a:spcBef>
                <a:spcPts val="0"/>
              </a:spcBef>
              <a:defRPr/>
            </a:pPr>
            <a:endParaRPr lang="en-US" dirty="0">
              <a:effectLst>
                <a:outerShdw blurRad="38100" dist="38100" dir="2700000" algn="tl">
                  <a:srgbClr val="000000"/>
                </a:outerShdw>
              </a:effectLst>
              <a:cs typeface="+mn-cs"/>
            </a:endParaRPr>
          </a:p>
          <a:p>
            <a:pPr eaLnBrk="0" hangingPunct="0">
              <a:spcBef>
                <a:spcPts val="0"/>
              </a:spcBef>
              <a:defRPr/>
            </a:pPr>
            <a:r>
              <a:rPr lang="en-US" dirty="0" smtClean="0">
                <a:effectLst>
                  <a:outerShdw blurRad="38100" dist="38100" dir="2700000" algn="tl">
                    <a:srgbClr val="000000"/>
                  </a:outerShdw>
                </a:effectLst>
                <a:cs typeface="+mn-cs"/>
              </a:rPr>
              <a:t>Put head at cell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  indexed by </a:t>
            </a:r>
            <a:r>
              <a:rPr lang="en-US" dirty="0" smtClean="0">
                <a:solidFill>
                  <a:schemeClr val="accent2"/>
                </a:solidFill>
                <a:effectLst>
                  <a:outerShdw blurRad="38100" dist="38100" dir="2700000" algn="tl">
                    <a:srgbClr val="000000"/>
                  </a:outerShdw>
                </a:effectLst>
                <a:cs typeface="+mn-cs"/>
              </a:rPr>
              <a:t>I</a:t>
            </a:r>
          </a:p>
        </p:txBody>
      </p:sp>
    </p:spTree>
    <p:extLst>
      <p:ext uri="{BB962C8B-B14F-4D97-AF65-F5344CB8AC3E}">
        <p14:creationId xmlns:p14="http://schemas.microsoft.com/office/powerpoint/2010/main" val="111800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12772">
                                            <p:txEl>
                                              <p:pRg st="0" end="0"/>
                                            </p:txEl>
                                          </p:spTgt>
                                        </p:tgtEl>
                                        <p:attrNameLst>
                                          <p:attrName>style.visibility</p:attrName>
                                        </p:attrNameLst>
                                      </p:cBhvr>
                                      <p:to>
                                        <p:strVal val="visible"/>
                                      </p:to>
                                    </p:set>
                                    <p:anim calcmode="lin" valueType="num">
                                      <p:cBhvr additive="base">
                                        <p:cTn id="7" dur="500" fill="hold"/>
                                        <p:tgtEl>
                                          <p:spTgt spid="13127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127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12772">
                                            <p:txEl>
                                              <p:pRg st="1" end="1"/>
                                            </p:txEl>
                                          </p:spTgt>
                                        </p:tgtEl>
                                        <p:attrNameLst>
                                          <p:attrName>style.visibility</p:attrName>
                                        </p:attrNameLst>
                                      </p:cBhvr>
                                      <p:to>
                                        <p:strVal val="visible"/>
                                      </p:to>
                                    </p:set>
                                    <p:anim calcmode="lin" valueType="num">
                                      <p:cBhvr additive="base">
                                        <p:cTn id="13" dur="500" fill="hold"/>
                                        <p:tgtEl>
                                          <p:spTgt spid="13127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127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12772">
                                            <p:txEl>
                                              <p:pRg st="2" end="2"/>
                                            </p:txEl>
                                          </p:spTgt>
                                        </p:tgtEl>
                                        <p:attrNameLst>
                                          <p:attrName>style.visibility</p:attrName>
                                        </p:attrNameLst>
                                      </p:cBhvr>
                                      <p:to>
                                        <p:strVal val="visible"/>
                                      </p:to>
                                    </p:set>
                                    <p:anim calcmode="lin" valueType="num">
                                      <p:cBhvr additive="base">
                                        <p:cTn id="19" dur="500" fill="hold"/>
                                        <p:tgtEl>
                                          <p:spTgt spid="131277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127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312772">
                                            <p:txEl>
                                              <p:pRg st="3" end="3"/>
                                            </p:txEl>
                                          </p:spTgt>
                                        </p:tgtEl>
                                        <p:attrNameLst>
                                          <p:attrName>style.visibility</p:attrName>
                                        </p:attrNameLst>
                                      </p:cBhvr>
                                      <p:to>
                                        <p:strVal val="visible"/>
                                      </p:to>
                                    </p:set>
                                    <p:anim calcmode="lin" valueType="num">
                                      <p:cBhvr additive="base">
                                        <p:cTn id="25" dur="500" fill="hold"/>
                                        <p:tgtEl>
                                          <p:spTgt spid="131277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1277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anim calcmode="lin" valueType="num">
                                      <p:cBhvr additive="base">
                                        <p:cTn id="37" dur="5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67">
                                            <p:txEl>
                                              <p:pRg st="1" end="1"/>
                                            </p:txEl>
                                          </p:spTgt>
                                        </p:tgtEl>
                                        <p:attrNameLst>
                                          <p:attrName>style.visibility</p:attrName>
                                        </p:attrNameLst>
                                      </p:cBhvr>
                                      <p:to>
                                        <p:strVal val="visible"/>
                                      </p:to>
                                    </p:set>
                                    <p:anim calcmode="lin" valueType="num">
                                      <p:cBhvr additive="base">
                                        <p:cTn id="43" dur="500" fill="hold"/>
                                        <p:tgtEl>
                                          <p:spTgt spid="6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67">
                                            <p:txEl>
                                              <p:pRg st="3" end="3"/>
                                            </p:txEl>
                                          </p:spTgt>
                                        </p:tgtEl>
                                        <p:attrNameLst>
                                          <p:attrName>style.visibility</p:attrName>
                                        </p:attrNameLst>
                                      </p:cBhvr>
                                      <p:to>
                                        <p:strVal val="visible"/>
                                      </p:to>
                                    </p:set>
                                    <p:anim calcmode="lin" valueType="num">
                                      <p:cBhvr additive="base">
                                        <p:cTn id="49" dur="500" fill="hold"/>
                                        <p:tgtEl>
                                          <p:spTgt spid="67">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6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3108543"/>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Which changes </a:t>
            </a:r>
            <a:r>
              <a:rPr lang="en-US" dirty="0">
                <a:effectLst>
                  <a:outerShdw blurRad="38100" dist="38100" dir="2700000" algn="tl">
                    <a:srgbClr val="000000"/>
                  </a:outerShdw>
                </a:effectLst>
                <a:cs typeface="+mn-cs"/>
              </a:rPr>
              <a:t>to the</a:t>
            </a:r>
            <a:r>
              <a:rPr lang="en-US" dirty="0">
                <a:solidFill>
                  <a:schemeClr val="accent2"/>
                </a:solidFill>
                <a:effectLst>
                  <a:outerShdw blurRad="38100" dist="38100" dir="2700000" algn="tl">
                    <a:srgbClr val="000000"/>
                  </a:outerShdw>
                </a:effectLst>
                <a:cs typeface="+mn-cs"/>
              </a:rPr>
              <a:t> </a:t>
            </a:r>
            <a:r>
              <a:rPr lang="en-US" dirty="0" smtClean="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are reasonable?</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a growing but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finite number of states.</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an arbitrarily large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integers in a cell</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TM to “know”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where its head is.</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41" name="Rectangle 20"/>
          <p:cNvSpPr>
            <a:spLocks noChangeArrowheads="1"/>
          </p:cNvSpPr>
          <p:nvPr/>
        </p:nvSpPr>
        <p:spPr bwMode="auto">
          <a:xfrm>
            <a:off x="-74114" y="3984624"/>
            <a:ext cx="9460282" cy="1815882"/>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Then next action of the TM can depend on entire input. </a:t>
            </a:r>
          </a:p>
          <a:p>
            <a:pPr eaLnBrk="0" hangingPunct="0">
              <a:defRPr/>
            </a:pPr>
            <a:r>
              <a:rPr lang="en-US" dirty="0" smtClean="0">
                <a:effectLst>
                  <a:outerShdw blurRad="38100" dist="38100" dir="2700000" algn="tl">
                    <a:srgbClr val="000000"/>
                  </a:outerShdw>
                </a:effectLst>
                <a:cs typeface="+mn-cs"/>
              </a:rPr>
              <a:t>And with table lookup know the required answer f(I).</a:t>
            </a:r>
          </a:p>
          <a:p>
            <a:pPr eaLnBrk="0" hangingPunct="0">
              <a:defRPr/>
            </a:pPr>
            <a:r>
              <a:rPr lang="en-US" dirty="0" smtClean="0">
                <a:effectLst>
                  <a:outerShdw blurRad="38100" dist="38100" dir="2700000" algn="tl">
                    <a:srgbClr val="000000"/>
                  </a:outerShdw>
                </a:effectLst>
                <a:cs typeface="+mn-cs"/>
              </a:rPr>
              <a:t>It could solve the halting problem.</a:t>
            </a:r>
          </a:p>
          <a:p>
            <a:pPr eaLnBrk="0" hangingPunct="0">
              <a:defRPr/>
            </a:pPr>
            <a:r>
              <a:rPr lang="en-US" dirty="0" smtClean="0">
                <a:effectLst>
                  <a:outerShdw blurRad="38100" dist="38100" dir="2700000" algn="tl">
                    <a:srgbClr val="000000"/>
                  </a:outerShdw>
                </a:effectLst>
                <a:cs typeface="+mn-cs"/>
              </a:rPr>
              <a:t>But would require infinite space to write down its description.</a:t>
            </a:r>
          </a:p>
        </p:txBody>
      </p:sp>
      <p:sp>
        <p:nvSpPr>
          <p:cNvPr id="67" name="Text Box 4"/>
          <p:cNvSpPr txBox="1">
            <a:spLocks noChangeArrowheads="1"/>
          </p:cNvSpPr>
          <p:nvPr/>
        </p:nvSpPr>
        <p:spPr bwMode="auto">
          <a:xfrm>
            <a:off x="5029200" y="990600"/>
            <a:ext cx="6934200" cy="2677656"/>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Put in state </a:t>
            </a:r>
            <a:r>
              <a:rPr lang="en-US" dirty="0" err="1" smtClean="0">
                <a:solidFill>
                  <a:schemeClr val="accent2"/>
                </a:solidFill>
                <a:effectLst>
                  <a:outerShdw blurRad="38100" dist="38100" dir="2700000" algn="tl">
                    <a:srgbClr val="000000"/>
                  </a:outerShdw>
                </a:effectLst>
                <a:cs typeface="+mn-cs"/>
              </a:rPr>
              <a:t>q</a:t>
            </a:r>
            <a:r>
              <a:rPr lang="en-US" baseline="-25000" dirty="0" err="1" smtClean="0">
                <a:solidFill>
                  <a:schemeClr val="accent2"/>
                </a:solidFill>
                <a:effectLst>
                  <a:outerShdw blurRad="38100" dist="38100" dir="2700000" algn="tl">
                    <a:srgbClr val="000000"/>
                  </a:outerShdw>
                </a:effectLst>
                <a:cs typeface="+mn-cs"/>
              </a:rPr>
              <a:t>I</a:t>
            </a:r>
            <a:r>
              <a:rPr lang="en-US" dirty="0" smtClean="0">
                <a:effectLst>
                  <a:outerShdw blurRad="38100" dist="38100" dir="2700000" algn="tl">
                    <a:srgbClr val="000000"/>
                  </a:outerShdw>
                </a:effectLst>
                <a:cs typeface="+mn-cs"/>
              </a:rPr>
              <a:t/>
            </a:r>
            <a:br>
              <a:rPr lang="en-US" dirty="0" smtClean="0">
                <a:effectLst>
                  <a:outerShdw blurRad="38100" dist="38100" dir="2700000" algn="tl">
                    <a:srgbClr val="000000"/>
                  </a:outerShdw>
                </a:effectLst>
                <a:cs typeface="+mn-cs"/>
              </a:rPr>
            </a:br>
            <a:endParaRPr lang="en-US" dirty="0" smtClean="0">
              <a:effectLst>
                <a:outerShdw blurRad="38100" dist="38100" dir="2700000" algn="tl">
                  <a:srgbClr val="000000"/>
                </a:outerShdw>
              </a:effectLst>
              <a:cs typeface="+mn-cs"/>
            </a:endParaRPr>
          </a:p>
          <a:p>
            <a:pPr eaLnBrk="0" hangingPunct="0">
              <a:spcBef>
                <a:spcPts val="0"/>
              </a:spcBef>
              <a:defRPr/>
            </a:pPr>
            <a:r>
              <a:rPr lang="en-US" dirty="0" smtClean="0">
                <a:effectLst>
                  <a:outerShdw blurRad="38100" dist="38100" dir="2700000" algn="tl">
                    <a:srgbClr val="000000"/>
                  </a:outerShdw>
                </a:effectLst>
                <a:cs typeface="+mn-cs"/>
              </a:rPr>
              <a:t>Put </a:t>
            </a:r>
            <a:r>
              <a:rPr lang="en-US" dirty="0" smtClean="0">
                <a:solidFill>
                  <a:schemeClr val="accent2"/>
                </a:solidFill>
                <a:effectLst>
                  <a:outerShdw blurRad="38100" dist="38100" dir="2700000" algn="tl">
                    <a:srgbClr val="000000"/>
                  </a:outerShdw>
                </a:effectLst>
                <a:cs typeface="+mn-cs"/>
              </a:rPr>
              <a:t>I</a:t>
            </a:r>
            <a:r>
              <a:rPr lang="en-US" dirty="0" smtClean="0">
                <a:effectLst>
                  <a:outerShdw blurRad="38100" dist="38100" dir="2700000" algn="tl">
                    <a:srgbClr val="000000"/>
                  </a:outerShdw>
                </a:effectLst>
                <a:cs typeface="+mn-cs"/>
              </a:rPr>
              <a:t> in one cell</a:t>
            </a:r>
          </a:p>
          <a:p>
            <a:pPr eaLnBrk="0" hangingPunct="0">
              <a:spcBef>
                <a:spcPts val="0"/>
              </a:spcBef>
              <a:defRPr/>
            </a:pPr>
            <a:endParaRPr lang="en-US" dirty="0">
              <a:effectLst>
                <a:outerShdw blurRad="38100" dist="38100" dir="2700000" algn="tl">
                  <a:srgbClr val="000000"/>
                </a:outerShdw>
              </a:effectLst>
              <a:cs typeface="+mn-cs"/>
            </a:endParaRPr>
          </a:p>
          <a:p>
            <a:pPr eaLnBrk="0" hangingPunct="0">
              <a:spcBef>
                <a:spcPts val="0"/>
              </a:spcBef>
              <a:defRPr/>
            </a:pPr>
            <a:r>
              <a:rPr lang="en-US" dirty="0" smtClean="0">
                <a:effectLst>
                  <a:outerShdw blurRad="38100" dist="38100" dir="2700000" algn="tl">
                    <a:srgbClr val="000000"/>
                  </a:outerShdw>
                </a:effectLst>
                <a:cs typeface="+mn-cs"/>
              </a:rPr>
              <a:t>Put head at cell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  indexed by </a:t>
            </a:r>
            <a:r>
              <a:rPr lang="en-US" dirty="0" smtClean="0">
                <a:solidFill>
                  <a:schemeClr val="accent2"/>
                </a:solidFill>
                <a:effectLst>
                  <a:outerShdw blurRad="38100" dist="38100" dir="2700000" algn="tl">
                    <a:srgbClr val="000000"/>
                  </a:outerShdw>
                </a:effectLst>
                <a:cs typeface="+mn-cs"/>
              </a:rPr>
              <a:t>I</a:t>
            </a:r>
          </a:p>
        </p:txBody>
      </p:sp>
    </p:spTree>
    <p:extLst>
      <p:ext uri="{BB962C8B-B14F-4D97-AF65-F5344CB8AC3E}">
        <p14:creationId xmlns:p14="http://schemas.microsoft.com/office/powerpoint/2010/main" val="2445924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 calcmode="lin" valueType="num">
                                      <p:cBhvr additive="base">
                                        <p:cTn id="7"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xEl>
                                              <p:pRg st="1" end="1"/>
                                            </p:txEl>
                                          </p:spTgt>
                                        </p:tgtEl>
                                        <p:attrNameLst>
                                          <p:attrName>style.visibility</p:attrName>
                                        </p:attrNameLst>
                                      </p:cBhvr>
                                      <p:to>
                                        <p:strVal val="visible"/>
                                      </p:to>
                                    </p:set>
                                    <p:anim calcmode="lin" valueType="num">
                                      <p:cBhvr additive="base">
                                        <p:cTn id="11"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 calcmode="lin" valueType="num">
                                      <p:cBhvr additive="base">
                                        <p:cTn id="17"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1">
                                            <p:txEl>
                                              <p:pRg st="3" end="3"/>
                                            </p:txEl>
                                          </p:spTgt>
                                        </p:tgtEl>
                                        <p:attrNameLst>
                                          <p:attrName>style.visibility</p:attrName>
                                        </p:attrNameLst>
                                      </p:cBhvr>
                                      <p:to>
                                        <p:strVal val="visible"/>
                                      </p:to>
                                    </p:set>
                                    <p:anim calcmode="lin" valueType="num">
                                      <p:cBhvr additive="base">
                                        <p:cTn id="23"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2246769"/>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Which changes </a:t>
            </a:r>
            <a:r>
              <a:rPr lang="en-US" dirty="0">
                <a:effectLst>
                  <a:outerShdw blurRad="38100" dist="38100" dir="2700000" algn="tl">
                    <a:srgbClr val="000000"/>
                  </a:outerShdw>
                </a:effectLst>
                <a:cs typeface="+mn-cs"/>
              </a:rPr>
              <a:t>to the</a:t>
            </a:r>
            <a:r>
              <a:rPr lang="en-US" dirty="0">
                <a:solidFill>
                  <a:schemeClr val="accent2"/>
                </a:solidFill>
                <a:effectLst>
                  <a:outerShdw blurRad="38100" dist="38100" dir="2700000" algn="tl">
                    <a:srgbClr val="000000"/>
                  </a:outerShdw>
                </a:effectLst>
                <a:cs typeface="+mn-cs"/>
              </a:rPr>
              <a:t> </a:t>
            </a:r>
            <a:r>
              <a:rPr lang="en-US" dirty="0" smtClean="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are reasonable?</a:t>
            </a:r>
          </a:p>
          <a:p>
            <a:pPr eaLnBrk="0" hangingPunct="0">
              <a:spcBef>
                <a:spcPts val="0"/>
              </a:spcBef>
              <a:defRPr/>
            </a:pPr>
            <a:r>
              <a:rPr lang="en-US" dirty="0" smtClean="0">
                <a:effectLst>
                  <a:outerShdw blurRad="38100" dist="38100" dir="2700000" algn="tl">
                    <a:srgbClr val="000000"/>
                  </a:outerShdw>
                </a:effectLst>
                <a:cs typeface="+mn-cs"/>
              </a:rPr>
              <a:t>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 </a:t>
            </a:r>
          </a:p>
          <a:p>
            <a:pPr marL="457200" indent="-457200" eaLnBrk="0" hangingPunct="0">
              <a:spcBef>
                <a:spcPts val="0"/>
              </a:spcBef>
              <a:buFont typeface="Arial" panose="020B0604020202020204" pitchFamily="34" charset="0"/>
              <a:buChar char="•"/>
              <a:defRPr/>
            </a:pPr>
            <a:r>
              <a:rPr lang="en-US" dirty="0" smtClean="0">
                <a:effectLst>
                  <a:outerShdw blurRad="38100" dist="38100" dir="2700000" algn="tl">
                    <a:srgbClr val="000000"/>
                  </a:outerShdw>
                </a:effectLst>
                <a:cs typeface="+mn-cs"/>
              </a:rPr>
              <a:t>Allow an arbitrarily large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integers in a cell</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6" name="Rectangle 20"/>
          <p:cNvSpPr>
            <a:spLocks noChangeArrowheads="1"/>
          </p:cNvSpPr>
          <p:nvPr/>
        </p:nvSpPr>
        <p:spPr bwMode="auto">
          <a:xfrm>
            <a:off x="265113" y="3441700"/>
            <a:ext cx="7466146" cy="2677656"/>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Later we will look at the models of computation</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 Recursive Programs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 Register Machines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that allow this.</a:t>
            </a:r>
          </a:p>
          <a:p>
            <a:pPr eaLnBrk="0" hangingPunct="0">
              <a:defRPr/>
            </a:pPr>
            <a:r>
              <a:rPr lang="en-US" dirty="0">
                <a:effectLst>
                  <a:outerShdw blurRad="38100" dist="38100" dir="2700000" algn="tl">
                    <a:srgbClr val="000000"/>
                  </a:outerShdw>
                </a:effectLst>
                <a:cs typeface="+mn-cs"/>
              </a:rPr>
              <a:t>But their next action is </a:t>
            </a:r>
            <a:r>
              <a:rPr lang="en-US" dirty="0" smtClean="0">
                <a:effectLst>
                  <a:outerShdw blurRad="38100" dist="38100" dir="2700000" algn="tl">
                    <a:srgbClr val="000000"/>
                  </a:outerShdw>
                </a:effectLst>
                <a:cs typeface="+mn-cs"/>
              </a:rPr>
              <a:t>not </a:t>
            </a:r>
            <a:r>
              <a:rPr lang="en-US" dirty="0">
                <a:effectLst>
                  <a:outerShdw blurRad="38100" dist="38100" dir="2700000" algn="tl">
                    <a:srgbClr val="000000"/>
                  </a:outerShdw>
                </a:effectLst>
                <a:cs typeface="+mn-cs"/>
              </a:rPr>
              <a:t>a function of </a:t>
            </a:r>
            <a:r>
              <a:rPr lang="en-US" dirty="0" smtClean="0">
                <a:effectLst>
                  <a:outerShdw blurRad="38100" dist="38100" dir="2700000" algn="tl">
                    <a:srgbClr val="000000"/>
                  </a:outerShdw>
                </a:effectLst>
                <a:cs typeface="+mn-cs"/>
              </a:rPr>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the </a:t>
            </a:r>
            <a:r>
              <a:rPr lang="en-US" dirty="0">
                <a:effectLst>
                  <a:outerShdw blurRad="38100" dist="38100" dir="2700000" algn="tl">
                    <a:srgbClr val="000000"/>
                  </a:outerShdw>
                </a:effectLst>
                <a:cs typeface="+mn-cs"/>
              </a:rPr>
              <a:t>value of this integer.</a:t>
            </a:r>
          </a:p>
        </p:txBody>
      </p:sp>
    </p:spTree>
    <p:extLst>
      <p:ext uri="{BB962C8B-B14F-4D97-AF65-F5344CB8AC3E}">
        <p14:creationId xmlns:p14="http://schemas.microsoft.com/office/powerpoint/2010/main" val="258497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523220"/>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smtClean="0">
                <a:effectLst>
                  <a:outerShdw blurRad="38100" dist="38100" dir="2700000" algn="tl">
                    <a:srgbClr val="000000"/>
                  </a:outerShdw>
                </a:effectLst>
                <a:cs typeface="+mn-cs"/>
              </a:rPr>
              <a:t>Which changes </a:t>
            </a:r>
            <a:r>
              <a:rPr lang="en-US" dirty="0">
                <a:effectLst>
                  <a:outerShdw blurRad="38100" dist="38100" dir="2700000" algn="tl">
                    <a:srgbClr val="000000"/>
                  </a:outerShdw>
                </a:effectLst>
                <a:cs typeface="+mn-cs"/>
              </a:rPr>
              <a:t>to the</a:t>
            </a:r>
            <a:r>
              <a:rPr lang="en-US" dirty="0">
                <a:solidFill>
                  <a:schemeClr val="accent2"/>
                </a:solidFill>
                <a:effectLst>
                  <a:outerShdw blurRad="38100" dist="38100" dir="2700000" algn="tl">
                    <a:srgbClr val="000000"/>
                  </a:outerShdw>
                </a:effectLst>
                <a:cs typeface="+mn-cs"/>
              </a:rPr>
              <a:t> </a:t>
            </a:r>
            <a:r>
              <a:rPr lang="en-US" dirty="0" smtClean="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are reasonable?</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 name="Rectangle 20"/>
          <p:cNvSpPr>
            <a:spLocks noChangeArrowheads="1"/>
          </p:cNvSpPr>
          <p:nvPr/>
        </p:nvSpPr>
        <p:spPr bwMode="auto">
          <a:xfrm>
            <a:off x="-76200" y="1065212"/>
            <a:ext cx="8534400" cy="1384995"/>
          </a:xfrm>
          <a:prstGeom prst="rect">
            <a:avLst/>
          </a:prstGeom>
          <a:noFill/>
          <a:ln w="25400" cap="sq" algn="ctr">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dirty="0">
                <a:effectLst>
                  <a:outerShdw blurRad="38100" dist="38100" dir="2700000" algn="tl">
                    <a:srgbClr val="000000"/>
                  </a:outerShdw>
                </a:effectLst>
                <a:cs typeface="+mn-cs"/>
              </a:rPr>
              <a:t>Suppose a TM does not have a head,</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but can specify the index </a:t>
            </a:r>
            <a:r>
              <a:rPr lang="en-US" i="1" dirty="0" err="1">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of the cell to read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that </a:t>
            </a:r>
            <a:r>
              <a:rPr lang="en-US" i="1"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to write to.</a:t>
            </a:r>
          </a:p>
        </p:txBody>
      </p:sp>
      <p:sp>
        <p:nvSpPr>
          <p:cNvPr id="7" name="Rectangle 20"/>
          <p:cNvSpPr>
            <a:spLocks noChangeArrowheads="1"/>
          </p:cNvSpPr>
          <p:nvPr/>
        </p:nvSpPr>
        <p:spPr bwMode="auto">
          <a:xfrm>
            <a:off x="381000" y="2806005"/>
            <a:ext cx="8534400" cy="954107"/>
          </a:xfrm>
          <a:prstGeom prst="rect">
            <a:avLst/>
          </a:prstGeom>
          <a:noFill/>
          <a:ln w="25400" cap="sq" algn="ctr">
            <a:noFill/>
            <a:miter lim="800000"/>
            <a:headEnd/>
            <a:tailEnd/>
          </a:ln>
          <a:effectLst/>
        </p:spPr>
        <p:txBody>
          <a:bodyPr wrap="square" lIns="274320" rIns="274320">
            <a:spAutoFit/>
          </a:bodyPr>
          <a:lstStyle/>
          <a:p>
            <a:pPr eaLnBrk="0" hangingPunct="0">
              <a:defRPr/>
            </a:pPr>
            <a:r>
              <a:rPr lang="en-US" dirty="0" smtClean="0">
                <a:effectLst>
                  <a:outerShdw blurRad="38100" dist="38100" dir="2700000" algn="tl">
                    <a:srgbClr val="000000"/>
                  </a:outerShdw>
                </a:effectLst>
                <a:cs typeface="+mn-cs"/>
              </a:rPr>
              <a:t>Then it would be weaker because a Finite State control can only specify a fixed number of cells.</a:t>
            </a:r>
            <a:endParaRPr lang="en-US"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2200613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201613" y="4525962"/>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33400"/>
            <a:ext cx="3500438"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2074863" y="4022725"/>
            <a:ext cx="1751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47309" y="4572000"/>
            <a:ext cx="2284412" cy="15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Variations in TM Model</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1" name="AutoShape 38"/>
          <p:cNvSpPr>
            <a:spLocks noChangeArrowheads="1"/>
          </p:cNvSpPr>
          <p:nvPr/>
        </p:nvSpPr>
        <p:spPr bwMode="auto">
          <a:xfrm>
            <a:off x="3886200" y="533400"/>
            <a:ext cx="5181600" cy="1722438"/>
          </a:xfrm>
          <a:prstGeom prst="wedgeRoundRectCallout">
            <a:avLst>
              <a:gd name="adj1" fmla="val -68331"/>
              <a:gd name="adj2" fmla="val 62920"/>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smtClean="0">
                <a:latin typeface="Times New Roman" pitchFamily="18" charset="0"/>
              </a:rPr>
              <a:t>I had to let the TM move its head so that it can access all of the arbitrarily long input. </a:t>
            </a:r>
            <a:endParaRPr lang="en-US" altLang="en-US" sz="3000" dirty="0">
              <a:latin typeface="Times New Roman" pitchFamily="18" charset="0"/>
            </a:endParaRPr>
          </a:p>
        </p:txBody>
      </p:sp>
      <p:sp>
        <p:nvSpPr>
          <p:cNvPr id="22" name="AutoShape 38"/>
          <p:cNvSpPr>
            <a:spLocks noChangeArrowheads="1"/>
          </p:cNvSpPr>
          <p:nvPr/>
        </p:nvSpPr>
        <p:spPr bwMode="auto">
          <a:xfrm>
            <a:off x="3874476" y="2392362"/>
            <a:ext cx="5193323" cy="2133600"/>
          </a:xfrm>
          <a:prstGeom prst="wedgeRoundRectCallout">
            <a:avLst>
              <a:gd name="adj1" fmla="val -67869"/>
              <a:gd name="adj2" fmla="val -25524"/>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smtClean="0">
                <a:latin typeface="Times New Roman" pitchFamily="18" charset="0"/>
              </a:rPr>
              <a:t>But the TM cant do something different with every head position or else the description would be infinite.</a:t>
            </a:r>
            <a:endParaRPr lang="en-US" altLang="en-US" sz="3000" dirty="0">
              <a:latin typeface="Times New Roman" pitchFamily="18" charset="0"/>
            </a:endParaRPr>
          </a:p>
        </p:txBody>
      </p:sp>
    </p:spTree>
    <p:extLst>
      <p:ext uri="{BB962C8B-B14F-4D97-AF65-F5344CB8AC3E}">
        <p14:creationId xmlns:p14="http://schemas.microsoft.com/office/powerpoint/2010/main" val="402955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autoUpdateAnimBg="0"/>
      <p:bldP spid="22" grpId="0" animBg="1"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201613" y="4525962"/>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33400"/>
            <a:ext cx="3500438"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2074863" y="4022725"/>
            <a:ext cx="1751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47309" y="5334000"/>
            <a:ext cx="2284412" cy="15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1" name="AutoShape 38"/>
          <p:cNvSpPr>
            <a:spLocks noChangeArrowheads="1"/>
          </p:cNvSpPr>
          <p:nvPr/>
        </p:nvSpPr>
        <p:spPr bwMode="auto">
          <a:xfrm>
            <a:off x="3886200" y="533400"/>
            <a:ext cx="5257800" cy="2514600"/>
          </a:xfrm>
          <a:prstGeom prst="wedgeRoundRectCallout">
            <a:avLst>
              <a:gd name="adj1" fmla="val -78129"/>
              <a:gd name="adj2" fmla="val 32702"/>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smtClean="0">
                <a:latin typeface="Times New Roman" pitchFamily="18" charset="0"/>
              </a:rPr>
              <a:t>I wanted to give a TM an arbitrarily large number of states so that it can compute an arbitrarily hard </a:t>
            </a:r>
            <a:r>
              <a:rPr lang="en-US" altLang="en-US" sz="3000" dirty="0">
                <a:latin typeface="Times New Roman" pitchFamily="18" charset="0"/>
              </a:rPr>
              <a:t>any “</a:t>
            </a:r>
            <a:r>
              <a:rPr lang="en-US" altLang="en-US" sz="3000" dirty="0" smtClean="0">
                <a:latin typeface="Times New Roman" pitchFamily="18" charset="0"/>
              </a:rPr>
              <a:t>computable” problem</a:t>
            </a:r>
            <a:endParaRPr lang="en-US" altLang="en-US" sz="3000" dirty="0">
              <a:latin typeface="Times New Roman" pitchFamily="18" charset="0"/>
            </a:endParaRPr>
          </a:p>
        </p:txBody>
      </p:sp>
      <p:sp>
        <p:nvSpPr>
          <p:cNvPr id="22" name="AutoShape 38"/>
          <p:cNvSpPr>
            <a:spLocks noChangeArrowheads="1"/>
          </p:cNvSpPr>
          <p:nvPr/>
        </p:nvSpPr>
        <p:spPr bwMode="auto">
          <a:xfrm>
            <a:off x="3874476" y="3124200"/>
            <a:ext cx="5193323" cy="2133600"/>
          </a:xfrm>
          <a:prstGeom prst="wedgeRoundRectCallout">
            <a:avLst>
              <a:gd name="adj1" fmla="val -68365"/>
              <a:gd name="adj2" fmla="val -52083"/>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smtClean="0">
                <a:latin typeface="Times New Roman" pitchFamily="18" charset="0"/>
              </a:rPr>
              <a:t>But not give it an infinite number, or else it would know the answer to any problem using table look up.</a:t>
            </a:r>
            <a:endParaRPr lang="en-US" altLang="en-US" sz="3000" dirty="0">
              <a:latin typeface="Times New Roman" pitchFamily="18" charset="0"/>
            </a:endParaRPr>
          </a:p>
        </p:txBody>
      </p:sp>
    </p:spTree>
    <p:extLst>
      <p:ext uri="{BB962C8B-B14F-4D97-AF65-F5344CB8AC3E}">
        <p14:creationId xmlns:p14="http://schemas.microsoft.com/office/powerpoint/2010/main" val="3742710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autoUpdateAnimBg="0"/>
      <p:bldP spid="22" grpId="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Church’s Thesis</a:t>
            </a:r>
          </a:p>
        </p:txBody>
      </p:sp>
      <p:sp>
        <p:nvSpPr>
          <p:cNvPr id="1296389" name="Text Box 5"/>
          <p:cNvSpPr txBox="1">
            <a:spLocks noChangeArrowheads="1"/>
          </p:cNvSpPr>
          <p:nvPr/>
        </p:nvSpPr>
        <p:spPr bwMode="auto">
          <a:xfrm>
            <a:off x="381000" y="528638"/>
            <a:ext cx="6310313" cy="6340475"/>
          </a:xfrm>
          <a:prstGeom prst="rect">
            <a:avLst/>
          </a:prstGeom>
          <a:noFill/>
          <a:ln w="38100" cap="sq">
            <a:noFill/>
            <a:miter lim="800000"/>
            <a:headEnd/>
            <a:tailEnd/>
          </a:ln>
          <a:effectLst/>
        </p:spPr>
        <p:txBody>
          <a:bodyPr wrap="none" lIns="274320" rIns="274320">
            <a:spAutoFit/>
          </a:bodyPr>
          <a:lstStyle/>
          <a:p>
            <a:pPr algn="l">
              <a:defRPr/>
            </a:pPr>
            <a:r>
              <a:rPr lang="en-US" dirty="0"/>
              <a:t>A computational problem is computable</a:t>
            </a:r>
          </a:p>
          <a:p>
            <a:pPr algn="l">
              <a:buFont typeface="Arial" pitchFamily="34" charset="0"/>
              <a:buChar char="•"/>
              <a:defRPr/>
            </a:pPr>
            <a:r>
              <a:rPr lang="en-US" dirty="0"/>
              <a:t>by a </a:t>
            </a:r>
            <a:r>
              <a:rPr lang="en-US" dirty="0">
                <a:solidFill>
                  <a:schemeClr val="accent2"/>
                </a:solidFill>
              </a:rPr>
              <a:t>Java Program</a:t>
            </a:r>
          </a:p>
          <a:p>
            <a:pPr algn="l">
              <a:buFont typeface="Arial" pitchFamily="34" charset="0"/>
              <a:buChar char="•"/>
              <a:defRPr/>
            </a:pPr>
            <a:endParaRPr lang="en-US" sz="1800" dirty="0"/>
          </a:p>
          <a:p>
            <a:pPr algn="l">
              <a:buFont typeface="Arial" pitchFamily="34" charset="0"/>
              <a:buChar char="•"/>
              <a:defRPr/>
            </a:pPr>
            <a:r>
              <a:rPr lang="en-US" dirty="0"/>
              <a:t>by a </a:t>
            </a:r>
            <a:r>
              <a:rPr lang="en-US" dirty="0">
                <a:solidFill>
                  <a:schemeClr val="accent2"/>
                </a:solidFill>
              </a:rPr>
              <a:t>Turing Machine</a:t>
            </a:r>
          </a:p>
          <a:p>
            <a:pPr algn="l">
              <a:buFont typeface="Arial" pitchFamily="34" charset="0"/>
              <a:buChar char="•"/>
              <a:defRPr/>
            </a:pPr>
            <a:endParaRPr lang="en-US" sz="1800" dirty="0"/>
          </a:p>
          <a:p>
            <a:pPr algn="l">
              <a:buFont typeface="Arial" pitchFamily="34" charset="0"/>
              <a:buChar char="•"/>
              <a:defRPr/>
            </a:pPr>
            <a:r>
              <a:rPr lang="en-US" dirty="0"/>
              <a:t>by a (simple) </a:t>
            </a:r>
            <a:r>
              <a:rPr lang="en-US" dirty="0">
                <a:solidFill>
                  <a:schemeClr val="accent2"/>
                </a:solidFill>
              </a:rPr>
              <a:t>Recursive  Program</a:t>
            </a:r>
            <a:r>
              <a:rPr lang="en-US" dirty="0">
                <a:effectLst>
                  <a:outerShdw blurRad="38100" dist="38100" dir="2700000" algn="tl">
                    <a:srgbClr val="000000"/>
                  </a:outerShdw>
                </a:effectLst>
              </a:rPr>
              <a:t> </a:t>
            </a:r>
            <a:endParaRPr lang="en-US" dirty="0">
              <a:solidFill>
                <a:schemeClr val="accent2"/>
              </a:solidFill>
            </a:endParaRPr>
          </a:p>
          <a:p>
            <a:pPr algn="l">
              <a:buFont typeface="Arial" pitchFamily="34" charset="0"/>
              <a:buChar char="•"/>
              <a:defRPr/>
            </a:pPr>
            <a:endParaRPr lang="en-US" sz="1800" dirty="0"/>
          </a:p>
          <a:p>
            <a:pPr algn="l">
              <a:buFont typeface="Arial" pitchFamily="34" charset="0"/>
              <a:buChar char="•"/>
              <a:defRPr/>
            </a:pPr>
            <a:r>
              <a:rPr lang="en-US" dirty="0"/>
              <a:t>by a (simple) </a:t>
            </a:r>
            <a:r>
              <a:rPr lang="en-US" dirty="0">
                <a:solidFill>
                  <a:schemeClr val="accent2"/>
                </a:solidFill>
              </a:rPr>
              <a:t>Register Machine</a:t>
            </a:r>
            <a:r>
              <a:rPr lang="en-US" dirty="0">
                <a:effectLst>
                  <a:outerShdw blurRad="38100" dist="38100" dir="2700000" algn="tl">
                    <a:srgbClr val="000000"/>
                  </a:outerShdw>
                </a:effectLst>
              </a:rPr>
              <a:t> </a:t>
            </a:r>
          </a:p>
          <a:p>
            <a:pPr algn="l">
              <a:defRPr/>
            </a:pPr>
            <a:endParaRPr lang="en-US" sz="1800" dirty="0">
              <a:effectLst>
                <a:outerShdw blurRad="38100" dist="38100" dir="2700000" algn="tl">
                  <a:srgbClr val="000000"/>
                </a:outerShdw>
              </a:effectLst>
            </a:endParaRPr>
          </a:p>
          <a:p>
            <a:pPr algn="l">
              <a:buFont typeface="Arial" pitchFamily="34" charset="0"/>
              <a:buChar char="•"/>
              <a:defRPr/>
            </a:pPr>
            <a:r>
              <a:rPr lang="en-US" dirty="0">
                <a:effectLst>
                  <a:outerShdw blurRad="38100" dist="38100" dir="2700000" algn="tl">
                    <a:srgbClr val="000000"/>
                  </a:outerShdw>
                </a:effectLst>
              </a:rPr>
              <a:t>by a </a:t>
            </a:r>
            <a:r>
              <a:rPr lang="en-US" dirty="0">
                <a:solidFill>
                  <a:schemeClr val="accent2"/>
                </a:solidFill>
                <a:effectLst>
                  <a:outerShdw blurRad="38100" dist="38100" dir="2700000" algn="tl">
                    <a:srgbClr val="000000"/>
                  </a:outerShdw>
                </a:effectLst>
              </a:rPr>
              <a:t>Circuit</a:t>
            </a:r>
            <a:r>
              <a:rPr lang="en-US" dirty="0">
                <a:effectLst>
                  <a:outerShdw blurRad="38100" dist="38100" dir="2700000" algn="tl">
                    <a:srgbClr val="000000"/>
                  </a:outerShdw>
                </a:effectLst>
              </a:rPr>
              <a:t>: </a:t>
            </a:r>
            <a:r>
              <a:rPr lang="en-US" i="1" dirty="0" err="1">
                <a:solidFill>
                  <a:schemeClr val="accent2"/>
                </a:solidFill>
                <a:effectLst>
                  <a:outerShdw blurRad="38100" dist="38100" dir="2700000" algn="tl">
                    <a:srgbClr val="000000"/>
                  </a:outerShdw>
                </a:effectLst>
              </a:rPr>
              <a:t>And/Or</a:t>
            </a:r>
            <a:r>
              <a:rPr lang="en-US" i="1" dirty="0">
                <a:solidFill>
                  <a:schemeClr val="accent2"/>
                </a:solidFill>
                <a:effectLst>
                  <a:outerShdw blurRad="38100" dist="38100" dir="2700000" algn="tl">
                    <a:srgbClr val="000000"/>
                  </a:outerShdw>
                </a:effectLst>
              </a:rPr>
              <a:t>/Not,</a:t>
            </a:r>
            <a:r>
              <a:rPr lang="en-US" dirty="0">
                <a:solidFill>
                  <a:schemeClr val="accent2"/>
                </a:solidFill>
                <a:effectLst>
                  <a:outerShdw blurRad="38100" dist="38100" dir="2700000" algn="tl">
                    <a:srgbClr val="000000"/>
                  </a:outerShdw>
                </a:effectLst>
              </a:rPr>
              <a:t> Computer,</a:t>
            </a:r>
            <a:br>
              <a:rPr lang="en-US" dirty="0">
                <a:solidFill>
                  <a:schemeClr val="accent2"/>
                </a:solidFill>
                <a:effectLst>
                  <a:outerShdw blurRad="38100" dist="38100" dir="2700000" algn="tl">
                    <a:srgbClr val="000000"/>
                  </a:outerShdw>
                </a:effectLst>
              </a:rPr>
            </a:br>
            <a:r>
              <a:rPr lang="en-US" dirty="0">
                <a:solidFill>
                  <a:schemeClr val="accent2"/>
                </a:solidFill>
                <a:effectLst>
                  <a:outerShdw blurRad="38100" dist="38100" dir="2700000" algn="tl">
                    <a:srgbClr val="000000"/>
                  </a:outerShdw>
                </a:effectLst>
              </a:rPr>
              <a:t>  Arithmetic, &amp; Neural Nets.</a:t>
            </a:r>
          </a:p>
          <a:p>
            <a:pPr algn="l">
              <a:buFont typeface="Arial" pitchFamily="34" charset="0"/>
              <a:buChar char="•"/>
              <a:defRPr/>
            </a:pPr>
            <a:endParaRPr lang="en-US" sz="1800" dirty="0">
              <a:solidFill>
                <a:schemeClr val="accent2"/>
              </a:solidFill>
              <a:effectLst>
                <a:outerShdw blurRad="38100" dist="38100" dir="2700000" algn="tl">
                  <a:srgbClr val="000000"/>
                </a:outerShdw>
              </a:effectLst>
            </a:endParaRPr>
          </a:p>
          <a:p>
            <a:pPr algn="l">
              <a:buFont typeface="Arial" pitchFamily="34" charset="0"/>
              <a:buChar char="•"/>
              <a:defRPr/>
            </a:pPr>
            <a:r>
              <a:rPr lang="en-US" dirty="0"/>
              <a:t>by a</a:t>
            </a:r>
            <a:r>
              <a:rPr lang="en-US" dirty="0">
                <a:solidFill>
                  <a:schemeClr val="accent2"/>
                </a:solidFill>
              </a:rPr>
              <a:t> Non-Deterministic Machine</a:t>
            </a:r>
          </a:p>
          <a:p>
            <a:pPr algn="l">
              <a:buFont typeface="Arial" pitchFamily="34" charset="0"/>
              <a:buChar char="•"/>
              <a:defRPr/>
            </a:pPr>
            <a:endParaRPr lang="en-US" sz="1800" dirty="0">
              <a:solidFill>
                <a:schemeClr val="accent2"/>
              </a:solidFill>
            </a:endParaRPr>
          </a:p>
          <a:p>
            <a:pPr algn="l">
              <a:buFont typeface="Arial" pitchFamily="34" charset="0"/>
              <a:buChar char="•"/>
              <a:defRPr/>
            </a:pPr>
            <a:r>
              <a:rPr lang="en-US" dirty="0"/>
              <a:t>by a</a:t>
            </a:r>
            <a:r>
              <a:rPr lang="en-US" dirty="0">
                <a:solidFill>
                  <a:schemeClr val="accent2"/>
                </a:solidFill>
              </a:rPr>
              <a:t> Quantum Machine</a:t>
            </a:r>
            <a:endParaRPr lang="en-US" dirty="0">
              <a:solidFill>
                <a:srgbClr val="FF0000"/>
              </a:solidFill>
            </a:endParaRPr>
          </a:p>
          <a:p>
            <a:pPr algn="l">
              <a:buFont typeface="Arial" pitchFamily="34" charset="0"/>
              <a:buChar char="•"/>
              <a:defRPr/>
            </a:pPr>
            <a:endParaRPr lang="en-US" sz="1800" dirty="0">
              <a:effectLst>
                <a:outerShdw blurRad="38100" dist="38100" dir="2700000" algn="tl">
                  <a:srgbClr val="000000"/>
                </a:outerShdw>
              </a:effectLst>
            </a:endParaRPr>
          </a:p>
          <a:p>
            <a:pPr algn="l">
              <a:buFont typeface="Arial" pitchFamily="34" charset="0"/>
              <a:buChar char="•"/>
              <a:defRPr/>
            </a:pPr>
            <a:r>
              <a:rPr lang="en-US" dirty="0">
                <a:effectLst>
                  <a:outerShdw blurRad="38100" dist="38100" dir="2700000" algn="tl">
                    <a:srgbClr val="000000"/>
                  </a:outerShdw>
                </a:effectLst>
              </a:rPr>
              <a:t>by a </a:t>
            </a:r>
            <a:r>
              <a:rPr lang="en-US" dirty="0">
                <a:solidFill>
                  <a:schemeClr val="accent2"/>
                </a:solidFill>
                <a:effectLst>
                  <a:outerShdw blurRad="38100" dist="38100" dir="2700000" algn="tl">
                    <a:srgbClr val="000000"/>
                  </a:outerShdw>
                </a:effectLst>
              </a:rPr>
              <a:t>Context Sensitive Grammar</a:t>
            </a:r>
          </a:p>
        </p:txBody>
      </p:sp>
      <p:sp>
        <p:nvSpPr>
          <p:cNvPr id="1296393" name="AutoShape 9"/>
          <p:cNvSpPr>
            <a:spLocks noChangeArrowheads="1"/>
          </p:cNvSpPr>
          <p:nvPr/>
        </p:nvSpPr>
        <p:spPr bwMode="auto">
          <a:xfrm rot="5400000">
            <a:off x="1981200" y="1412875"/>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296394" name="AutoShape 10"/>
          <p:cNvSpPr>
            <a:spLocks noChangeArrowheads="1"/>
          </p:cNvSpPr>
          <p:nvPr/>
        </p:nvSpPr>
        <p:spPr bwMode="auto">
          <a:xfrm rot="5400000">
            <a:off x="2003425" y="21844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296395" name="AutoShape 11"/>
          <p:cNvSpPr>
            <a:spLocks noChangeArrowheads="1"/>
          </p:cNvSpPr>
          <p:nvPr/>
        </p:nvSpPr>
        <p:spPr bwMode="auto">
          <a:xfrm rot="5400000">
            <a:off x="2025650" y="28781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7" name="AutoShape 11"/>
          <p:cNvSpPr>
            <a:spLocks noChangeArrowheads="1"/>
          </p:cNvSpPr>
          <p:nvPr/>
        </p:nvSpPr>
        <p:spPr bwMode="auto">
          <a:xfrm rot="5400000">
            <a:off x="2041525" y="35941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8" name="AutoShape 11"/>
          <p:cNvSpPr>
            <a:spLocks noChangeArrowheads="1"/>
          </p:cNvSpPr>
          <p:nvPr/>
        </p:nvSpPr>
        <p:spPr bwMode="auto">
          <a:xfrm rot="5400000">
            <a:off x="2103438" y="4611687"/>
            <a:ext cx="287338"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
        <p:nvSpPr>
          <p:cNvPr id="12" name="AutoShape 11"/>
          <p:cNvSpPr>
            <a:spLocks noChangeArrowheads="1"/>
          </p:cNvSpPr>
          <p:nvPr/>
        </p:nvSpPr>
        <p:spPr bwMode="auto">
          <a:xfrm rot="5400000">
            <a:off x="2082800" y="5241925"/>
            <a:ext cx="360363"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
        <p:nvSpPr>
          <p:cNvPr id="14" name="AutoShape 11"/>
          <p:cNvSpPr>
            <a:spLocks noChangeArrowheads="1"/>
          </p:cNvSpPr>
          <p:nvPr/>
        </p:nvSpPr>
        <p:spPr bwMode="auto">
          <a:xfrm rot="5400000">
            <a:off x="2108201" y="5935662"/>
            <a:ext cx="360362"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986974700"/>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941388"/>
            <a:ext cx="8991600" cy="1200329"/>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smtClean="0"/>
              <a:t>Let </a:t>
            </a:r>
            <a:r>
              <a:rPr lang="en-US" sz="2400" dirty="0" smtClean="0">
                <a:solidFill>
                  <a:schemeClr val="accent2"/>
                </a:solidFill>
              </a:rPr>
              <a:t>#States(M,I</a:t>
            </a:r>
            <a:r>
              <a:rPr lang="en-US" sz="2400" dirty="0">
                <a:solidFill>
                  <a:schemeClr val="accent2"/>
                </a:solidFill>
              </a:rPr>
              <a:t>)</a:t>
            </a:r>
            <a:r>
              <a:rPr lang="en-US" sz="2400" dirty="0"/>
              <a:t> </a:t>
            </a:r>
            <a:r>
              <a:rPr lang="en-US" sz="2400" dirty="0" smtClean="0"/>
              <a:t>denote the number of states of TM </a:t>
            </a:r>
            <a:r>
              <a:rPr lang="en-US" sz="2400" dirty="0" smtClean="0">
                <a:solidFill>
                  <a:schemeClr val="accent2"/>
                </a:solidFill>
              </a:rPr>
              <a:t>M</a:t>
            </a:r>
            <a:r>
              <a:rPr lang="en-US" sz="2400" dirty="0" smtClean="0"/>
              <a:t> on input </a:t>
            </a:r>
            <a:r>
              <a:rPr lang="en-US" sz="2400" dirty="0" smtClean="0">
                <a:solidFill>
                  <a:schemeClr val="accent2"/>
                </a:solidFill>
              </a:rPr>
              <a:t>I</a:t>
            </a:r>
            <a:r>
              <a:rPr lang="en-US" sz="2400" dirty="0" smtClean="0"/>
              <a:t>. </a:t>
            </a:r>
            <a:endParaRPr lang="en-US" sz="2400" dirty="0"/>
          </a:p>
          <a:p>
            <a:pPr eaLnBrk="0" hangingPunct="0">
              <a:buFontTx/>
              <a:buChar char="•"/>
              <a:defRPr/>
            </a:pPr>
            <a:r>
              <a:rPr lang="en-US" sz="2400" dirty="0" smtClean="0">
                <a:cs typeface="+mn-cs"/>
              </a:rPr>
              <a:t>Designer </a:t>
            </a:r>
            <a:r>
              <a:rPr lang="en-US" sz="2400" dirty="0">
                <a:cs typeface="+mn-cs"/>
              </a:rPr>
              <a:t>can give her </a:t>
            </a:r>
            <a:r>
              <a:rPr lang="en-US" sz="2400" dirty="0" smtClean="0">
                <a:cs typeface="+mn-cs"/>
              </a:rPr>
              <a:t>TM as </a:t>
            </a:r>
            <a:r>
              <a:rPr lang="en-US" sz="2400" dirty="0">
                <a:cs typeface="+mn-cs"/>
              </a:rPr>
              <a:t>many </a:t>
            </a:r>
            <a:r>
              <a:rPr lang="en-US" sz="2400" dirty="0" smtClean="0">
                <a:cs typeface="+mn-cs"/>
              </a:rPr>
              <a:t>states as she wants</a:t>
            </a:r>
            <a:endParaRPr lang="en-US" sz="2400" dirty="0">
              <a:cs typeface="+mn-cs"/>
            </a:endParaRPr>
          </a:p>
          <a:p>
            <a:pPr eaLnBrk="0" hangingPunct="0">
              <a:defRPr/>
            </a:pPr>
            <a:r>
              <a:rPr lang="en-US" sz="2400" dirty="0"/>
              <a:t> </a:t>
            </a:r>
            <a:r>
              <a:rPr lang="en-US" sz="2400" dirty="0" smtClean="0"/>
              <a:t>    (given </a:t>
            </a:r>
            <a:r>
              <a:rPr lang="en-US" sz="2400" dirty="0"/>
              <a:t>the needs of the problem at </a:t>
            </a:r>
            <a:r>
              <a:rPr lang="en-US" sz="2400" dirty="0" smtClean="0"/>
              <a:t>hand</a:t>
            </a:r>
            <a:r>
              <a:rPr lang="en-US" sz="2400" dirty="0"/>
              <a:t>)</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76200" y="2129135"/>
            <a:ext cx="6553200" cy="46166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sz="2400" dirty="0">
                <a:solidFill>
                  <a:schemeClr val="accent2"/>
                </a:solidFill>
                <a:cs typeface="+mn-cs"/>
              </a:rPr>
              <a:t> </a:t>
            </a:r>
            <a:r>
              <a:rPr lang="en-US" sz="2400" dirty="0">
                <a:solidFill>
                  <a:schemeClr val="accent2"/>
                </a:solidFill>
                <a:latin typeface="Symbol" pitchFamily="18" charset="2"/>
                <a:cs typeface="+mn-cs"/>
              </a:rPr>
              <a:t>"</a:t>
            </a:r>
            <a:r>
              <a:rPr lang="en-US" sz="2400" dirty="0">
                <a:solidFill>
                  <a:schemeClr val="accent2"/>
                </a:solidFill>
                <a:cs typeface="+mn-cs"/>
                <a:sym typeface="Symbol" pitchFamily="18" charset="2"/>
              </a:rPr>
              <a:t> </a:t>
            </a:r>
            <a:r>
              <a:rPr lang="en-US" sz="2400" dirty="0">
                <a:solidFill>
                  <a:schemeClr val="accent2"/>
                </a:solidFill>
                <a:sym typeface="Symbol" pitchFamily="18" charset="2"/>
              </a:rPr>
              <a:t>integer </a:t>
            </a:r>
            <a:r>
              <a:rPr lang="en-US" sz="2400" dirty="0" smtClean="0">
                <a:solidFill>
                  <a:schemeClr val="accent2"/>
                </a:solidFill>
                <a:sym typeface="Symbol" pitchFamily="18" charset="2"/>
              </a:rPr>
              <a:t>k,  </a:t>
            </a:r>
            <a:r>
              <a:rPr lang="en-US" sz="2400" dirty="0" smtClean="0">
                <a:solidFill>
                  <a:schemeClr val="accent2"/>
                </a:solidFill>
                <a:cs typeface="+mn-cs"/>
                <a:sym typeface="Symbol" pitchFamily="18" charset="2"/>
              </a:rPr>
              <a:t> </a:t>
            </a:r>
            <a:r>
              <a:rPr lang="en-US" sz="2400" dirty="0">
                <a:solidFill>
                  <a:schemeClr val="accent2"/>
                </a:solidFill>
                <a:cs typeface="+mn-cs"/>
                <a:sym typeface="Symbol" pitchFamily="18" charset="2"/>
              </a:rPr>
              <a:t>a TM </a:t>
            </a:r>
            <a:r>
              <a:rPr lang="en-US" sz="2400" dirty="0" smtClean="0">
                <a:solidFill>
                  <a:schemeClr val="accent2"/>
                </a:solidFill>
                <a:cs typeface="+mn-cs"/>
              </a:rPr>
              <a:t>M, </a:t>
            </a:r>
            <a:r>
              <a:rPr lang="en-US" sz="2400" dirty="0">
                <a:solidFill>
                  <a:schemeClr val="accent2"/>
                </a:solidFill>
              </a:rPr>
              <a:t>#</a:t>
            </a:r>
            <a:r>
              <a:rPr lang="en-US" sz="2400" dirty="0" smtClean="0">
                <a:solidFill>
                  <a:schemeClr val="accent2"/>
                </a:solidFill>
              </a:rPr>
              <a:t>States(M)=k</a:t>
            </a:r>
            <a:r>
              <a:rPr lang="en-US" sz="2400" dirty="0" smtClean="0">
                <a:solidFill>
                  <a:schemeClr val="accent2"/>
                </a:solidFill>
                <a:cs typeface="+mn-cs"/>
              </a:rPr>
              <a:t> </a:t>
            </a:r>
            <a:endParaRPr lang="en-US" sz="2400" dirty="0">
              <a:solidFill>
                <a:schemeClr val="accent2"/>
              </a:solidFill>
              <a:cs typeface="+mn-cs"/>
            </a:endParaRPr>
          </a:p>
        </p:txBody>
      </p:sp>
      <p:sp>
        <p:nvSpPr>
          <p:cNvPr id="495623" name="Rectangle 7"/>
          <p:cNvSpPr>
            <a:spLocks noChangeArrowheads="1"/>
          </p:cNvSpPr>
          <p:nvPr/>
        </p:nvSpPr>
        <p:spPr bwMode="auto">
          <a:xfrm>
            <a:off x="1770063" y="457200"/>
            <a:ext cx="516413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How many states can a TM use?</a:t>
            </a:r>
          </a:p>
        </p:txBody>
      </p:sp>
      <p:grpSp>
        <p:nvGrpSpPr>
          <p:cNvPr id="25" name="Group 5"/>
          <p:cNvGrpSpPr>
            <a:grpSpLocks/>
          </p:cNvGrpSpPr>
          <p:nvPr/>
        </p:nvGrpSpPr>
        <p:grpSpPr bwMode="auto">
          <a:xfrm>
            <a:off x="0" y="4648200"/>
            <a:ext cx="1447800" cy="2133600"/>
            <a:chOff x="2013" y="2206"/>
            <a:chExt cx="679" cy="1010"/>
          </a:xfrm>
        </p:grpSpPr>
        <p:sp>
          <p:nvSpPr>
            <p:cNvPr id="2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27" name="Group 7"/>
            <p:cNvGrpSpPr>
              <a:grpSpLocks/>
            </p:cNvGrpSpPr>
            <p:nvPr/>
          </p:nvGrpSpPr>
          <p:grpSpPr bwMode="auto">
            <a:xfrm>
              <a:off x="2013" y="2206"/>
              <a:ext cx="339" cy="1010"/>
              <a:chOff x="240" y="2880"/>
              <a:chExt cx="339" cy="1010"/>
            </a:xfrm>
          </p:grpSpPr>
          <p:sp>
            <p:nvSpPr>
              <p:cNvPr id="2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1" name="AutoShape 38"/>
          <p:cNvSpPr>
            <a:spLocks noChangeArrowheads="1"/>
          </p:cNvSpPr>
          <p:nvPr/>
        </p:nvSpPr>
        <p:spPr bwMode="auto">
          <a:xfrm>
            <a:off x="1676400" y="3200400"/>
            <a:ext cx="6172200" cy="1778402"/>
          </a:xfrm>
          <a:prstGeom prst="wedgeRoundRectCallout">
            <a:avLst>
              <a:gd name="adj1" fmla="val -65344"/>
              <a:gd name="adj2" fmla="val 4881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itchFamily="18" charset="0"/>
              </a:rPr>
              <a:t>If the problem or my adversarial boss gives me some integer k</a:t>
            </a:r>
            <a:br>
              <a:rPr lang="en-US" altLang="en-US" sz="2400" dirty="0" smtClean="0">
                <a:latin typeface="Times New Roman" pitchFamily="18" charset="0"/>
              </a:rPr>
            </a:br>
            <a:r>
              <a:rPr lang="en-US" altLang="en-US" sz="2400" dirty="0" smtClean="0">
                <a:latin typeface="Times New Roman" pitchFamily="18" charset="0"/>
              </a:rPr>
              <a:t>(even 1,000,000,000,000,000),</a:t>
            </a:r>
            <a:br>
              <a:rPr lang="en-US" altLang="en-US" sz="2400" dirty="0" smtClean="0">
                <a:latin typeface="Times New Roman" pitchFamily="18" charset="0"/>
              </a:rPr>
            </a:br>
            <a:r>
              <a:rPr lang="en-US" altLang="en-US" sz="2400" dirty="0" smtClean="0">
                <a:latin typeface="Times New Roman" pitchFamily="18" charset="0"/>
              </a:rPr>
              <a:t>I can build a TM with this many states.</a:t>
            </a:r>
          </a:p>
        </p:txBody>
      </p:sp>
    </p:spTree>
    <p:extLst>
      <p:ext uri="{BB962C8B-B14F-4D97-AF65-F5344CB8AC3E}">
        <p14:creationId xmlns:p14="http://schemas.microsoft.com/office/powerpoint/2010/main" val="28906704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95623"/>
                                        </p:tgtEl>
                                        <p:attrNameLst>
                                          <p:attrName>style.visibility</p:attrName>
                                        </p:attrNameLst>
                                      </p:cBhvr>
                                      <p:to>
                                        <p:strVal val="visible"/>
                                      </p:to>
                                    </p:set>
                                    <p:anim calcmode="lin" valueType="num">
                                      <p:cBhvr additive="base">
                                        <p:cTn id="7" dur="500" fill="hold"/>
                                        <p:tgtEl>
                                          <p:spTgt spid="495623"/>
                                        </p:tgtEl>
                                        <p:attrNameLst>
                                          <p:attrName>ppt_x</p:attrName>
                                        </p:attrNameLst>
                                      </p:cBhvr>
                                      <p:tavLst>
                                        <p:tav tm="0">
                                          <p:val>
                                            <p:strVal val="#ppt_x"/>
                                          </p:val>
                                        </p:tav>
                                        <p:tav tm="100000">
                                          <p:val>
                                            <p:strVal val="#ppt_x"/>
                                          </p:val>
                                        </p:tav>
                                      </p:tavLst>
                                    </p:anim>
                                    <p:anim calcmode="lin" valueType="num">
                                      <p:cBhvr additive="base">
                                        <p:cTn id="8" dur="500" fill="hold"/>
                                        <p:tgtEl>
                                          <p:spTgt spid="49562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4822">
                                            <p:txEl>
                                              <p:pRg st="0" end="0"/>
                                            </p:txEl>
                                          </p:spTgt>
                                        </p:tgtEl>
                                        <p:attrNameLst>
                                          <p:attrName>style.visibility</p:attrName>
                                        </p:attrNameLst>
                                      </p:cBhvr>
                                      <p:to>
                                        <p:strVal val="visible"/>
                                      </p:to>
                                    </p:set>
                                    <p:anim calcmode="lin" valueType="num">
                                      <p:cBhvr additive="base">
                                        <p:cTn id="13" dur="500" fill="hold"/>
                                        <p:tgtEl>
                                          <p:spTgt spid="131482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48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14822">
                                            <p:txEl>
                                              <p:pRg st="1" end="1"/>
                                            </p:txEl>
                                          </p:spTgt>
                                        </p:tgtEl>
                                        <p:attrNameLst>
                                          <p:attrName>style.visibility</p:attrName>
                                        </p:attrNameLst>
                                      </p:cBhvr>
                                      <p:to>
                                        <p:strVal val="visible"/>
                                      </p:to>
                                    </p:set>
                                    <p:anim calcmode="lin" valueType="num">
                                      <p:cBhvr additive="base">
                                        <p:cTn id="19" dur="500" fill="hold"/>
                                        <p:tgtEl>
                                          <p:spTgt spid="131482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4822">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14822">
                                            <p:txEl>
                                              <p:pRg st="2" end="2"/>
                                            </p:txEl>
                                          </p:spTgt>
                                        </p:tgtEl>
                                        <p:attrNameLst>
                                          <p:attrName>style.visibility</p:attrName>
                                        </p:attrNameLst>
                                      </p:cBhvr>
                                      <p:to>
                                        <p:strVal val="visible"/>
                                      </p:to>
                                    </p:set>
                                    <p:anim calcmode="lin" valueType="num">
                                      <p:cBhvr additive="base">
                                        <p:cTn id="23" dur="500" fill="hold"/>
                                        <p:tgtEl>
                                          <p:spTgt spid="1314822">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148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0" end="0"/>
                                            </p:txEl>
                                          </p:spTgt>
                                        </p:tgtEl>
                                        <p:attrNameLst>
                                          <p:attrName>style.visibility</p:attrName>
                                        </p:attrNameLst>
                                      </p:cBhvr>
                                      <p:to>
                                        <p:strVal val="visible"/>
                                      </p:to>
                                    </p:set>
                                    <p:anim calcmode="lin" valueType="num">
                                      <p:cBhvr additive="base">
                                        <p:cTn id="2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0-#ppt_w/2"/>
                                          </p:val>
                                        </p:tav>
                                        <p:tav tm="100000">
                                          <p:val>
                                            <p:strVal val="#ppt_x"/>
                                          </p:val>
                                        </p:tav>
                                      </p:tavLst>
                                    </p:anim>
                                    <p:anim calcmode="lin" valueType="num">
                                      <p:cBhvr additive="base">
                                        <p:cTn id="40"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623" grpId="0"/>
      <p:bldP spid="41" grpId="0" animBg="1"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941388"/>
            <a:ext cx="8991600" cy="1200329"/>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smtClean="0"/>
              <a:t>Let </a:t>
            </a:r>
            <a:r>
              <a:rPr lang="en-US" sz="2400" dirty="0" smtClean="0">
                <a:solidFill>
                  <a:schemeClr val="accent2"/>
                </a:solidFill>
              </a:rPr>
              <a:t>#States(M,I</a:t>
            </a:r>
            <a:r>
              <a:rPr lang="en-US" sz="2400" dirty="0">
                <a:solidFill>
                  <a:schemeClr val="accent2"/>
                </a:solidFill>
              </a:rPr>
              <a:t>)</a:t>
            </a:r>
            <a:r>
              <a:rPr lang="en-US" sz="2400" dirty="0"/>
              <a:t> </a:t>
            </a:r>
            <a:r>
              <a:rPr lang="en-US" sz="2400" dirty="0" smtClean="0"/>
              <a:t>denote the number of states of TM </a:t>
            </a:r>
            <a:r>
              <a:rPr lang="en-US" sz="2400" dirty="0" smtClean="0">
                <a:solidFill>
                  <a:schemeClr val="accent2"/>
                </a:solidFill>
              </a:rPr>
              <a:t>M</a:t>
            </a:r>
            <a:r>
              <a:rPr lang="en-US" sz="2400" dirty="0" smtClean="0"/>
              <a:t> on input </a:t>
            </a:r>
            <a:r>
              <a:rPr lang="en-US" sz="2400" dirty="0" smtClean="0">
                <a:solidFill>
                  <a:schemeClr val="accent2"/>
                </a:solidFill>
              </a:rPr>
              <a:t>I</a:t>
            </a:r>
            <a:r>
              <a:rPr lang="en-US" sz="2400" dirty="0" smtClean="0"/>
              <a:t>. </a:t>
            </a:r>
            <a:endParaRPr lang="en-US" sz="2400" dirty="0"/>
          </a:p>
          <a:p>
            <a:pPr eaLnBrk="0" hangingPunct="0">
              <a:buFontTx/>
              <a:buChar char="•"/>
              <a:defRPr/>
            </a:pPr>
            <a:r>
              <a:rPr lang="en-US" sz="2400" dirty="0" smtClean="0">
                <a:cs typeface="+mn-cs"/>
              </a:rPr>
              <a:t>Designer </a:t>
            </a:r>
            <a:r>
              <a:rPr lang="en-US" sz="2400" dirty="0">
                <a:cs typeface="+mn-cs"/>
              </a:rPr>
              <a:t>can give her </a:t>
            </a:r>
            <a:r>
              <a:rPr lang="en-US" sz="2400" dirty="0" smtClean="0">
                <a:cs typeface="+mn-cs"/>
              </a:rPr>
              <a:t>TM as </a:t>
            </a:r>
            <a:r>
              <a:rPr lang="en-US" sz="2400" dirty="0">
                <a:cs typeface="+mn-cs"/>
              </a:rPr>
              <a:t>many </a:t>
            </a:r>
            <a:r>
              <a:rPr lang="en-US" sz="2400" dirty="0" smtClean="0">
                <a:cs typeface="+mn-cs"/>
              </a:rPr>
              <a:t>states as she wants</a:t>
            </a:r>
            <a:endParaRPr lang="en-US" sz="2400" dirty="0">
              <a:cs typeface="+mn-cs"/>
            </a:endParaRPr>
          </a:p>
          <a:p>
            <a:pPr eaLnBrk="0" hangingPunct="0">
              <a:defRPr/>
            </a:pPr>
            <a:r>
              <a:rPr lang="en-US" sz="2400" dirty="0"/>
              <a:t> </a:t>
            </a:r>
            <a:r>
              <a:rPr lang="en-US" sz="2400" dirty="0" smtClean="0"/>
              <a:t>    (given </a:t>
            </a:r>
            <a:r>
              <a:rPr lang="en-US" sz="2400" dirty="0"/>
              <a:t>the needs of the problem at </a:t>
            </a:r>
            <a:r>
              <a:rPr lang="en-US" sz="2400" dirty="0" smtClean="0"/>
              <a:t>hand</a:t>
            </a:r>
            <a:r>
              <a:rPr lang="en-US" sz="2400" dirty="0"/>
              <a:t>)</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76200" y="2129135"/>
            <a:ext cx="6553200" cy="46166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sz="2400" dirty="0">
                <a:solidFill>
                  <a:schemeClr val="accent2"/>
                </a:solidFill>
                <a:cs typeface="+mn-cs"/>
              </a:rPr>
              <a:t> </a:t>
            </a:r>
            <a:r>
              <a:rPr lang="en-US" sz="2400" dirty="0">
                <a:solidFill>
                  <a:schemeClr val="accent2"/>
                </a:solidFill>
                <a:latin typeface="Symbol" pitchFamily="18" charset="2"/>
                <a:cs typeface="+mn-cs"/>
              </a:rPr>
              <a:t>"</a:t>
            </a:r>
            <a:r>
              <a:rPr lang="en-US" sz="2400" dirty="0">
                <a:solidFill>
                  <a:schemeClr val="accent2"/>
                </a:solidFill>
                <a:cs typeface="+mn-cs"/>
                <a:sym typeface="Symbol" pitchFamily="18" charset="2"/>
              </a:rPr>
              <a:t> </a:t>
            </a:r>
            <a:r>
              <a:rPr lang="en-US" sz="2400" dirty="0">
                <a:solidFill>
                  <a:schemeClr val="accent2"/>
                </a:solidFill>
                <a:sym typeface="Symbol" pitchFamily="18" charset="2"/>
              </a:rPr>
              <a:t>integer </a:t>
            </a:r>
            <a:r>
              <a:rPr lang="en-US" sz="2400" dirty="0" smtClean="0">
                <a:solidFill>
                  <a:schemeClr val="accent2"/>
                </a:solidFill>
                <a:sym typeface="Symbol" pitchFamily="18" charset="2"/>
              </a:rPr>
              <a:t>k,  </a:t>
            </a:r>
            <a:r>
              <a:rPr lang="en-US" sz="2400" dirty="0" smtClean="0">
                <a:solidFill>
                  <a:schemeClr val="accent2"/>
                </a:solidFill>
                <a:cs typeface="+mn-cs"/>
                <a:sym typeface="Symbol" pitchFamily="18" charset="2"/>
              </a:rPr>
              <a:t> </a:t>
            </a:r>
            <a:r>
              <a:rPr lang="en-US" sz="2400" dirty="0">
                <a:solidFill>
                  <a:schemeClr val="accent2"/>
                </a:solidFill>
                <a:cs typeface="+mn-cs"/>
                <a:sym typeface="Symbol" pitchFamily="18" charset="2"/>
              </a:rPr>
              <a:t>a TM </a:t>
            </a:r>
            <a:r>
              <a:rPr lang="en-US" sz="2400" dirty="0" smtClean="0">
                <a:solidFill>
                  <a:schemeClr val="accent2"/>
                </a:solidFill>
                <a:cs typeface="+mn-cs"/>
              </a:rPr>
              <a:t>M, </a:t>
            </a:r>
            <a:r>
              <a:rPr lang="en-US" sz="2400" dirty="0">
                <a:solidFill>
                  <a:schemeClr val="accent2"/>
                </a:solidFill>
              </a:rPr>
              <a:t>#</a:t>
            </a:r>
            <a:r>
              <a:rPr lang="en-US" sz="2400" dirty="0" smtClean="0">
                <a:solidFill>
                  <a:schemeClr val="accent2"/>
                </a:solidFill>
              </a:rPr>
              <a:t>States(M)=k</a:t>
            </a:r>
            <a:r>
              <a:rPr lang="en-US" sz="2400" dirty="0" smtClean="0">
                <a:solidFill>
                  <a:schemeClr val="accent2"/>
                </a:solidFill>
                <a:cs typeface="+mn-cs"/>
              </a:rPr>
              <a:t> </a:t>
            </a:r>
            <a:endParaRPr lang="en-US" sz="2400" dirty="0">
              <a:solidFill>
                <a:schemeClr val="accent2"/>
              </a:solidFill>
              <a:cs typeface="+mn-cs"/>
            </a:endParaRPr>
          </a:p>
        </p:txBody>
      </p:sp>
      <p:sp>
        <p:nvSpPr>
          <p:cNvPr id="495623" name="Rectangle 7"/>
          <p:cNvSpPr>
            <a:spLocks noChangeArrowheads="1"/>
          </p:cNvSpPr>
          <p:nvPr/>
        </p:nvSpPr>
        <p:spPr bwMode="auto">
          <a:xfrm>
            <a:off x="1770063" y="457200"/>
            <a:ext cx="516413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How many states can a TM use?</a:t>
            </a:r>
          </a:p>
        </p:txBody>
      </p:sp>
      <p:grpSp>
        <p:nvGrpSpPr>
          <p:cNvPr id="25" name="Group 5"/>
          <p:cNvGrpSpPr>
            <a:grpSpLocks/>
          </p:cNvGrpSpPr>
          <p:nvPr/>
        </p:nvGrpSpPr>
        <p:grpSpPr bwMode="auto">
          <a:xfrm>
            <a:off x="0" y="4648200"/>
            <a:ext cx="1447800" cy="2133600"/>
            <a:chOff x="2013" y="2206"/>
            <a:chExt cx="679" cy="1010"/>
          </a:xfrm>
        </p:grpSpPr>
        <p:sp>
          <p:nvSpPr>
            <p:cNvPr id="2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27" name="Group 7"/>
            <p:cNvGrpSpPr>
              <a:grpSpLocks/>
            </p:cNvGrpSpPr>
            <p:nvPr/>
          </p:nvGrpSpPr>
          <p:grpSpPr bwMode="auto">
            <a:xfrm>
              <a:off x="2013" y="2206"/>
              <a:ext cx="339" cy="1010"/>
              <a:chOff x="240" y="2880"/>
              <a:chExt cx="339" cy="1010"/>
            </a:xfrm>
          </p:grpSpPr>
          <p:sp>
            <p:nvSpPr>
              <p:cNvPr id="2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2" name="Text Box 6"/>
          <p:cNvSpPr txBox="1">
            <a:spLocks noChangeArrowheads="1"/>
          </p:cNvSpPr>
          <p:nvPr/>
        </p:nvSpPr>
        <p:spPr bwMode="auto">
          <a:xfrm>
            <a:off x="76200" y="2693988"/>
            <a:ext cx="8991600" cy="830997"/>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smtClean="0">
                <a:effectLst>
                  <a:outerShdw blurRad="38100" dist="38100" dir="2700000" algn="tl">
                    <a:srgbClr val="000000"/>
                  </a:outerShdw>
                </a:effectLst>
              </a:rPr>
              <a:t>But </a:t>
            </a:r>
            <a:r>
              <a:rPr lang="en-US" sz="2400" dirty="0">
                <a:effectLst>
                  <a:outerShdw blurRad="38100" dist="38100" dir="2700000" algn="tl">
                    <a:srgbClr val="000000"/>
                  </a:outerShdw>
                </a:effectLst>
              </a:rPr>
              <a:t>once set, this number is </a:t>
            </a:r>
            <a:r>
              <a:rPr lang="en-US" sz="2400" dirty="0">
                <a:solidFill>
                  <a:schemeClr val="tx2"/>
                </a:solidFill>
                <a:effectLst>
                  <a:outerShdw blurRad="38100" dist="38100" dir="2700000" algn="tl">
                    <a:srgbClr val="000000"/>
                  </a:outerShdw>
                </a:effectLst>
              </a:rPr>
              <a:t>fixed/constant</a:t>
            </a:r>
            <a:r>
              <a:rPr lang="en-US" sz="2400" dirty="0">
                <a:effectLst>
                  <a:outerShdw blurRad="38100" dist="38100" dir="2700000" algn="tl">
                    <a:srgbClr val="000000"/>
                  </a:outerShdw>
                </a:effectLst>
              </a:rPr>
              <a:t>. </a:t>
            </a:r>
            <a:endParaRPr lang="en-US" sz="2400" dirty="0" smtClean="0">
              <a:effectLst>
                <a:outerShdw blurRad="38100" dist="38100" dir="2700000" algn="tl">
                  <a:srgbClr val="000000"/>
                </a:outerShdw>
              </a:effectLst>
            </a:endParaRPr>
          </a:p>
          <a:p>
            <a:pPr marL="0" lvl="1" eaLnBrk="0" hangingPunct="0">
              <a:defRPr/>
            </a:pPr>
            <a:r>
              <a:rPr lang="en-US" sz="2400" dirty="0">
                <a:effectLst>
                  <a:outerShdw blurRad="38100" dist="38100" dir="2700000" algn="tl">
                    <a:srgbClr val="000000"/>
                  </a:outerShdw>
                </a:effectLst>
              </a:rPr>
              <a:t> </a:t>
            </a:r>
            <a:r>
              <a:rPr lang="en-US" sz="2400" dirty="0" smtClean="0">
                <a:effectLst>
                  <a:outerShdw blurRad="38100" dist="38100" dir="2700000" algn="tl">
                    <a:srgbClr val="000000"/>
                  </a:outerShdw>
                </a:effectLst>
              </a:rPr>
              <a:t>   i.e. can </a:t>
            </a:r>
            <a:r>
              <a:rPr lang="en-US" sz="2400" dirty="0">
                <a:effectLst>
                  <a:outerShdw blurRad="38100" dist="38100" dir="2700000" algn="tl">
                    <a:srgbClr val="000000"/>
                  </a:outerShdw>
                </a:effectLst>
              </a:rPr>
              <a:t>depend on </a:t>
            </a:r>
            <a:r>
              <a:rPr lang="en-US" sz="2400" dirty="0" smtClean="0">
                <a:solidFill>
                  <a:schemeClr val="accent2"/>
                </a:solidFill>
                <a:effectLst>
                  <a:outerShdw blurRad="38100" dist="38100" dir="2700000" algn="tl">
                    <a:srgbClr val="000000"/>
                  </a:outerShdw>
                </a:effectLst>
              </a:rPr>
              <a:t>M</a:t>
            </a:r>
            <a:r>
              <a:rPr lang="en-US" sz="2400" dirty="0" smtClean="0">
                <a:effectLst>
                  <a:outerShdw blurRad="38100" dist="38100" dir="2700000" algn="tl">
                    <a:srgbClr val="000000"/>
                  </a:outerShdw>
                </a:effectLst>
              </a:rPr>
              <a:t>, but not on </a:t>
            </a:r>
            <a:r>
              <a:rPr lang="en-US" sz="2400" dirty="0" smtClean="0">
                <a:solidFill>
                  <a:schemeClr val="accent2"/>
                </a:solidFill>
                <a:effectLst>
                  <a:outerShdw blurRad="38100" dist="38100" dir="2700000" algn="tl">
                    <a:srgbClr val="000000"/>
                  </a:outerShdw>
                </a:effectLst>
              </a:rPr>
              <a:t>I </a:t>
            </a:r>
            <a:r>
              <a:rPr lang="en-US" sz="2400" dirty="0">
                <a:effectLst>
                  <a:outerShdw blurRad="38100" dist="38100" dir="2700000" algn="tl">
                    <a:srgbClr val="000000"/>
                  </a:outerShdw>
                </a:effectLst>
              </a:rPr>
              <a:t>(or on |</a:t>
            </a:r>
            <a:r>
              <a:rPr lang="en-US" sz="2400" dirty="0">
                <a:solidFill>
                  <a:schemeClr val="accent2"/>
                </a:solidFill>
                <a:effectLst>
                  <a:outerShdw blurRad="38100" dist="38100" dir="2700000" algn="tl">
                    <a:srgbClr val="000000"/>
                  </a:outerShdw>
                </a:effectLst>
              </a:rPr>
              <a:t>I</a:t>
            </a:r>
            <a:r>
              <a:rPr lang="en-US" sz="2400" dirty="0" smtClean="0">
                <a:solidFill>
                  <a:schemeClr val="accent2"/>
                </a:solidFill>
                <a:effectLst>
                  <a:outerShdw blurRad="38100" dist="38100" dir="2700000" algn="tl">
                    <a:srgbClr val="000000"/>
                  </a:outerShdw>
                </a:effectLst>
              </a:rPr>
              <a:t>|</a:t>
            </a:r>
            <a:r>
              <a:rPr lang="en-US" sz="2400" dirty="0" smtClean="0">
                <a:effectLst>
                  <a:outerShdw blurRad="38100" dist="38100" dir="2700000" algn="tl">
                    <a:srgbClr val="000000"/>
                  </a:outerShdw>
                </a:effectLst>
              </a:rPr>
              <a:t>)</a:t>
            </a:r>
            <a:r>
              <a:rPr lang="en-US" sz="2400" dirty="0" smtClean="0">
                <a:solidFill>
                  <a:schemeClr val="accent2"/>
                </a:solidFill>
                <a:effectLst>
                  <a:outerShdw blurRad="38100" dist="38100" dir="2700000" algn="tl">
                    <a:srgbClr val="000000"/>
                  </a:outerShdw>
                </a:effectLst>
              </a:rPr>
              <a:t>  </a:t>
            </a:r>
            <a:endParaRPr lang="en-US" sz="2400" dirty="0">
              <a:solidFill>
                <a:schemeClr val="accent2"/>
              </a:solidFill>
              <a:effectLst>
                <a:outerShdw blurRad="38100" dist="38100" dir="2700000" algn="tl">
                  <a:srgbClr val="000000"/>
                </a:outerShdw>
              </a:effectLst>
            </a:endParaRPr>
          </a:p>
        </p:txBody>
      </p:sp>
      <p:sp>
        <p:nvSpPr>
          <p:cNvPr id="44" name="Text Box 6"/>
          <p:cNvSpPr txBox="1">
            <a:spLocks noChangeArrowheads="1"/>
          </p:cNvSpPr>
          <p:nvPr/>
        </p:nvSpPr>
        <p:spPr bwMode="auto">
          <a:xfrm>
            <a:off x="152400" y="3576935"/>
            <a:ext cx="8077200" cy="461665"/>
          </a:xfrm>
          <a:prstGeom prst="rect">
            <a:avLst/>
          </a:prstGeom>
          <a:noFill/>
          <a:ln w="38100" cap="sq">
            <a:noFill/>
            <a:miter lim="800000"/>
            <a:headEnd/>
            <a:tailEnd/>
          </a:ln>
          <a:effectLst/>
        </p:spPr>
        <p:txBody>
          <a:bodyPr wrap="square" lIns="274320" rIns="274320">
            <a:spAutoFit/>
          </a:bodyPr>
          <a:lstStyle/>
          <a:p>
            <a:pPr lvl="1" eaLnBrk="0" hangingPunct="0">
              <a:buFontTx/>
              <a:buChar char="•"/>
              <a:defRPr/>
            </a:pPr>
            <a:r>
              <a:rPr lang="en-US" sz="2400" dirty="0" smtClean="0">
                <a:solidFill>
                  <a:schemeClr val="accent2"/>
                </a:solidFill>
                <a:cs typeface="+mn-cs"/>
              </a:rPr>
              <a:t> </a:t>
            </a:r>
            <a:r>
              <a:rPr lang="en-US" sz="2400" dirty="0">
                <a:solidFill>
                  <a:schemeClr val="accent2"/>
                </a:solidFill>
                <a:latin typeface="Symbol" pitchFamily="18" charset="2"/>
              </a:rPr>
              <a:t>"</a:t>
            </a:r>
            <a:r>
              <a:rPr lang="en-US" sz="2400" dirty="0" smtClean="0">
                <a:solidFill>
                  <a:schemeClr val="accent2"/>
                </a:solidFill>
                <a:cs typeface="+mn-cs"/>
                <a:sym typeface="Symbol" pitchFamily="18" charset="2"/>
              </a:rPr>
              <a:t> TM </a:t>
            </a:r>
            <a:r>
              <a:rPr lang="en-US" sz="2400" dirty="0">
                <a:solidFill>
                  <a:schemeClr val="accent2"/>
                </a:solidFill>
                <a:cs typeface="+mn-cs"/>
              </a:rPr>
              <a:t>M, </a:t>
            </a:r>
            <a:r>
              <a:rPr lang="en-US" sz="2400" dirty="0">
                <a:solidFill>
                  <a:schemeClr val="accent2"/>
                </a:solidFill>
                <a:cs typeface="+mn-cs"/>
                <a:sym typeface="Symbol" pitchFamily="18" charset="2"/>
              </a:rPr>
              <a:t> </a:t>
            </a:r>
            <a:r>
              <a:rPr lang="en-US" sz="2400" dirty="0" smtClean="0">
                <a:solidFill>
                  <a:schemeClr val="accent2"/>
                </a:solidFill>
                <a:cs typeface="+mn-cs"/>
                <a:sym typeface="Symbol" pitchFamily="18" charset="2"/>
              </a:rPr>
              <a:t> </a:t>
            </a:r>
            <a:r>
              <a:rPr lang="en-US" sz="2400" dirty="0">
                <a:solidFill>
                  <a:schemeClr val="accent2"/>
                </a:solidFill>
                <a:cs typeface="+mn-cs"/>
                <a:sym typeface="Symbol" pitchFamily="18" charset="2"/>
              </a:rPr>
              <a:t>an integer k</a:t>
            </a:r>
            <a:r>
              <a:rPr lang="en-US" sz="2400" dirty="0">
                <a:solidFill>
                  <a:schemeClr val="accent2"/>
                </a:solidFill>
                <a:cs typeface="+mn-cs"/>
              </a:rPr>
              <a:t>,</a:t>
            </a:r>
            <a:r>
              <a:rPr lang="en-US" sz="2400" dirty="0">
                <a:cs typeface="+mn-cs"/>
              </a:rPr>
              <a:t> </a:t>
            </a:r>
            <a:r>
              <a:rPr lang="en-US" sz="2400" dirty="0" smtClean="0">
                <a:solidFill>
                  <a:schemeClr val="accent2"/>
                </a:solidFill>
                <a:latin typeface="Symbol" pitchFamily="18" charset="2"/>
                <a:cs typeface="+mn-cs"/>
              </a:rPr>
              <a:t>"</a:t>
            </a:r>
            <a:r>
              <a:rPr lang="en-US" sz="2400" dirty="0" smtClean="0">
                <a:solidFill>
                  <a:schemeClr val="accent2"/>
                </a:solidFill>
                <a:cs typeface="+mn-cs"/>
              </a:rPr>
              <a:t> </a:t>
            </a:r>
            <a:r>
              <a:rPr lang="en-US" sz="2400" dirty="0">
                <a:solidFill>
                  <a:schemeClr val="accent2"/>
                </a:solidFill>
                <a:cs typeface="+mn-cs"/>
              </a:rPr>
              <a:t>inputs </a:t>
            </a:r>
            <a:r>
              <a:rPr lang="en-US" sz="2400" dirty="0" smtClean="0">
                <a:solidFill>
                  <a:schemeClr val="accent2"/>
                </a:solidFill>
                <a:cs typeface="+mn-cs"/>
              </a:rPr>
              <a:t>I, </a:t>
            </a:r>
            <a:r>
              <a:rPr lang="en-US" sz="2400" dirty="0" smtClean="0">
                <a:solidFill>
                  <a:schemeClr val="accent2"/>
                </a:solidFill>
                <a:effectLst>
                  <a:outerShdw blurRad="38100" dist="38100" dir="2700000" algn="tl">
                    <a:srgbClr val="000000"/>
                  </a:outerShdw>
                </a:effectLst>
                <a:cs typeface="+mn-cs"/>
              </a:rPr>
              <a:t>K(M,I</a:t>
            </a:r>
            <a:r>
              <a:rPr lang="en-US" sz="2400" dirty="0">
                <a:solidFill>
                  <a:schemeClr val="accent2"/>
                </a:solidFill>
                <a:effectLst>
                  <a:outerShdw blurRad="38100" dist="38100" dir="2700000" algn="tl">
                    <a:srgbClr val="000000"/>
                  </a:outerShdw>
                </a:effectLst>
                <a:cs typeface="+mn-cs"/>
              </a:rPr>
              <a:t>)</a:t>
            </a:r>
            <a:r>
              <a:rPr lang="en-US" sz="2400" dirty="0">
                <a:solidFill>
                  <a:schemeClr val="accent2"/>
                </a:solidFill>
                <a:cs typeface="+mn-cs"/>
              </a:rPr>
              <a:t> =</a:t>
            </a:r>
            <a:r>
              <a:rPr lang="en-US" sz="2400" dirty="0">
                <a:solidFill>
                  <a:schemeClr val="accent2"/>
                </a:solidFill>
                <a:cs typeface="Times New Roman" pitchFamily="18" charset="0"/>
              </a:rPr>
              <a:t> k</a:t>
            </a:r>
            <a:endParaRPr lang="en-US" sz="2400" dirty="0">
              <a:solidFill>
                <a:schemeClr val="accent2"/>
              </a:solidFill>
              <a:effectLst>
                <a:outerShdw blurRad="38100" dist="38100" dir="2700000" algn="tl">
                  <a:srgbClr val="000000"/>
                </a:outerShdw>
              </a:effectLst>
              <a:cs typeface="+mn-cs"/>
            </a:endParaRPr>
          </a:p>
        </p:txBody>
      </p:sp>
      <p:sp>
        <p:nvSpPr>
          <p:cNvPr id="45" name="AutoShape 38"/>
          <p:cNvSpPr>
            <a:spLocks noChangeArrowheads="1"/>
          </p:cNvSpPr>
          <p:nvPr/>
        </p:nvSpPr>
        <p:spPr bwMode="auto">
          <a:xfrm>
            <a:off x="1295400" y="4469998"/>
            <a:ext cx="7467600" cy="1778402"/>
          </a:xfrm>
          <a:prstGeom prst="wedgeRoundRectCallout">
            <a:avLst>
              <a:gd name="adj1" fmla="val -57684"/>
              <a:gd name="adj2" fmla="val -19257"/>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itchFamily="18" charset="0"/>
              </a:rPr>
              <a:t>If my adversary gives me even the grandest TM </a:t>
            </a:r>
            <a:r>
              <a:rPr lang="en-US" altLang="en-US" sz="2400" dirty="0" smtClean="0">
                <a:solidFill>
                  <a:schemeClr val="accent2"/>
                </a:solidFill>
                <a:latin typeface="Times New Roman" pitchFamily="18" charset="0"/>
              </a:rPr>
              <a:t>M</a:t>
            </a:r>
            <a:r>
              <a:rPr lang="en-US" altLang="en-US" sz="2400" dirty="0" smtClean="0">
                <a:latin typeface="Times New Roman" pitchFamily="18" charset="0"/>
              </a:rPr>
              <a:t>,</a:t>
            </a:r>
            <a:br>
              <a:rPr lang="en-US" altLang="en-US" sz="2400" dirty="0" smtClean="0">
                <a:latin typeface="Times New Roman" pitchFamily="18" charset="0"/>
              </a:rPr>
            </a:br>
            <a:r>
              <a:rPr lang="en-US" altLang="en-US" sz="2400" dirty="0" smtClean="0">
                <a:latin typeface="Times New Roman" pitchFamily="18" charset="0"/>
              </a:rPr>
              <a:t>it is limited in that its number of states</a:t>
            </a:r>
            <a:br>
              <a:rPr lang="en-US" altLang="en-US" sz="2400" dirty="0" smtClean="0">
                <a:latin typeface="Times New Roman" pitchFamily="18" charset="0"/>
              </a:rPr>
            </a:br>
            <a:r>
              <a:rPr lang="en-US" altLang="en-US" sz="2400" dirty="0" smtClean="0">
                <a:latin typeface="Times New Roman" pitchFamily="18" charset="0"/>
              </a:rPr>
              <a:t>cannot grow beyond some preset number </a:t>
            </a:r>
            <a:r>
              <a:rPr lang="en-US" altLang="en-US" sz="2400" dirty="0">
                <a:solidFill>
                  <a:schemeClr val="accent2"/>
                </a:solidFill>
                <a:latin typeface="Times New Roman" pitchFamily="18" charset="0"/>
              </a:rPr>
              <a:t>k</a:t>
            </a:r>
            <a:r>
              <a:rPr lang="en-US" altLang="en-US" sz="2400" dirty="0" smtClean="0">
                <a:latin typeface="Times New Roman" pitchFamily="18" charset="0"/>
              </a:rPr>
              <a:t/>
            </a:r>
            <a:br>
              <a:rPr lang="en-US" altLang="en-US" sz="2400" dirty="0" smtClean="0">
                <a:latin typeface="Times New Roman" pitchFamily="18" charset="0"/>
              </a:rPr>
            </a:br>
            <a:r>
              <a:rPr lang="en-US" altLang="en-US" sz="2400" dirty="0" smtClean="0">
                <a:latin typeface="Times New Roman" pitchFamily="18" charset="0"/>
              </a:rPr>
              <a:t>even if the input size</a:t>
            </a:r>
            <a:r>
              <a:rPr lang="en-US" altLang="en-US" sz="2400" dirty="0" smtClean="0">
                <a:solidFill>
                  <a:schemeClr val="accent2"/>
                </a:solidFill>
                <a:latin typeface="Times New Roman" pitchFamily="18" charset="0"/>
              </a:rPr>
              <a:t> |I| </a:t>
            </a:r>
            <a:r>
              <a:rPr lang="en-US" altLang="en-US" sz="2400" dirty="0" smtClean="0">
                <a:latin typeface="Times New Roman" pitchFamily="18" charset="0"/>
              </a:rPr>
              <a:t>gets bigger and bigger.</a:t>
            </a:r>
          </a:p>
        </p:txBody>
      </p:sp>
    </p:spTree>
    <p:extLst>
      <p:ext uri="{BB962C8B-B14F-4D97-AF65-F5344CB8AC3E}">
        <p14:creationId xmlns:p14="http://schemas.microsoft.com/office/powerpoint/2010/main" val="71104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4">
                                            <p:txEl>
                                              <p:pRg st="0" end="0"/>
                                            </p:txEl>
                                          </p:spTgt>
                                        </p:tgtEl>
                                        <p:attrNameLst>
                                          <p:attrName>style.visibility</p:attrName>
                                        </p:attrNameLst>
                                      </p:cBhvr>
                                      <p:to>
                                        <p:strVal val="visible"/>
                                      </p:to>
                                    </p:set>
                                    <p:anim calcmode="lin" valueType="num">
                                      <p:cBhvr additive="base">
                                        <p:cTn id="13"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0-#ppt_w/2"/>
                                          </p:val>
                                        </p:tav>
                                        <p:tav tm="100000">
                                          <p:val>
                                            <p:strVal val="#ppt_x"/>
                                          </p:val>
                                        </p:tav>
                                      </p:tavLst>
                                    </p:anim>
                                    <p:anim calcmode="lin" valueType="num">
                                      <p:cBhvr additive="base">
                                        <p:cTn id="20"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animBg="1"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 an integer k</a:t>
            </a:r>
            <a:r>
              <a:rPr lang="en-US" dirty="0">
                <a:solidFill>
                  <a:schemeClr val="accent2"/>
                </a:solidFill>
                <a:cs typeface="+mn-cs"/>
              </a:rPr>
              <a:t>,</a:t>
            </a:r>
            <a:r>
              <a:rPr lang="en-US" dirty="0">
                <a:cs typeface="+mn-cs"/>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cs typeface="+mn-cs"/>
              </a:rPr>
              <a:t>K(M,I)</a:t>
            </a:r>
            <a:r>
              <a:rPr lang="en-US" dirty="0">
                <a:solidFill>
                  <a:schemeClr val="accent2"/>
                </a:solidFill>
                <a:cs typeface="+mn-cs"/>
              </a:rPr>
              <a:t> =</a:t>
            </a:r>
            <a:r>
              <a:rPr lang="en-US" dirty="0">
                <a:solidFill>
                  <a:schemeClr val="accent2"/>
                </a:solidFill>
                <a:cs typeface="Times New Roman" pitchFamily="18" charset="0"/>
              </a:rPr>
              <a:t> k</a:t>
            </a:r>
            <a:endParaRPr lang="en-US" dirty="0">
              <a:solidFill>
                <a:schemeClr val="accent2"/>
              </a:solidFill>
              <a:effectLst>
                <a:outerShdw blurRad="38100" dist="38100" dir="2700000" algn="tl">
                  <a:srgbClr val="000000"/>
                </a:outerShdw>
              </a:effectLst>
              <a:cs typeface="+mn-cs"/>
            </a:endParaRPr>
          </a:p>
        </p:txBody>
      </p:sp>
      <p:grpSp>
        <p:nvGrpSpPr>
          <p:cNvPr id="2" name="Group 21"/>
          <p:cNvGrpSpPr>
            <a:grpSpLocks/>
          </p:cNvGrpSpPr>
          <p:nvPr/>
        </p:nvGrpSpPr>
        <p:grpSpPr bwMode="auto">
          <a:xfrm flipH="1">
            <a:off x="8001000" y="2687638"/>
            <a:ext cx="1347788" cy="2341562"/>
            <a:chOff x="4560" y="1645"/>
            <a:chExt cx="849" cy="1475"/>
          </a:xfrm>
        </p:grpSpPr>
        <p:grpSp>
          <p:nvGrpSpPr>
            <p:cNvPr id="133142" name="Group 22"/>
            <p:cNvGrpSpPr>
              <a:grpSpLocks/>
            </p:cNvGrpSpPr>
            <p:nvPr/>
          </p:nvGrpSpPr>
          <p:grpSpPr bwMode="auto">
            <a:xfrm>
              <a:off x="4560" y="2056"/>
              <a:ext cx="849" cy="1064"/>
              <a:chOff x="2593" y="1179"/>
              <a:chExt cx="849" cy="1064"/>
            </a:xfrm>
          </p:grpSpPr>
          <p:sp>
            <p:nvSpPr>
              <p:cNvPr id="133151"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2"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3"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4"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5"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6"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7"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3143" name="Group 30"/>
            <p:cNvGrpSpPr>
              <a:grpSpLocks/>
            </p:cNvGrpSpPr>
            <p:nvPr/>
          </p:nvGrpSpPr>
          <p:grpSpPr bwMode="auto">
            <a:xfrm>
              <a:off x="4703" y="1645"/>
              <a:ext cx="230" cy="1456"/>
              <a:chOff x="2720" y="768"/>
              <a:chExt cx="230" cy="1456"/>
            </a:xfrm>
          </p:grpSpPr>
          <p:sp>
            <p:nvSpPr>
              <p:cNvPr id="133149"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0"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3144" name="Group 33"/>
            <p:cNvGrpSpPr>
              <a:grpSpLocks/>
            </p:cNvGrpSpPr>
            <p:nvPr/>
          </p:nvGrpSpPr>
          <p:grpSpPr bwMode="auto">
            <a:xfrm>
              <a:off x="5125" y="2204"/>
              <a:ext cx="77" cy="68"/>
              <a:chOff x="1747" y="2620"/>
              <a:chExt cx="44" cy="73"/>
            </a:xfrm>
          </p:grpSpPr>
          <p:sp>
            <p:nvSpPr>
              <p:cNvPr id="133145"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6"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7"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8"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6" name="Group 5"/>
          <p:cNvGrpSpPr>
            <a:grpSpLocks/>
          </p:cNvGrpSpPr>
          <p:nvPr/>
        </p:nvGrpSpPr>
        <p:grpSpPr bwMode="auto">
          <a:xfrm>
            <a:off x="685800" y="3810000"/>
            <a:ext cx="1447800" cy="2133600"/>
            <a:chOff x="2013" y="2206"/>
            <a:chExt cx="679" cy="1010"/>
          </a:xfrm>
        </p:grpSpPr>
        <p:sp>
          <p:nvSpPr>
            <p:cNvPr id="13312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3128" name="Group 7"/>
            <p:cNvGrpSpPr>
              <a:grpSpLocks/>
            </p:cNvGrpSpPr>
            <p:nvPr/>
          </p:nvGrpSpPr>
          <p:grpSpPr bwMode="auto">
            <a:xfrm>
              <a:off x="2013" y="2206"/>
              <a:ext cx="339" cy="1010"/>
              <a:chOff x="240" y="2880"/>
              <a:chExt cx="339" cy="1010"/>
            </a:xfrm>
          </p:grpSpPr>
          <p:sp>
            <p:nvSpPr>
              <p:cNvPr id="13312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314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00200" y="685800"/>
            <a:ext cx="6870700" cy="762000"/>
          </a:xfrm>
          <a:prstGeom prst="wedgeRoundRectCallout">
            <a:avLst>
              <a:gd name="adj1" fmla="val 33481"/>
              <a:gd name="adj2" fmla="val 8145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come up with a hard problem </a:t>
            </a:r>
            <a:r>
              <a:rPr lang="en-US" altLang="en-US" sz="2800">
                <a:solidFill>
                  <a:schemeClr val="accent2"/>
                </a:solidFill>
                <a:latin typeface="Times New Roman" pitchFamily="18" charset="0"/>
              </a:rPr>
              <a:t>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14822"/>
                                        </p:tgtEl>
                                        <p:attrNameLst>
                                          <p:attrName>style.visibility</p:attrName>
                                        </p:attrNameLst>
                                      </p:cBhvr>
                                      <p:to>
                                        <p:strVal val="visible"/>
                                      </p:to>
                                    </p:set>
                                    <p:anim calcmode="lin" valueType="num">
                                      <p:cBhvr additive="base">
                                        <p:cTn id="15" dur="500" fill="hold"/>
                                        <p:tgtEl>
                                          <p:spTgt spid="1314822"/>
                                        </p:tgtEl>
                                        <p:attrNameLst>
                                          <p:attrName>ppt_x</p:attrName>
                                        </p:attrNameLst>
                                      </p:cBhvr>
                                      <p:tavLst>
                                        <p:tav tm="0">
                                          <p:val>
                                            <p:strVal val="#ppt_x"/>
                                          </p:val>
                                        </p:tav>
                                        <p:tav tm="100000">
                                          <p:val>
                                            <p:strVal val="#ppt_x"/>
                                          </p:val>
                                        </p:tav>
                                      </p:tavLst>
                                    </p:anim>
                                    <p:anim calcmode="lin" valueType="num">
                                      <p:cBhvr additive="base">
                                        <p:cTn id="16" dur="500" fill="hold"/>
                                        <p:tgtEl>
                                          <p:spTgt spid="131482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1+#ppt_w/2"/>
                                          </p:val>
                                        </p:tav>
                                        <p:tav tm="100000">
                                          <p:val>
                                            <p:strVal val="#ppt_x"/>
                                          </p:val>
                                        </p:tav>
                                      </p:tavLst>
                                    </p:anim>
                                    <p:anim calcmode="lin" valueType="num">
                                      <p:cBhvr additive="base">
                                        <p:cTn id="22"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4822" grpId="0"/>
      <p:bldP spid="54"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 an integer k</a:t>
            </a:r>
            <a:r>
              <a:rPr lang="en-US">
                <a:solidFill>
                  <a:schemeClr val="accent2"/>
                </a:solidFill>
                <a:cs typeface="+mn-cs"/>
              </a:rPr>
              <a:t>,</a:t>
            </a:r>
            <a:r>
              <a:rPr lang="en-US">
                <a:cs typeface="+mn-cs"/>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endParaRPr lang="en-US">
              <a:solidFill>
                <a:schemeClr val="accent2"/>
              </a:solidFill>
              <a:effectLst>
                <a:outerShdw blurRad="38100" dist="38100" dir="2700000" algn="tl">
                  <a:srgbClr val="000000"/>
                </a:outerShdw>
              </a:effectLst>
              <a:cs typeface="+mn-cs"/>
            </a:endParaRPr>
          </a:p>
        </p:txBody>
      </p:sp>
      <p:grpSp>
        <p:nvGrpSpPr>
          <p:cNvPr id="134148" name="Group 21"/>
          <p:cNvGrpSpPr>
            <a:grpSpLocks/>
          </p:cNvGrpSpPr>
          <p:nvPr/>
        </p:nvGrpSpPr>
        <p:grpSpPr bwMode="auto">
          <a:xfrm flipH="1">
            <a:off x="8001000" y="2687638"/>
            <a:ext cx="1347788" cy="2341562"/>
            <a:chOff x="4560" y="1645"/>
            <a:chExt cx="849" cy="1475"/>
          </a:xfrm>
        </p:grpSpPr>
        <p:grpSp>
          <p:nvGrpSpPr>
            <p:cNvPr id="134167" name="Group 22"/>
            <p:cNvGrpSpPr>
              <a:grpSpLocks/>
            </p:cNvGrpSpPr>
            <p:nvPr/>
          </p:nvGrpSpPr>
          <p:grpSpPr bwMode="auto">
            <a:xfrm>
              <a:off x="4560" y="2056"/>
              <a:ext cx="849" cy="1064"/>
              <a:chOff x="2593" y="1179"/>
              <a:chExt cx="849" cy="1064"/>
            </a:xfrm>
          </p:grpSpPr>
          <p:sp>
            <p:nvSpPr>
              <p:cNvPr id="13417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4168" name="Group 30"/>
            <p:cNvGrpSpPr>
              <a:grpSpLocks/>
            </p:cNvGrpSpPr>
            <p:nvPr/>
          </p:nvGrpSpPr>
          <p:grpSpPr bwMode="auto">
            <a:xfrm>
              <a:off x="4703" y="1645"/>
              <a:ext cx="230" cy="1456"/>
              <a:chOff x="2720" y="768"/>
              <a:chExt cx="230" cy="1456"/>
            </a:xfrm>
          </p:grpSpPr>
          <p:sp>
            <p:nvSpPr>
              <p:cNvPr id="13417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4169" name="Group 33"/>
            <p:cNvGrpSpPr>
              <a:grpSpLocks/>
            </p:cNvGrpSpPr>
            <p:nvPr/>
          </p:nvGrpSpPr>
          <p:grpSpPr bwMode="auto">
            <a:xfrm>
              <a:off x="5125" y="2204"/>
              <a:ext cx="77" cy="68"/>
              <a:chOff x="1747" y="2620"/>
              <a:chExt cx="44" cy="73"/>
            </a:xfrm>
          </p:grpSpPr>
          <p:sp>
            <p:nvSpPr>
              <p:cNvPr id="13417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4149" name="Group 5"/>
          <p:cNvGrpSpPr>
            <a:grpSpLocks/>
          </p:cNvGrpSpPr>
          <p:nvPr/>
        </p:nvGrpSpPr>
        <p:grpSpPr bwMode="auto">
          <a:xfrm>
            <a:off x="685800" y="3810000"/>
            <a:ext cx="1447800" cy="2133600"/>
            <a:chOff x="2013" y="2206"/>
            <a:chExt cx="679" cy="1010"/>
          </a:xfrm>
        </p:grpSpPr>
        <p:sp>
          <p:nvSpPr>
            <p:cNvPr id="13415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4153" name="Group 7"/>
            <p:cNvGrpSpPr>
              <a:grpSpLocks/>
            </p:cNvGrpSpPr>
            <p:nvPr/>
          </p:nvGrpSpPr>
          <p:grpSpPr bwMode="auto">
            <a:xfrm>
              <a:off x="2013" y="2206"/>
              <a:ext cx="339" cy="1010"/>
              <a:chOff x="240" y="2880"/>
              <a:chExt cx="339" cy="1010"/>
            </a:xfrm>
          </p:grpSpPr>
          <p:sp>
            <p:nvSpPr>
              <p:cNvPr id="13415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6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6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416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Wow. That’s not fair.</a:t>
            </a:r>
            <a:br>
              <a:rPr lang="en-US" altLang="en-US" sz="2800">
                <a:latin typeface="Times New Roman" pitchFamily="18" charset="0"/>
              </a:rPr>
            </a:br>
            <a:r>
              <a:rPr lang="en-US" altLang="en-US" sz="2800">
                <a:latin typeface="Times New Roman" pitchFamily="18" charset="0"/>
              </a:rPr>
              <a:t>With more and more states, </a:t>
            </a:r>
            <a:br>
              <a:rPr lang="en-US" altLang="en-US" sz="2800">
                <a:latin typeface="Times New Roman" pitchFamily="18" charset="0"/>
              </a:rPr>
            </a:br>
            <a:r>
              <a:rPr lang="en-US" altLang="en-US" sz="2800">
                <a:latin typeface="Times New Roman" pitchFamily="18" charset="0"/>
              </a:rPr>
              <a:t>you can memorize </a:t>
            </a:r>
            <a:br>
              <a:rPr lang="en-US" altLang="en-US" sz="2800">
                <a:latin typeface="Times New Roman" pitchFamily="18" charset="0"/>
              </a:rPr>
            </a:br>
            <a:r>
              <a:rPr lang="en-US" altLang="en-US" sz="2800">
                <a:latin typeface="Times New Roman" pitchFamily="18" charset="0"/>
              </a:rPr>
              <a:t>more and more answers.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 an integer k</a:t>
            </a:r>
            <a:r>
              <a:rPr lang="en-US">
                <a:solidFill>
                  <a:schemeClr val="accent2"/>
                </a:solidFill>
                <a:cs typeface="+mn-cs"/>
              </a:rPr>
              <a:t>,</a:t>
            </a:r>
            <a:r>
              <a:rPr lang="en-US">
                <a:cs typeface="+mn-cs"/>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endParaRPr lang="en-US">
              <a:solidFill>
                <a:schemeClr val="accent2"/>
              </a:solidFill>
              <a:effectLst>
                <a:outerShdw blurRad="38100" dist="38100" dir="2700000" algn="tl">
                  <a:srgbClr val="000000"/>
                </a:outerShdw>
              </a:effectLst>
              <a:cs typeface="+mn-cs"/>
            </a:endParaRPr>
          </a:p>
        </p:txBody>
      </p:sp>
      <p:grpSp>
        <p:nvGrpSpPr>
          <p:cNvPr id="135172" name="Group 21"/>
          <p:cNvGrpSpPr>
            <a:grpSpLocks/>
          </p:cNvGrpSpPr>
          <p:nvPr/>
        </p:nvGrpSpPr>
        <p:grpSpPr bwMode="auto">
          <a:xfrm flipH="1">
            <a:off x="8001000" y="2687638"/>
            <a:ext cx="1347788" cy="2341562"/>
            <a:chOff x="4560" y="1645"/>
            <a:chExt cx="849" cy="1475"/>
          </a:xfrm>
        </p:grpSpPr>
        <p:grpSp>
          <p:nvGrpSpPr>
            <p:cNvPr id="135191" name="Group 22"/>
            <p:cNvGrpSpPr>
              <a:grpSpLocks/>
            </p:cNvGrpSpPr>
            <p:nvPr/>
          </p:nvGrpSpPr>
          <p:grpSpPr bwMode="auto">
            <a:xfrm>
              <a:off x="4560" y="2056"/>
              <a:ext cx="849" cy="1064"/>
              <a:chOff x="2593" y="1179"/>
              <a:chExt cx="849" cy="1064"/>
            </a:xfrm>
          </p:grpSpPr>
          <p:sp>
            <p:nvSpPr>
              <p:cNvPr id="135200"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1"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2"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3"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4"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5"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6"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5192" name="Group 30"/>
            <p:cNvGrpSpPr>
              <a:grpSpLocks/>
            </p:cNvGrpSpPr>
            <p:nvPr/>
          </p:nvGrpSpPr>
          <p:grpSpPr bwMode="auto">
            <a:xfrm>
              <a:off x="4703" y="1645"/>
              <a:ext cx="230" cy="1456"/>
              <a:chOff x="2720" y="768"/>
              <a:chExt cx="230" cy="1456"/>
            </a:xfrm>
          </p:grpSpPr>
          <p:sp>
            <p:nvSpPr>
              <p:cNvPr id="135198"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99"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5193" name="Group 33"/>
            <p:cNvGrpSpPr>
              <a:grpSpLocks/>
            </p:cNvGrpSpPr>
            <p:nvPr/>
          </p:nvGrpSpPr>
          <p:grpSpPr bwMode="auto">
            <a:xfrm>
              <a:off x="5125" y="2204"/>
              <a:ext cx="77" cy="68"/>
              <a:chOff x="1747" y="2620"/>
              <a:chExt cx="44" cy="73"/>
            </a:xfrm>
          </p:grpSpPr>
          <p:sp>
            <p:nvSpPr>
              <p:cNvPr id="135194"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5"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6"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7"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5173" name="Group 5"/>
          <p:cNvGrpSpPr>
            <a:grpSpLocks/>
          </p:cNvGrpSpPr>
          <p:nvPr/>
        </p:nvGrpSpPr>
        <p:grpSpPr bwMode="auto">
          <a:xfrm>
            <a:off x="685800" y="3810000"/>
            <a:ext cx="1447800" cy="2133600"/>
            <a:chOff x="2013" y="2206"/>
            <a:chExt cx="679" cy="1010"/>
          </a:xfrm>
        </p:grpSpPr>
        <p:sp>
          <p:nvSpPr>
            <p:cNvPr id="13517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5177" name="Group 7"/>
            <p:cNvGrpSpPr>
              <a:grpSpLocks/>
            </p:cNvGrpSpPr>
            <p:nvPr/>
          </p:nvGrpSpPr>
          <p:grpSpPr bwMode="auto">
            <a:xfrm>
              <a:off x="2013" y="2206"/>
              <a:ext cx="339" cy="1010"/>
              <a:chOff x="240" y="2880"/>
              <a:chExt cx="339" cy="1010"/>
            </a:xfrm>
          </p:grpSpPr>
          <p:sp>
            <p:nvSpPr>
              <p:cNvPr id="13517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7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519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5174"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will let him use any </a:t>
            </a:r>
            <a:br>
              <a:rPr lang="en-US" altLang="en-US" sz="2800">
                <a:latin typeface="Times New Roman" pitchFamily="18" charset="0"/>
              </a:rPr>
            </a:br>
            <a:r>
              <a:rPr lang="en-US" altLang="en-US" sz="2800">
                <a:latin typeface="Times New Roman" pitchFamily="18" charset="0"/>
              </a:rPr>
              <a:t>number of states he wants,</a:t>
            </a:r>
            <a:br>
              <a:rPr lang="en-US" altLang="en-US" sz="2800">
                <a:latin typeface="Times New Roman" pitchFamily="18" charset="0"/>
              </a:rPr>
            </a:br>
            <a:r>
              <a:rPr lang="en-US" altLang="en-US" sz="2800">
                <a:latin typeface="Times New Roman" pitchFamily="18" charset="0"/>
              </a:rPr>
              <a:t>But this fixed </a:t>
            </a:r>
            <a:r>
              <a:rPr lang="en-US" altLang="en-US" sz="2800">
                <a:solidFill>
                  <a:schemeClr val="accent2"/>
                </a:solidFill>
                <a:latin typeface="Times New Roman" pitchFamily="18" charset="0"/>
              </a:rPr>
              <a:t>M</a:t>
            </a:r>
            <a:r>
              <a:rPr lang="en-US" altLang="en-US" sz="2800">
                <a:latin typeface="Times New Roman" pitchFamily="18" charset="0"/>
              </a:rPr>
              <a:t> must work </a:t>
            </a:r>
            <a:br>
              <a:rPr lang="en-US" altLang="en-US" sz="2800">
                <a:latin typeface="Times New Roman" pitchFamily="18" charset="0"/>
              </a:rPr>
            </a:br>
            <a:r>
              <a:rPr lang="en-US" altLang="en-US" sz="2800">
                <a:latin typeface="Times New Roman" pitchFamily="18" charset="0"/>
              </a:rPr>
              <a:t>for all inputs. </a:t>
            </a:r>
            <a:br>
              <a:rPr lang="en-US" altLang="en-US" sz="2800">
                <a:latin typeface="Times New Roman" pitchFamily="18" charset="0"/>
              </a:rPr>
            </a:b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 an integer k</a:t>
            </a:r>
            <a:r>
              <a:rPr lang="en-US">
                <a:solidFill>
                  <a:schemeClr val="accent2"/>
                </a:solidFill>
                <a:cs typeface="+mn-cs"/>
              </a:rPr>
              <a:t>,</a:t>
            </a:r>
            <a:r>
              <a:rPr lang="en-US">
                <a:cs typeface="+mn-cs"/>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endParaRPr lang="en-US">
              <a:solidFill>
                <a:schemeClr val="accent2"/>
              </a:solidFill>
              <a:effectLst>
                <a:outerShdw blurRad="38100" dist="38100" dir="2700000" algn="tl">
                  <a:srgbClr val="000000"/>
                </a:outerShdw>
              </a:effectLst>
              <a:cs typeface="+mn-cs"/>
            </a:endParaRPr>
          </a:p>
        </p:txBody>
      </p:sp>
      <p:grpSp>
        <p:nvGrpSpPr>
          <p:cNvPr id="136196" name="Group 21"/>
          <p:cNvGrpSpPr>
            <a:grpSpLocks/>
          </p:cNvGrpSpPr>
          <p:nvPr/>
        </p:nvGrpSpPr>
        <p:grpSpPr bwMode="auto">
          <a:xfrm flipH="1">
            <a:off x="8001000" y="2687638"/>
            <a:ext cx="1347788" cy="2341562"/>
            <a:chOff x="4560" y="1645"/>
            <a:chExt cx="849" cy="1475"/>
          </a:xfrm>
        </p:grpSpPr>
        <p:grpSp>
          <p:nvGrpSpPr>
            <p:cNvPr id="136217" name="Group 22"/>
            <p:cNvGrpSpPr>
              <a:grpSpLocks/>
            </p:cNvGrpSpPr>
            <p:nvPr/>
          </p:nvGrpSpPr>
          <p:grpSpPr bwMode="auto">
            <a:xfrm>
              <a:off x="4560" y="2056"/>
              <a:ext cx="849" cy="1064"/>
              <a:chOff x="2593" y="1179"/>
              <a:chExt cx="849" cy="1064"/>
            </a:xfrm>
          </p:grpSpPr>
          <p:sp>
            <p:nvSpPr>
              <p:cNvPr id="13622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218" name="Group 30"/>
            <p:cNvGrpSpPr>
              <a:grpSpLocks/>
            </p:cNvGrpSpPr>
            <p:nvPr/>
          </p:nvGrpSpPr>
          <p:grpSpPr bwMode="auto">
            <a:xfrm>
              <a:off x="4703" y="1645"/>
              <a:ext cx="230" cy="1456"/>
              <a:chOff x="2720" y="768"/>
              <a:chExt cx="230" cy="1456"/>
            </a:xfrm>
          </p:grpSpPr>
          <p:sp>
            <p:nvSpPr>
              <p:cNvPr id="13622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219" name="Group 33"/>
            <p:cNvGrpSpPr>
              <a:grpSpLocks/>
            </p:cNvGrpSpPr>
            <p:nvPr/>
          </p:nvGrpSpPr>
          <p:grpSpPr bwMode="auto">
            <a:xfrm>
              <a:off x="5125" y="2204"/>
              <a:ext cx="77" cy="68"/>
              <a:chOff x="1747" y="2620"/>
              <a:chExt cx="44" cy="73"/>
            </a:xfrm>
          </p:grpSpPr>
          <p:sp>
            <p:nvSpPr>
              <p:cNvPr id="13622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6197" name="Group 5"/>
          <p:cNvGrpSpPr>
            <a:grpSpLocks/>
          </p:cNvGrpSpPr>
          <p:nvPr/>
        </p:nvGrpSpPr>
        <p:grpSpPr bwMode="auto">
          <a:xfrm>
            <a:off x="685800" y="3810000"/>
            <a:ext cx="1447800" cy="2133600"/>
            <a:chOff x="2013" y="2206"/>
            <a:chExt cx="679" cy="1010"/>
          </a:xfrm>
        </p:grpSpPr>
        <p:sp>
          <p:nvSpPr>
            <p:cNvPr id="13620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6203" name="Group 7"/>
            <p:cNvGrpSpPr>
              <a:grpSpLocks/>
            </p:cNvGrpSpPr>
            <p:nvPr/>
          </p:nvGrpSpPr>
          <p:grpSpPr bwMode="auto">
            <a:xfrm>
              <a:off x="2013" y="2206"/>
              <a:ext cx="339" cy="1010"/>
              <a:chOff x="240" y="2880"/>
              <a:chExt cx="339" cy="1010"/>
            </a:xfrm>
          </p:grpSpPr>
          <p:sp>
            <p:nvSpPr>
              <p:cNvPr id="13620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1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1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621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6198"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If he uses more states,</a:t>
            </a:r>
            <a:br>
              <a:rPr lang="en-US" altLang="en-US" sz="2800">
                <a:latin typeface="Times New Roman" pitchFamily="18" charset="0"/>
              </a:rPr>
            </a:br>
            <a:r>
              <a:rPr lang="en-US" altLang="en-US" sz="2800">
                <a:latin typeface="Times New Roman" pitchFamily="18" charset="0"/>
              </a:rPr>
              <a:t>I will give him a bigger input </a:t>
            </a:r>
            <a:r>
              <a:rPr lang="en-US" altLang="en-US" sz="2800">
                <a:solidFill>
                  <a:schemeClr val="accent2"/>
                </a:solidFill>
                <a:latin typeface="Times New Roman" pitchFamily="18" charset="0"/>
              </a:rPr>
              <a:t>I</a:t>
            </a:r>
            <a:r>
              <a:rPr lang="en-US" altLang="en-US" sz="2800">
                <a:latin typeface="Times New Roman" pitchFamily="18" charset="0"/>
              </a:rPr>
              <a:t>.</a:t>
            </a:r>
          </a:p>
        </p:txBody>
      </p:sp>
      <p:sp>
        <p:nvSpPr>
          <p:cNvPr id="499751" name="Rectangle 39"/>
          <p:cNvSpPr>
            <a:spLocks noChangeArrowheads="1"/>
          </p:cNvSpPr>
          <p:nvPr/>
        </p:nvSpPr>
        <p:spPr bwMode="auto">
          <a:xfrm>
            <a:off x="3355975" y="3748088"/>
            <a:ext cx="2441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Hee Hee Hee</a:t>
            </a:r>
          </a:p>
        </p:txBody>
      </p:sp>
      <p:sp>
        <p:nvSpPr>
          <p:cNvPr id="499752" name="Rectangle 40"/>
          <p:cNvSpPr>
            <a:spLocks noChangeArrowheads="1"/>
          </p:cNvSpPr>
          <p:nvPr/>
        </p:nvSpPr>
        <p:spPr bwMode="auto">
          <a:xfrm>
            <a:off x="2238375" y="4205288"/>
            <a:ext cx="4987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M</a:t>
            </a:r>
            <a:r>
              <a:rPr lang="en-US" altLang="en-US" sz="2800">
                <a:latin typeface="Times New Roman" pitchFamily="18" charset="0"/>
              </a:rPr>
              <a:t> must still solve the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99751"/>
                                        </p:tgtEl>
                                        <p:attrNameLst>
                                          <p:attrName>style.visibility</p:attrName>
                                        </p:attrNameLst>
                                      </p:cBhvr>
                                      <p:to>
                                        <p:strVal val="visible"/>
                                      </p:to>
                                    </p:set>
                                    <p:anim calcmode="lin" valueType="num">
                                      <p:cBhvr additive="base">
                                        <p:cTn id="13" dur="500" fill="hold"/>
                                        <p:tgtEl>
                                          <p:spTgt spid="499751"/>
                                        </p:tgtEl>
                                        <p:attrNameLst>
                                          <p:attrName>ppt_x</p:attrName>
                                        </p:attrNameLst>
                                      </p:cBhvr>
                                      <p:tavLst>
                                        <p:tav tm="0">
                                          <p:val>
                                            <p:strVal val="#ppt_x"/>
                                          </p:val>
                                        </p:tav>
                                        <p:tav tm="100000">
                                          <p:val>
                                            <p:strVal val="#ppt_x"/>
                                          </p:val>
                                        </p:tav>
                                      </p:tavLst>
                                    </p:anim>
                                    <p:anim calcmode="lin" valueType="num">
                                      <p:cBhvr additive="base">
                                        <p:cTn id="14" dur="500" fill="hold"/>
                                        <p:tgtEl>
                                          <p:spTgt spid="49975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99752"/>
                                        </p:tgtEl>
                                        <p:attrNameLst>
                                          <p:attrName>style.visibility</p:attrName>
                                        </p:attrNameLst>
                                      </p:cBhvr>
                                      <p:to>
                                        <p:strVal val="visible"/>
                                      </p:to>
                                    </p:set>
                                    <p:anim calcmode="lin" valueType="num">
                                      <p:cBhvr additive="base">
                                        <p:cTn id="19" dur="500" fill="hold"/>
                                        <p:tgtEl>
                                          <p:spTgt spid="499752"/>
                                        </p:tgtEl>
                                        <p:attrNameLst>
                                          <p:attrName>ppt_x</p:attrName>
                                        </p:attrNameLst>
                                      </p:cBhvr>
                                      <p:tavLst>
                                        <p:tav tm="0">
                                          <p:val>
                                            <p:strVal val="#ppt_x"/>
                                          </p:val>
                                        </p:tav>
                                        <p:tav tm="100000">
                                          <p:val>
                                            <p:strVal val="#ppt_x"/>
                                          </p:val>
                                        </p:tav>
                                      </p:tavLst>
                                    </p:anim>
                                    <p:anim calcmode="lin" valueType="num">
                                      <p:cBhvr additive="base">
                                        <p:cTn id="20" dur="500" fill="hold"/>
                                        <p:tgtEl>
                                          <p:spTgt spid="4997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99751" grpId="0"/>
      <p:bldP spid="499752"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457200"/>
            <a:ext cx="8991600" cy="39354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Given the input,</a:t>
            </a:r>
          </a:p>
          <a:p>
            <a:pPr eaLnBrk="0" hangingPunct="0">
              <a:buFontTx/>
              <a:buChar char="•"/>
              <a:defRPr/>
            </a:pPr>
            <a:r>
              <a:rPr lang="en-US">
                <a:effectLst>
                  <a:outerShdw blurRad="38100" dist="38100" dir="2700000" algn="tl">
                    <a:srgbClr val="000000"/>
                  </a:outerShdw>
                </a:effectLst>
                <a:cs typeface="+mn-cs"/>
              </a:rPr>
              <a:t>a TM,</a:t>
            </a:r>
          </a:p>
          <a:p>
            <a:pPr lvl="1" eaLnBrk="0" hangingPunct="0">
              <a:buFontTx/>
              <a:buChar char="•"/>
              <a:defRPr/>
            </a:pPr>
            <a:r>
              <a:rPr lang="en-US">
                <a:effectLst>
                  <a:outerShdw blurRad="38100" dist="38100" dir="2700000" algn="tl">
                    <a:srgbClr val="000000"/>
                  </a:outerShdw>
                </a:effectLst>
                <a:cs typeface="+mn-cs"/>
              </a:rPr>
              <a:t>can dynamically allocated as many cells of tape</a:t>
            </a:r>
          </a:p>
          <a:p>
            <a:pPr eaLnBrk="0" hangingPunct="0">
              <a:defRPr/>
            </a:pPr>
            <a:r>
              <a:rPr lang="en-US">
                <a:effectLst>
                  <a:outerShdw blurRad="38100" dist="38100" dir="2700000" algn="tl">
                    <a:srgbClr val="000000"/>
                  </a:outerShdw>
                </a:effectLst>
                <a:cs typeface="+mn-cs"/>
              </a:rPr>
              <a:t>  as it wants.</a:t>
            </a:r>
          </a:p>
          <a:p>
            <a:pPr eaLnBrk="0" hangingPunct="0">
              <a:buFontTx/>
              <a:buChar char="•"/>
              <a:defRPr/>
            </a:pPr>
            <a:r>
              <a:rPr lang="en-US">
                <a:effectLst>
                  <a:outerShdw blurRad="38100" dist="38100" dir="2700000" algn="tl">
                    <a:srgbClr val="000000"/>
                  </a:outerShdw>
                </a:effectLst>
                <a:cs typeface="+mn-cs"/>
              </a:rPr>
              <a:t>This number, though still </a:t>
            </a:r>
            <a:r>
              <a:rPr lang="en-US">
                <a:solidFill>
                  <a:schemeClr val="tx2"/>
                </a:solidFill>
                <a:effectLst>
                  <a:outerShdw blurRad="38100" dist="38100" dir="2700000" algn="tl">
                    <a:srgbClr val="000000"/>
                  </a:outerShdw>
                </a:effectLst>
                <a:cs typeface="+mn-cs"/>
              </a:rPr>
              <a:t>finite</a:t>
            </a:r>
            <a:r>
              <a:rPr lang="en-US">
                <a:effectLst>
                  <a:outerShdw blurRad="38100" dist="38100" dir="2700000" algn="tl">
                    <a:srgbClr val="000000"/>
                  </a:outerShdw>
                </a:effectLst>
                <a:cs typeface="+mn-cs"/>
              </a:rPr>
              <a:t>, is not </a:t>
            </a:r>
            <a:r>
              <a:rPr lang="en-US">
                <a:solidFill>
                  <a:schemeClr val="tx2"/>
                </a:solidFill>
                <a:effectLst>
                  <a:outerShdw blurRad="38100" dist="38100" dir="2700000" algn="tl">
                    <a:srgbClr val="000000"/>
                  </a:outerShdw>
                </a:effectLst>
                <a:cs typeface="+mn-cs"/>
              </a:rPr>
              <a:t>constant</a:t>
            </a:r>
            <a:r>
              <a:rPr lang="en-US">
                <a:effectLst>
                  <a:outerShdw blurRad="38100" dist="38100" dir="2700000" algn="tl">
                    <a:srgbClr val="000000"/>
                  </a:outerShdw>
                </a:effectLst>
                <a:cs typeface="+mn-cs"/>
              </a:rPr>
              <a:t>.</a:t>
            </a:r>
          </a:p>
          <a:p>
            <a:pPr lvl="1" eaLnBrk="0" hangingPunct="0">
              <a:buFontTx/>
              <a:buChar char="•"/>
              <a:defRPr/>
            </a:pPr>
            <a:r>
              <a:rPr lang="en-US">
                <a:effectLst>
                  <a:outerShdw blurRad="38100" dist="38100" dir="2700000" algn="tl">
                    <a:srgbClr val="000000"/>
                  </a:outerShdw>
                </a:effectLst>
                <a:cs typeface="+mn-cs"/>
              </a:rPr>
              <a:t>If </a:t>
            </a:r>
            <a:r>
              <a:rPr lang="en-US">
                <a:solidFill>
                  <a:schemeClr val="accent2"/>
                </a:solidFill>
                <a:effectLst>
                  <a:outerShdw blurRad="38100" dist="38100" dir="2700000" algn="tl">
                    <a:srgbClr val="000000"/>
                  </a:outerShdw>
                </a:effectLst>
                <a:cs typeface="+mn-cs"/>
              </a:rPr>
              <a:t>K(M,I)</a:t>
            </a:r>
            <a:r>
              <a:rPr lang="en-US">
                <a:effectLst>
                  <a:outerShdw blurRad="38100" dist="38100" dir="2700000" algn="tl">
                    <a:srgbClr val="000000"/>
                  </a:outerShdw>
                </a:effectLst>
                <a:cs typeface="+mn-cs"/>
              </a:rPr>
              <a:t> is the number cells used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   by TM </a:t>
            </a:r>
            <a:r>
              <a:rPr lang="en-US">
                <a:solidFill>
                  <a:schemeClr val="accent2"/>
                </a:solidFill>
                <a:effectLst>
                  <a:outerShdw blurRad="38100" dist="38100" dir="2700000" algn="tl">
                    <a:srgbClr val="000000"/>
                  </a:outerShdw>
                </a:effectLst>
                <a:cs typeface="+mn-cs"/>
              </a:rPr>
              <a:t>M</a:t>
            </a:r>
            <a:r>
              <a:rPr lang="en-US">
                <a:effectLst>
                  <a:outerShdw blurRad="38100" dist="38100" dir="2700000" algn="tl">
                    <a:srgbClr val="000000"/>
                  </a:outerShdw>
                </a:effectLst>
                <a:cs typeface="+mn-cs"/>
              </a:rPr>
              <a:t> on input </a:t>
            </a:r>
            <a:r>
              <a:rPr lang="en-US">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a:t>
            </a:r>
          </a:p>
          <a:p>
            <a:pPr lvl="1" eaLnBrk="0" hangingPunct="0">
              <a:defRPr/>
            </a:pPr>
            <a:r>
              <a:rPr lang="en-US">
                <a:effectLst>
                  <a:outerShdw blurRad="38100" dist="38100" dir="2700000" algn="tl">
                    <a:srgbClr val="000000"/>
                  </a:outerShdw>
                </a:effectLst>
                <a:cs typeface="+mn-cs"/>
              </a:rPr>
              <a:t> then this function can depend on </a:t>
            </a:r>
            <a:r>
              <a:rPr lang="en-US">
                <a:solidFill>
                  <a:schemeClr val="accent2"/>
                </a:solidFill>
                <a:effectLst>
                  <a:outerShdw blurRad="38100" dist="38100" dir="2700000" algn="tl">
                    <a:srgbClr val="000000"/>
                  </a:outerShdw>
                </a:effectLst>
                <a:cs typeface="+mn-cs"/>
              </a:rPr>
              <a:t>M</a:t>
            </a:r>
            <a:r>
              <a:rPr lang="en-US">
                <a:effectLst>
                  <a:outerShdw blurRad="38100" dist="38100" dir="2700000" algn="tl">
                    <a:srgbClr val="000000"/>
                  </a:outerShdw>
                </a:effectLst>
                <a:cs typeface="+mn-cs"/>
              </a:rPr>
              <a:t>,</a:t>
            </a:r>
          </a:p>
          <a:p>
            <a:pPr lvl="1" eaLnBrk="0" hangingPunct="0">
              <a:defRPr/>
            </a:pPr>
            <a:r>
              <a:rPr lang="en-US">
                <a:effectLst>
                  <a:outerShdw blurRad="38100" dist="38100" dir="2700000" algn="tl">
                    <a:srgbClr val="000000"/>
                  </a:outerShdw>
                </a:effectLst>
                <a:cs typeface="+mn-cs"/>
              </a:rPr>
              <a:t> and on </a:t>
            </a:r>
            <a:r>
              <a:rPr lang="en-US">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a:t>
            </a:r>
            <a:endParaRPr lang="en-US">
              <a:solidFill>
                <a:schemeClr val="accent2"/>
              </a:solidFill>
              <a:effectLst>
                <a:outerShdw blurRad="38100" dist="38100" dir="2700000" algn="tl">
                  <a:srgbClr val="000000"/>
                </a:outerShdw>
              </a:effectLst>
              <a:cs typeface="+mn-cs"/>
            </a:endParaRPr>
          </a:p>
        </p:txBody>
      </p:sp>
      <p:sp>
        <p:nvSpPr>
          <p:cNvPr id="501763" name="Rectangle 3"/>
          <p:cNvSpPr>
            <a:spLocks noChangeArrowheads="1"/>
          </p:cNvSpPr>
          <p:nvPr/>
        </p:nvSpPr>
        <p:spPr bwMode="auto">
          <a:xfrm>
            <a:off x="1828800" y="3860800"/>
            <a:ext cx="2867025" cy="519113"/>
          </a:xfrm>
          <a:prstGeom prst="rect">
            <a:avLst/>
          </a:prstGeom>
          <a:noFill/>
          <a:ln w="25400" cap="sq" algn="ctr">
            <a:noFill/>
            <a:miter lim="800000"/>
            <a:headEnd/>
            <a:tailEnd/>
          </a:ln>
          <a:effectLst/>
        </p:spPr>
        <p:txBody>
          <a:bodyPr wrap="none" lIns="274320" rIns="274320">
            <a:spAutoFit/>
          </a:bodyPr>
          <a:lstStyle/>
          <a:p>
            <a:pPr lvl="1" eaLnBrk="0" hangingPunct="0">
              <a:defRPr/>
            </a:pPr>
            <a:r>
              <a:rPr lang="en-US">
                <a:effectLst>
                  <a:outerShdw blurRad="38100" dist="38100" dir="2700000" algn="tl">
                    <a:srgbClr val="000000"/>
                  </a:outerShdw>
                </a:effectLst>
                <a:cs typeface="+mn-cs"/>
              </a:rPr>
              <a:t>(hence on |</a:t>
            </a:r>
            <a:r>
              <a:rPr lang="en-US">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a:t>
            </a:r>
          </a:p>
        </p:txBody>
      </p:sp>
      <p:sp>
        <p:nvSpPr>
          <p:cNvPr id="501764" name="Rectangle 4"/>
          <p:cNvSpPr>
            <a:spLocks noChangeArrowheads="1"/>
          </p:cNvSpPr>
          <p:nvPr/>
        </p:nvSpPr>
        <p:spPr bwMode="auto">
          <a:xfrm>
            <a:off x="7310438" y="2185988"/>
            <a:ext cx="1909762" cy="5191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Meaning:</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sym typeface="Symbol" pitchFamily="18" charset="2"/>
              </a:rPr>
              <a:t>    an integer k</a:t>
            </a:r>
            <a:r>
              <a:rPr lang="en-US">
                <a:solidFill>
                  <a:schemeClr val="accent2"/>
                </a:solidFill>
                <a:cs typeface="+mn-cs"/>
              </a:rPr>
              <a:t>,</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4822">
                                            <p:txEl>
                                              <p:pRg st="0" end="0"/>
                                            </p:txEl>
                                          </p:spTgt>
                                        </p:tgtEl>
                                        <p:attrNameLst>
                                          <p:attrName>style.visibility</p:attrName>
                                        </p:attrNameLst>
                                      </p:cBhvr>
                                      <p:to>
                                        <p:strVal val="visible"/>
                                      </p:to>
                                    </p:set>
                                    <p:anim calcmode="lin" valueType="num">
                                      <p:cBhvr additive="base">
                                        <p:cTn id="7" dur="500" fill="hold"/>
                                        <p:tgtEl>
                                          <p:spTgt spid="13148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48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4822">
                                            <p:txEl>
                                              <p:pRg st="1" end="1"/>
                                            </p:txEl>
                                          </p:spTgt>
                                        </p:tgtEl>
                                        <p:attrNameLst>
                                          <p:attrName>style.visibility</p:attrName>
                                        </p:attrNameLst>
                                      </p:cBhvr>
                                      <p:to>
                                        <p:strVal val="visible"/>
                                      </p:to>
                                    </p:set>
                                    <p:anim calcmode="lin" valueType="num">
                                      <p:cBhvr additive="base">
                                        <p:cTn id="13" dur="500" fill="hold"/>
                                        <p:tgtEl>
                                          <p:spTgt spid="13148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48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4822">
                                            <p:txEl>
                                              <p:pRg st="2" end="2"/>
                                            </p:txEl>
                                          </p:spTgt>
                                        </p:tgtEl>
                                        <p:attrNameLst>
                                          <p:attrName>style.visibility</p:attrName>
                                        </p:attrNameLst>
                                      </p:cBhvr>
                                      <p:to>
                                        <p:strVal val="visible"/>
                                      </p:to>
                                    </p:set>
                                    <p:anim calcmode="lin" valueType="num">
                                      <p:cBhvr additive="base">
                                        <p:cTn id="19" dur="500" fill="hold"/>
                                        <p:tgtEl>
                                          <p:spTgt spid="131482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48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4822">
                                            <p:txEl>
                                              <p:pRg st="3" end="3"/>
                                            </p:txEl>
                                          </p:spTgt>
                                        </p:tgtEl>
                                        <p:attrNameLst>
                                          <p:attrName>style.visibility</p:attrName>
                                        </p:attrNameLst>
                                      </p:cBhvr>
                                      <p:to>
                                        <p:strVal val="visible"/>
                                      </p:to>
                                    </p:set>
                                    <p:anim calcmode="lin" valueType="num">
                                      <p:cBhvr additive="base">
                                        <p:cTn id="25" dur="500" fill="hold"/>
                                        <p:tgtEl>
                                          <p:spTgt spid="131482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48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14822">
                                            <p:txEl>
                                              <p:pRg st="4" end="4"/>
                                            </p:txEl>
                                          </p:spTgt>
                                        </p:tgtEl>
                                        <p:attrNameLst>
                                          <p:attrName>style.visibility</p:attrName>
                                        </p:attrNameLst>
                                      </p:cBhvr>
                                      <p:to>
                                        <p:strVal val="visible"/>
                                      </p:to>
                                    </p:set>
                                    <p:anim calcmode="lin" valueType="num">
                                      <p:cBhvr additive="base">
                                        <p:cTn id="31" dur="500" fill="hold"/>
                                        <p:tgtEl>
                                          <p:spTgt spid="131482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148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01764"/>
                                        </p:tgtEl>
                                        <p:attrNameLst>
                                          <p:attrName>style.visibility</p:attrName>
                                        </p:attrNameLst>
                                      </p:cBhvr>
                                      <p:to>
                                        <p:strVal val="visible"/>
                                      </p:to>
                                    </p:set>
                                    <p:anim calcmode="lin" valueType="num">
                                      <p:cBhvr additive="base">
                                        <p:cTn id="37" dur="500" fill="hold"/>
                                        <p:tgtEl>
                                          <p:spTgt spid="501764"/>
                                        </p:tgtEl>
                                        <p:attrNameLst>
                                          <p:attrName>ppt_x</p:attrName>
                                        </p:attrNameLst>
                                      </p:cBhvr>
                                      <p:tavLst>
                                        <p:tav tm="0">
                                          <p:val>
                                            <p:strVal val="1+#ppt_w/2"/>
                                          </p:val>
                                        </p:tav>
                                        <p:tav tm="100000">
                                          <p:val>
                                            <p:strVal val="#ppt_x"/>
                                          </p:val>
                                        </p:tav>
                                      </p:tavLst>
                                    </p:anim>
                                    <p:anim calcmode="lin" valueType="num">
                                      <p:cBhvr additive="base">
                                        <p:cTn id="38" dur="500" fill="hold"/>
                                        <p:tgtEl>
                                          <p:spTgt spid="50176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14822">
                                            <p:txEl>
                                              <p:pRg st="5" end="5"/>
                                            </p:txEl>
                                          </p:spTgt>
                                        </p:tgtEl>
                                        <p:attrNameLst>
                                          <p:attrName>style.visibility</p:attrName>
                                        </p:attrNameLst>
                                      </p:cBhvr>
                                      <p:to>
                                        <p:strVal val="visible"/>
                                      </p:to>
                                    </p:set>
                                    <p:anim calcmode="lin" valueType="num">
                                      <p:cBhvr additive="base">
                                        <p:cTn id="43" dur="500" fill="hold"/>
                                        <p:tgtEl>
                                          <p:spTgt spid="1314822">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148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14822">
                                            <p:txEl>
                                              <p:pRg st="6" end="6"/>
                                            </p:txEl>
                                          </p:spTgt>
                                        </p:tgtEl>
                                        <p:attrNameLst>
                                          <p:attrName>style.visibility</p:attrName>
                                        </p:attrNameLst>
                                      </p:cBhvr>
                                      <p:to>
                                        <p:strVal val="visible"/>
                                      </p:to>
                                    </p:set>
                                    <p:anim calcmode="lin" valueType="num">
                                      <p:cBhvr additive="base">
                                        <p:cTn id="49" dur="500" fill="hold"/>
                                        <p:tgtEl>
                                          <p:spTgt spid="1314822">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1482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314822">
                                            <p:txEl>
                                              <p:pRg st="7" end="7"/>
                                            </p:txEl>
                                          </p:spTgt>
                                        </p:tgtEl>
                                        <p:attrNameLst>
                                          <p:attrName>style.visibility</p:attrName>
                                        </p:attrNameLst>
                                      </p:cBhvr>
                                      <p:to>
                                        <p:strVal val="visible"/>
                                      </p:to>
                                    </p:set>
                                    <p:anim calcmode="lin" valueType="num">
                                      <p:cBhvr additive="base">
                                        <p:cTn id="55" dur="500" fill="hold"/>
                                        <p:tgtEl>
                                          <p:spTgt spid="1314822">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31482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501763"/>
                                        </p:tgtEl>
                                        <p:attrNameLst>
                                          <p:attrName>style.visibility</p:attrName>
                                        </p:attrNameLst>
                                      </p:cBhvr>
                                      <p:to>
                                        <p:strVal val="visible"/>
                                      </p:to>
                                    </p:set>
                                    <p:anim calcmode="lin" valueType="num">
                                      <p:cBhvr additive="base">
                                        <p:cTn id="61" dur="500" fill="hold"/>
                                        <p:tgtEl>
                                          <p:spTgt spid="501763"/>
                                        </p:tgtEl>
                                        <p:attrNameLst>
                                          <p:attrName>ppt_x</p:attrName>
                                        </p:attrNameLst>
                                      </p:cBhvr>
                                      <p:tavLst>
                                        <p:tav tm="0">
                                          <p:val>
                                            <p:strVal val="1+#ppt_w/2"/>
                                          </p:val>
                                        </p:tav>
                                        <p:tav tm="100000">
                                          <p:val>
                                            <p:strVal val="#ppt_x"/>
                                          </p:val>
                                        </p:tav>
                                      </p:tavLst>
                                    </p:anim>
                                    <p:anim calcmode="lin" valueType="num">
                                      <p:cBhvr additive="base">
                                        <p:cTn id="62" dur="500" fill="hold"/>
                                        <p:tgtEl>
                                          <p:spTgt spid="501763"/>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2">
                                            <p:txEl>
                                              <p:pRg st="0" end="0"/>
                                            </p:txEl>
                                          </p:spTgt>
                                        </p:tgtEl>
                                        <p:attrNameLst>
                                          <p:attrName>style.visibility</p:attrName>
                                        </p:attrNameLst>
                                      </p:cBhvr>
                                      <p:to>
                                        <p:strVal val="visible"/>
                                      </p:to>
                                    </p:set>
                                    <p:anim calcmode="lin" valueType="num">
                                      <p:cBhvr additive="base">
                                        <p:cTn id="6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2">
                                            <p:txEl>
                                              <p:pRg st="1" end="1"/>
                                            </p:txEl>
                                          </p:spTgt>
                                        </p:tgtEl>
                                        <p:attrNameLst>
                                          <p:attrName>style.visibility</p:attrName>
                                        </p:attrNameLst>
                                      </p:cBhvr>
                                      <p:to>
                                        <p:strVal val="visible"/>
                                      </p:to>
                                    </p:set>
                                    <p:anim calcmode="lin" valueType="num">
                                      <p:cBhvr additive="base">
                                        <p:cTn id="7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2">
                                            <p:txEl>
                                              <p:pRg st="2" end="2"/>
                                            </p:txEl>
                                          </p:spTgt>
                                        </p:tgtEl>
                                        <p:attrNameLst>
                                          <p:attrName>style.visibility</p:attrName>
                                        </p:attrNameLst>
                                      </p:cBhvr>
                                      <p:to>
                                        <p:strVal val="visible"/>
                                      </p:to>
                                    </p:set>
                                    <p:anim calcmode="lin" valueType="num">
                                      <p:cBhvr additive="base">
                                        <p:cTn id="7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2">
                                            <p:txEl>
                                              <p:pRg st="3" end="3"/>
                                            </p:txEl>
                                          </p:spTgt>
                                        </p:tgtEl>
                                        <p:attrNameLst>
                                          <p:attrName>style.visibility</p:attrName>
                                        </p:attrNameLst>
                                      </p:cBhvr>
                                      <p:to>
                                        <p:strVal val="visible"/>
                                      </p:to>
                                    </p:set>
                                    <p:anim calcmode="lin" valueType="num">
                                      <p:cBhvr additive="base">
                                        <p:cTn id="8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2">
                                            <p:txEl>
                                              <p:pRg st="4" end="4"/>
                                            </p:txEl>
                                          </p:spTgt>
                                        </p:tgtEl>
                                        <p:attrNameLst>
                                          <p:attrName>style.visibility</p:attrName>
                                        </p:attrNameLst>
                                      </p:cBhvr>
                                      <p:to>
                                        <p:strVal val="visible"/>
                                      </p:to>
                                    </p:set>
                                    <p:anim calcmode="lin" valueType="num">
                                      <p:cBhvr additive="base">
                                        <p:cTn id="9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3" grpId="0"/>
      <p:bldP spid="50176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2" name="Group 21"/>
          <p:cNvGrpSpPr>
            <a:grpSpLocks/>
          </p:cNvGrpSpPr>
          <p:nvPr/>
        </p:nvGrpSpPr>
        <p:grpSpPr bwMode="auto">
          <a:xfrm flipH="1">
            <a:off x="8001000" y="2687638"/>
            <a:ext cx="1347788" cy="2341562"/>
            <a:chOff x="4560" y="1645"/>
            <a:chExt cx="849" cy="1475"/>
          </a:xfrm>
        </p:grpSpPr>
        <p:grpSp>
          <p:nvGrpSpPr>
            <p:cNvPr id="139286" name="Group 22"/>
            <p:cNvGrpSpPr>
              <a:grpSpLocks/>
            </p:cNvGrpSpPr>
            <p:nvPr/>
          </p:nvGrpSpPr>
          <p:grpSpPr bwMode="auto">
            <a:xfrm>
              <a:off x="4560" y="2056"/>
              <a:ext cx="849" cy="1064"/>
              <a:chOff x="2593" y="1179"/>
              <a:chExt cx="849" cy="1064"/>
            </a:xfrm>
          </p:grpSpPr>
          <p:sp>
            <p:nvSpPr>
              <p:cNvPr id="13929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30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30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9287" name="Group 30"/>
            <p:cNvGrpSpPr>
              <a:grpSpLocks/>
            </p:cNvGrpSpPr>
            <p:nvPr/>
          </p:nvGrpSpPr>
          <p:grpSpPr bwMode="auto">
            <a:xfrm>
              <a:off x="4703" y="1645"/>
              <a:ext cx="230" cy="1456"/>
              <a:chOff x="2720" y="768"/>
              <a:chExt cx="230" cy="1456"/>
            </a:xfrm>
          </p:grpSpPr>
          <p:sp>
            <p:nvSpPr>
              <p:cNvPr id="13929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9288" name="Group 33"/>
            <p:cNvGrpSpPr>
              <a:grpSpLocks/>
            </p:cNvGrpSpPr>
            <p:nvPr/>
          </p:nvGrpSpPr>
          <p:grpSpPr bwMode="auto">
            <a:xfrm>
              <a:off x="5125" y="2204"/>
              <a:ext cx="77" cy="68"/>
              <a:chOff x="1747" y="2620"/>
              <a:chExt cx="44" cy="73"/>
            </a:xfrm>
          </p:grpSpPr>
          <p:sp>
            <p:nvSpPr>
              <p:cNvPr id="13928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6" name="Group 5"/>
          <p:cNvGrpSpPr>
            <a:grpSpLocks/>
          </p:cNvGrpSpPr>
          <p:nvPr/>
        </p:nvGrpSpPr>
        <p:grpSpPr bwMode="auto">
          <a:xfrm>
            <a:off x="685800" y="3810000"/>
            <a:ext cx="1447800" cy="2133600"/>
            <a:chOff x="2013" y="2206"/>
            <a:chExt cx="679" cy="1010"/>
          </a:xfrm>
        </p:grpSpPr>
        <p:sp>
          <p:nvSpPr>
            <p:cNvPr id="13927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9272" name="Group 7"/>
            <p:cNvGrpSpPr>
              <a:grpSpLocks/>
            </p:cNvGrpSpPr>
            <p:nvPr/>
          </p:nvGrpSpPr>
          <p:grpSpPr bwMode="auto">
            <a:xfrm>
              <a:off x="2013" y="2206"/>
              <a:ext cx="339" cy="1010"/>
              <a:chOff x="240" y="2880"/>
              <a:chExt cx="339" cy="1010"/>
            </a:xfrm>
          </p:grpSpPr>
          <p:sp>
            <p:nvSpPr>
              <p:cNvPr id="13927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8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928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00200" y="685800"/>
            <a:ext cx="6870700" cy="762000"/>
          </a:xfrm>
          <a:prstGeom prst="wedgeRoundRectCallout">
            <a:avLst>
              <a:gd name="adj1" fmla="val 33481"/>
              <a:gd name="adj2" fmla="val 8145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come up with a hard problem </a:t>
            </a:r>
            <a:r>
              <a:rPr lang="en-US" altLang="en-US" sz="2800">
                <a:solidFill>
                  <a:schemeClr val="accent2"/>
                </a:solidFill>
                <a:latin typeface="Times New Roman" pitchFamily="18" charset="0"/>
              </a:rPr>
              <a:t>P</a:t>
            </a:r>
          </a:p>
        </p:txBody>
      </p:sp>
      <p:sp>
        <p:nvSpPr>
          <p:cNvPr id="131482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sym typeface="Symbol" pitchFamily="18" charset="2"/>
              </a:rPr>
              <a:t>    an integer k</a:t>
            </a:r>
            <a:r>
              <a:rPr lang="en-US">
                <a:solidFill>
                  <a:schemeClr val="accent2"/>
                </a:solidFill>
                <a:cs typeface="+mn-cs"/>
              </a:rPr>
              <a:t>,</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500" fill="hold"/>
                                        <p:tgtEl>
                                          <p:spTgt spid="54"/>
                                        </p:tgtEl>
                                        <p:attrNameLst>
                                          <p:attrName>ppt_x</p:attrName>
                                        </p:attrNameLst>
                                      </p:cBhvr>
                                      <p:tavLst>
                                        <p:tav tm="0">
                                          <p:val>
                                            <p:strVal val="1+#ppt_w/2"/>
                                          </p:val>
                                        </p:tav>
                                        <p:tav tm="100000">
                                          <p:val>
                                            <p:strVal val="#ppt_x"/>
                                          </p:val>
                                        </p:tav>
                                      </p:tavLst>
                                    </p:anim>
                                    <p:anim calcmode="lin" valueType="num">
                                      <p:cBhvr additive="base">
                                        <p:cTn id="1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0291" name="Group 21"/>
          <p:cNvGrpSpPr>
            <a:grpSpLocks/>
          </p:cNvGrpSpPr>
          <p:nvPr/>
        </p:nvGrpSpPr>
        <p:grpSpPr bwMode="auto">
          <a:xfrm flipH="1">
            <a:off x="8001000" y="2687638"/>
            <a:ext cx="1347788" cy="2341562"/>
            <a:chOff x="4560" y="1645"/>
            <a:chExt cx="849" cy="1475"/>
          </a:xfrm>
        </p:grpSpPr>
        <p:grpSp>
          <p:nvGrpSpPr>
            <p:cNvPr id="140311" name="Group 22"/>
            <p:cNvGrpSpPr>
              <a:grpSpLocks/>
            </p:cNvGrpSpPr>
            <p:nvPr/>
          </p:nvGrpSpPr>
          <p:grpSpPr bwMode="auto">
            <a:xfrm>
              <a:off x="4560" y="2056"/>
              <a:ext cx="849" cy="1064"/>
              <a:chOff x="2593" y="1179"/>
              <a:chExt cx="849" cy="1064"/>
            </a:xfrm>
          </p:grpSpPr>
          <p:sp>
            <p:nvSpPr>
              <p:cNvPr id="140320"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1"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2"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3"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4"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5"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6"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0312" name="Group 30"/>
            <p:cNvGrpSpPr>
              <a:grpSpLocks/>
            </p:cNvGrpSpPr>
            <p:nvPr/>
          </p:nvGrpSpPr>
          <p:grpSpPr bwMode="auto">
            <a:xfrm>
              <a:off x="4703" y="1645"/>
              <a:ext cx="230" cy="1456"/>
              <a:chOff x="2720" y="768"/>
              <a:chExt cx="230" cy="1456"/>
            </a:xfrm>
          </p:grpSpPr>
          <p:sp>
            <p:nvSpPr>
              <p:cNvPr id="140318"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19"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0313" name="Group 33"/>
            <p:cNvGrpSpPr>
              <a:grpSpLocks/>
            </p:cNvGrpSpPr>
            <p:nvPr/>
          </p:nvGrpSpPr>
          <p:grpSpPr bwMode="auto">
            <a:xfrm>
              <a:off x="5125" y="2204"/>
              <a:ext cx="77" cy="68"/>
              <a:chOff x="1747" y="2620"/>
              <a:chExt cx="44" cy="73"/>
            </a:xfrm>
          </p:grpSpPr>
          <p:sp>
            <p:nvSpPr>
              <p:cNvPr id="140314"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5"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6"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7"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0292" name="Group 5"/>
          <p:cNvGrpSpPr>
            <a:grpSpLocks/>
          </p:cNvGrpSpPr>
          <p:nvPr/>
        </p:nvGrpSpPr>
        <p:grpSpPr bwMode="auto">
          <a:xfrm>
            <a:off x="685800" y="3810000"/>
            <a:ext cx="1447800" cy="2133600"/>
            <a:chOff x="2013" y="2206"/>
            <a:chExt cx="679" cy="1010"/>
          </a:xfrm>
        </p:grpSpPr>
        <p:sp>
          <p:nvSpPr>
            <p:cNvPr id="14029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0297" name="Group 7"/>
            <p:cNvGrpSpPr>
              <a:grpSpLocks/>
            </p:cNvGrpSpPr>
            <p:nvPr/>
          </p:nvGrpSpPr>
          <p:grpSpPr bwMode="auto">
            <a:xfrm>
              <a:off x="2013" y="2206"/>
              <a:ext cx="339" cy="1010"/>
              <a:chOff x="240" y="2880"/>
              <a:chExt cx="339" cy="1010"/>
            </a:xfrm>
          </p:grpSpPr>
          <p:sp>
            <p:nvSpPr>
              <p:cNvPr id="14029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29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031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172200" cy="1670050"/>
          </a:xfrm>
          <a:prstGeom prst="wedgeRoundRectCallout">
            <a:avLst>
              <a:gd name="adj1" fmla="val -34671"/>
              <a:gd name="adj2" fmla="val 8536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r>
              <a:rPr lang="en-US" altLang="en-US" sz="2800">
                <a:latin typeface="Times New Roman" pitchFamily="18" charset="0"/>
              </a:rPr>
              <a:t>.</a:t>
            </a:r>
            <a:br>
              <a:rPr lang="en-US" altLang="en-US" sz="2800">
                <a:latin typeface="Times New Roman" pitchFamily="18" charset="0"/>
              </a:rPr>
            </a:br>
            <a:r>
              <a:rPr lang="en-US" altLang="en-US" sz="2800">
                <a:latin typeface="Times New Roman" pitchFamily="18" charset="0"/>
              </a:rPr>
              <a:t>I don’t need to specify how many</a:t>
            </a:r>
            <a:br>
              <a:rPr lang="en-US" altLang="en-US" sz="2800">
                <a:latin typeface="Times New Roman" pitchFamily="18" charset="0"/>
              </a:rPr>
            </a:br>
            <a:r>
              <a:rPr lang="en-US" altLang="en-US" sz="2800">
                <a:latin typeface="Times New Roman" pitchFamily="18" charset="0"/>
              </a:rPr>
              <a:t>cells of tape </a:t>
            </a:r>
            <a:r>
              <a:rPr lang="en-US" altLang="en-US" sz="2800">
                <a:solidFill>
                  <a:schemeClr val="accent2"/>
                </a:solidFill>
                <a:latin typeface="Times New Roman" pitchFamily="18" charset="0"/>
              </a:rPr>
              <a:t>k</a:t>
            </a:r>
            <a:r>
              <a:rPr lang="en-US" altLang="en-US" sz="2800">
                <a:latin typeface="Times New Roman" pitchFamily="18" charset="0"/>
              </a:rPr>
              <a:t> it will allocate.</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438400"/>
            <a:ext cx="6324600" cy="1760538"/>
          </a:xfrm>
          <a:prstGeom prst="wedgeRoundRectCallout">
            <a:avLst>
              <a:gd name="adj1" fmla="val 53412"/>
              <a:gd name="adj2" fmla="val 2935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Oops.</a:t>
            </a:r>
            <a:br>
              <a:rPr lang="en-US" altLang="en-US" sz="2800">
                <a:latin typeface="Times New Roman" pitchFamily="18" charset="0"/>
              </a:rPr>
            </a:br>
            <a:r>
              <a:rPr lang="en-US" altLang="en-US" sz="2800">
                <a:latin typeface="Times New Roman" pitchFamily="18" charset="0"/>
              </a:rPr>
              <a:t>I now need to come up with </a:t>
            </a:r>
            <a:br>
              <a:rPr lang="en-US" altLang="en-US" sz="2800">
                <a:latin typeface="Times New Roman" pitchFamily="18" charset="0"/>
              </a:rPr>
            </a:br>
            <a:r>
              <a:rPr lang="en-US" altLang="en-US" sz="2800">
                <a:latin typeface="Times New Roman" pitchFamily="18" charset="0"/>
              </a:rPr>
              <a:t>the input </a:t>
            </a:r>
            <a:r>
              <a:rPr lang="en-US" altLang="en-US" sz="2800">
                <a:solidFill>
                  <a:schemeClr val="accent2"/>
                </a:solidFill>
                <a:latin typeface="Times New Roman" pitchFamily="18" charset="0"/>
              </a:rPr>
              <a:t>I</a:t>
            </a:r>
            <a:r>
              <a:rPr lang="en-US" altLang="en-US" sz="2800">
                <a:latin typeface="Times New Roman" pitchFamily="18" charset="0"/>
              </a:rPr>
              <a:t> before knowing this </a:t>
            </a:r>
            <a:r>
              <a:rPr lang="en-US" altLang="en-US" sz="2800">
                <a:solidFill>
                  <a:schemeClr val="accent2"/>
                </a:solidFill>
                <a:latin typeface="Times New Roman" pitchFamily="18" charset="0"/>
              </a:rPr>
              <a:t>k</a:t>
            </a:r>
            <a:r>
              <a:rPr lang="en-US" altLang="en-US" sz="2800">
                <a:latin typeface="Times New Roman" pitchFamily="18" charset="0"/>
              </a:rPr>
              <a:t>. </a:t>
            </a:r>
          </a:p>
        </p:txBody>
      </p:sp>
      <p:sp>
        <p:nvSpPr>
          <p:cNvPr id="131482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sym typeface="Symbol" pitchFamily="18" charset="2"/>
              </a:rPr>
              <a:t>    an integer k</a:t>
            </a:r>
            <a:r>
              <a:rPr lang="en-US">
                <a:solidFill>
                  <a:schemeClr val="accent2"/>
                </a:solidFill>
                <a:cs typeface="+mn-cs"/>
              </a:rPr>
              <a:t>,</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1315" name="Group 21"/>
          <p:cNvGrpSpPr>
            <a:grpSpLocks/>
          </p:cNvGrpSpPr>
          <p:nvPr/>
        </p:nvGrpSpPr>
        <p:grpSpPr bwMode="auto">
          <a:xfrm flipH="1">
            <a:off x="8001000" y="2687638"/>
            <a:ext cx="1347788" cy="2341562"/>
            <a:chOff x="4560" y="1645"/>
            <a:chExt cx="849" cy="1475"/>
          </a:xfrm>
        </p:grpSpPr>
        <p:grpSp>
          <p:nvGrpSpPr>
            <p:cNvPr id="141334" name="Group 22"/>
            <p:cNvGrpSpPr>
              <a:grpSpLocks/>
            </p:cNvGrpSpPr>
            <p:nvPr/>
          </p:nvGrpSpPr>
          <p:grpSpPr bwMode="auto">
            <a:xfrm>
              <a:off x="4560" y="2056"/>
              <a:ext cx="849" cy="1064"/>
              <a:chOff x="2593" y="1179"/>
              <a:chExt cx="849" cy="1064"/>
            </a:xfrm>
          </p:grpSpPr>
          <p:sp>
            <p:nvSpPr>
              <p:cNvPr id="141343"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4"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5"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6"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7"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8"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9"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1335" name="Group 30"/>
            <p:cNvGrpSpPr>
              <a:grpSpLocks/>
            </p:cNvGrpSpPr>
            <p:nvPr/>
          </p:nvGrpSpPr>
          <p:grpSpPr bwMode="auto">
            <a:xfrm>
              <a:off x="4703" y="1645"/>
              <a:ext cx="230" cy="1456"/>
              <a:chOff x="2720" y="768"/>
              <a:chExt cx="230" cy="1456"/>
            </a:xfrm>
          </p:grpSpPr>
          <p:sp>
            <p:nvSpPr>
              <p:cNvPr id="141341"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2"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1336" name="Group 33"/>
            <p:cNvGrpSpPr>
              <a:grpSpLocks/>
            </p:cNvGrpSpPr>
            <p:nvPr/>
          </p:nvGrpSpPr>
          <p:grpSpPr bwMode="auto">
            <a:xfrm>
              <a:off x="5125" y="2204"/>
              <a:ext cx="77" cy="68"/>
              <a:chOff x="1747" y="2620"/>
              <a:chExt cx="44" cy="73"/>
            </a:xfrm>
          </p:grpSpPr>
          <p:sp>
            <p:nvSpPr>
              <p:cNvPr id="141337"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8"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9"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40"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1316" name="Group 5"/>
          <p:cNvGrpSpPr>
            <a:grpSpLocks/>
          </p:cNvGrpSpPr>
          <p:nvPr/>
        </p:nvGrpSpPr>
        <p:grpSpPr bwMode="auto">
          <a:xfrm>
            <a:off x="685800" y="3810000"/>
            <a:ext cx="1447800" cy="2133600"/>
            <a:chOff x="2013" y="2206"/>
            <a:chExt cx="679" cy="1010"/>
          </a:xfrm>
        </p:grpSpPr>
        <p:sp>
          <p:nvSpPr>
            <p:cNvPr id="14131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1320" name="Group 7"/>
            <p:cNvGrpSpPr>
              <a:grpSpLocks/>
            </p:cNvGrpSpPr>
            <p:nvPr/>
          </p:nvGrpSpPr>
          <p:grpSpPr bwMode="auto">
            <a:xfrm>
              <a:off x="2013" y="2206"/>
              <a:ext cx="339" cy="1010"/>
              <a:chOff x="240" y="2880"/>
              <a:chExt cx="339" cy="1010"/>
            </a:xfrm>
          </p:grpSpPr>
          <p:sp>
            <p:nvSpPr>
              <p:cNvPr id="14132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2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133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324600" cy="1593850"/>
          </a:xfrm>
          <a:prstGeom prst="wedgeRoundRectCallout">
            <a:avLst>
              <a:gd name="adj1" fmla="val -35042"/>
              <a:gd name="adj2" fmla="val 9183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No problem.</a:t>
            </a:r>
            <a:br>
              <a:rPr lang="en-US" altLang="en-US" sz="2800">
                <a:latin typeface="Times New Roman" pitchFamily="18" charset="0"/>
              </a:rPr>
            </a:br>
            <a:r>
              <a:rPr lang="en-US" altLang="en-US" sz="2800">
                <a:latin typeface="Times New Roman" pitchFamily="18" charset="0"/>
              </a:rPr>
              <a:t>If he gives me a bigger input </a:t>
            </a:r>
            <a:r>
              <a:rPr lang="en-US" altLang="en-US" sz="2800">
                <a:solidFill>
                  <a:schemeClr val="accent2"/>
                </a:solidFill>
                <a:latin typeface="Times New Roman" pitchFamily="18" charset="0"/>
              </a:rPr>
              <a:t>I,</a:t>
            </a:r>
            <a:br>
              <a:rPr lang="en-US" altLang="en-US" sz="2800">
                <a:solidFill>
                  <a:schemeClr val="accent2"/>
                </a:solidFill>
                <a:latin typeface="Times New Roman" pitchFamily="18" charset="0"/>
              </a:rPr>
            </a:br>
            <a:r>
              <a:rPr lang="en-US" altLang="en-US" sz="2800">
                <a:latin typeface="Times New Roman" pitchFamily="18" charset="0"/>
              </a:rPr>
              <a:t> I will use even more tape! </a:t>
            </a:r>
          </a:p>
        </p:txBody>
      </p:sp>
      <p:sp>
        <p:nvSpPr>
          <p:cNvPr id="131482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sym typeface="Symbol" pitchFamily="18" charset="2"/>
              </a:rPr>
              <a:t> computable problems P,</a:t>
            </a:r>
            <a:r>
              <a:rPr lang="en-US">
                <a:cs typeface="+mn-cs"/>
                <a:sym typeface="Symbol" pitchFamily="18" charset="2"/>
              </a:rPr>
              <a:t> </a:t>
            </a:r>
          </a:p>
          <a:p>
            <a:pPr lvl="1">
              <a:defRPr/>
            </a:pPr>
            <a:r>
              <a:rPr lang="en-US">
                <a:solidFill>
                  <a:schemeClr val="accent2"/>
                </a:solidFill>
                <a:cs typeface="+mn-cs"/>
                <a:sym typeface="Symbol" pitchFamily="18" charset="2"/>
              </a:rPr>
              <a:t>    a TM </a:t>
            </a:r>
            <a:r>
              <a:rPr lang="en-US">
                <a:solidFill>
                  <a:schemeClr val="accent2"/>
                </a:solidFill>
                <a:cs typeface="+mn-cs"/>
              </a:rPr>
              <a:t>M, </a:t>
            </a:r>
            <a:r>
              <a:rPr lang="en-US">
                <a:solidFill>
                  <a:schemeClr val="accent2"/>
                </a:solidFill>
                <a:cs typeface="+mn-cs"/>
                <a:sym typeface="Symbol" pitchFamily="18" charset="2"/>
              </a:rPr>
              <a:t> </a:t>
            </a:r>
            <a:endParaRPr lang="en-US">
              <a:solidFill>
                <a:schemeClr val="accent2"/>
              </a:solidFill>
              <a:cs typeface="+mn-cs"/>
            </a:endParaRPr>
          </a:p>
          <a:p>
            <a:pPr lvl="1">
              <a:defRPr/>
            </a:pPr>
            <a:r>
              <a:rPr lang="en-US">
                <a:solidFill>
                  <a:schemeClr val="accent2"/>
                </a:solidFill>
                <a:cs typeface="+mn-cs"/>
              </a:rPr>
              <a:t>   </a:t>
            </a:r>
            <a:r>
              <a:rPr lang="en-US">
                <a:solidFill>
                  <a:schemeClr val="accent2"/>
                </a:solidFill>
                <a:latin typeface="Symbol" pitchFamily="18" charset="2"/>
                <a:cs typeface="+mn-cs"/>
              </a:rPr>
              <a:t>"</a:t>
            </a:r>
            <a:r>
              <a:rPr lang="en-US">
                <a:solidFill>
                  <a:schemeClr val="accent2"/>
                </a:solidFill>
                <a:cs typeface="+mn-cs"/>
              </a:rPr>
              <a:t> inputs I, </a:t>
            </a:r>
          </a:p>
          <a:p>
            <a:pPr lvl="1">
              <a:defRPr/>
            </a:pPr>
            <a:r>
              <a:rPr lang="en-US">
                <a:solidFill>
                  <a:schemeClr val="accent2"/>
                </a:solidFill>
                <a:cs typeface="+mn-cs"/>
                <a:sym typeface="Symbol" pitchFamily="18" charset="2"/>
              </a:rPr>
              <a:t>    an integer k</a:t>
            </a:r>
            <a:r>
              <a:rPr lang="en-US">
                <a:solidFill>
                  <a:schemeClr val="accent2"/>
                </a:solidFill>
                <a:cs typeface="+mn-cs"/>
              </a:rPr>
              <a:t>,</a:t>
            </a:r>
          </a:p>
          <a:p>
            <a:pPr lvl="1">
              <a:defRPr/>
            </a:pPr>
            <a:r>
              <a:rPr lang="en-US">
                <a:solidFill>
                  <a:schemeClr val="accent2"/>
                </a:solidFill>
                <a:cs typeface="+mn-cs"/>
              </a:rPr>
              <a:t>         </a:t>
            </a:r>
            <a:r>
              <a:rPr lang="en-US">
                <a:solidFill>
                  <a:schemeClr val="accent2"/>
                </a:solidFill>
                <a:effectLst>
                  <a:outerShdw blurRad="38100" dist="38100" dir="2700000" algn="tl">
                    <a:srgbClr val="000000"/>
                  </a:outerShdw>
                </a:effectLst>
                <a:cs typeface="+mn-cs"/>
              </a:rPr>
              <a:t>K(M,I)</a:t>
            </a:r>
            <a:r>
              <a:rPr lang="en-US">
                <a:solidFill>
                  <a:schemeClr val="accent2"/>
                </a:solidFill>
                <a:cs typeface="+mn-cs"/>
              </a:rPr>
              <a:t> =</a:t>
            </a:r>
            <a:r>
              <a:rPr lang="en-US">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algn="l">
              <a:defRPr/>
            </a:pPr>
            <a:r>
              <a:rPr lang="en-US">
                <a:solidFill>
                  <a:schemeClr val="hlink"/>
                </a:solidFill>
                <a:effectLst>
                  <a:outerShdw blurRad="38100" dist="38100" dir="2700000" algn="tl">
                    <a:srgbClr val="000000"/>
                  </a:outerShdw>
                </a:effectLst>
              </a:rPr>
              <a:t>Proof</a:t>
            </a:r>
          </a:p>
        </p:txBody>
      </p:sp>
      <p:sp>
        <p:nvSpPr>
          <p:cNvPr id="17" name="Text Box 14"/>
          <p:cNvSpPr txBox="1">
            <a:spLocks noChangeArrowheads="1"/>
          </p:cNvSpPr>
          <p:nvPr/>
        </p:nvSpPr>
        <p:spPr bwMode="auto">
          <a:xfrm>
            <a:off x="381000" y="4965700"/>
            <a:ext cx="7239000" cy="1384300"/>
          </a:xfrm>
          <a:prstGeom prst="rect">
            <a:avLst/>
          </a:prstGeom>
          <a:noFill/>
          <a:ln w="38100" cap="sq">
            <a:noFill/>
            <a:miter lim="800000"/>
            <a:headEnd/>
            <a:tailEnd/>
          </a:ln>
          <a:effectLst/>
        </p:spPr>
        <p:txBody>
          <a:bodyPr lIns="274320" rIns="274320">
            <a:spAutoFit/>
          </a:bodyPr>
          <a:lstStyle/>
          <a:p>
            <a:pPr algn="l">
              <a:spcBef>
                <a:spcPts val="0"/>
              </a:spcBef>
              <a:defRPr/>
            </a:pPr>
            <a:r>
              <a:rPr lang="en-US" dirty="0">
                <a:effectLst>
                  <a:outerShdw blurRad="38100" dist="38100" dir="2700000" algn="tl">
                    <a:srgbClr val="000000"/>
                  </a:outerShdw>
                </a:effectLst>
              </a:rPr>
              <a:t>If a </a:t>
            </a:r>
            <a:r>
              <a:rPr lang="en-US" dirty="0">
                <a:solidFill>
                  <a:schemeClr val="accent2"/>
                </a:solidFill>
                <a:effectLst>
                  <a:outerShdw blurRad="38100" dist="38100" dir="2700000" algn="tl">
                    <a:srgbClr val="000000"/>
                  </a:outerShdw>
                </a:effectLst>
              </a:rPr>
              <a:t>boy</a:t>
            </a:r>
            <a:r>
              <a:rPr lang="en-US" dirty="0">
                <a:effectLst>
                  <a:outerShdw blurRad="38100" dist="38100" dir="2700000" algn="tl">
                    <a:srgbClr val="000000"/>
                  </a:outerShdw>
                </a:effectLst>
              </a:rPr>
              <a:t> can do it, a </a:t>
            </a:r>
            <a:r>
              <a:rPr lang="en-US" dirty="0">
                <a:solidFill>
                  <a:schemeClr val="accent2"/>
                </a:solidFill>
                <a:effectLst>
                  <a:outerShdw blurRad="38100" dist="38100" dir="2700000" algn="tl">
                    <a:srgbClr val="000000"/>
                  </a:outerShdw>
                </a:effectLst>
              </a:rPr>
              <a:t>girl</a:t>
            </a:r>
            <a:r>
              <a:rPr lang="en-US" dirty="0">
                <a:effectLst>
                  <a:outerShdw blurRad="38100" dist="38100" dir="2700000" algn="tl">
                    <a:srgbClr val="000000"/>
                  </a:outerShdw>
                </a:effectLst>
              </a:rPr>
              <a:t> can do it better.</a:t>
            </a:r>
          </a:p>
          <a:p>
            <a:pPr algn="l">
              <a:spcBef>
                <a:spcPts val="0"/>
              </a:spcBef>
              <a:defRPr/>
            </a:pPr>
            <a:r>
              <a:rPr lang="en-US" dirty="0">
                <a:effectLst>
                  <a:outerShdw blurRad="38100" dist="38100" dir="2700000" algn="tl">
                    <a:srgbClr val="000000"/>
                  </a:outerShdw>
                </a:effectLst>
              </a:rPr>
              <a:t>If a </a:t>
            </a:r>
            <a:r>
              <a:rPr lang="en-US" dirty="0">
                <a:solidFill>
                  <a:schemeClr val="accent2"/>
                </a:solidFill>
                <a:effectLst>
                  <a:outerShdw blurRad="38100" dist="38100" dir="2700000" algn="tl">
                    <a:srgbClr val="000000"/>
                  </a:outerShdw>
                </a:effectLst>
              </a:rPr>
              <a:t>Java program </a:t>
            </a:r>
            <a:r>
              <a:rPr lang="en-US" dirty="0">
                <a:effectLst>
                  <a:outerShdw blurRad="38100" dist="38100" dir="2700000" algn="tl">
                    <a:srgbClr val="000000"/>
                  </a:outerShdw>
                </a:effectLst>
              </a:rPr>
              <a:t>can do it, </a:t>
            </a:r>
          </a:p>
          <a:p>
            <a:pPr algn="l">
              <a:spcBef>
                <a:spcPts val="0"/>
              </a:spcBef>
              <a:defRPr/>
            </a:pPr>
            <a:r>
              <a:rPr lang="en-US" dirty="0">
                <a:solidFill>
                  <a:schemeClr val="accent2"/>
                </a:solidFill>
                <a:effectLst>
                  <a:outerShdw blurRad="38100" dist="38100" dir="2700000" algn="tl">
                    <a:srgbClr val="000000"/>
                  </a:outerShdw>
                </a:effectLst>
              </a:rPr>
              <a:t>   Turing Machine </a:t>
            </a:r>
            <a:r>
              <a:rPr lang="en-US" dirty="0">
                <a:effectLst>
                  <a:outerShdw blurRad="38100" dist="38100" dir="2700000" algn="tl">
                    <a:srgbClr val="000000"/>
                  </a:outerShdw>
                </a:effectLst>
              </a:rPr>
              <a:t>can simulate it.</a:t>
            </a:r>
          </a:p>
        </p:txBody>
      </p:sp>
      <p:sp>
        <p:nvSpPr>
          <p:cNvPr id="19461" name="Text Box 5"/>
          <p:cNvSpPr txBox="1">
            <a:spLocks noChangeArrowheads="1"/>
          </p:cNvSpPr>
          <p:nvPr/>
        </p:nvSpPr>
        <p:spPr bwMode="auto">
          <a:xfrm>
            <a:off x="381000" y="528638"/>
            <a:ext cx="6269038"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A computational problem is computable</a:t>
            </a:r>
          </a:p>
          <a:p>
            <a:pPr algn="l">
              <a:buFont typeface="Arial" charset="0"/>
              <a:buChar char="•"/>
            </a:pPr>
            <a:r>
              <a:rPr lang="en-US" altLang="en-US"/>
              <a:t>by a </a:t>
            </a:r>
            <a:r>
              <a:rPr lang="en-US" altLang="en-US">
                <a:solidFill>
                  <a:schemeClr val="accent2"/>
                </a:solidFill>
              </a:rPr>
              <a:t>Java Program</a:t>
            </a:r>
          </a:p>
          <a:p>
            <a:pPr algn="l">
              <a:buFont typeface="Arial" charset="0"/>
              <a:buChar char="•"/>
            </a:pPr>
            <a:endParaRPr lang="en-US" altLang="en-US" sz="1800"/>
          </a:p>
          <a:p>
            <a:pPr algn="l">
              <a:buFont typeface="Arial" charset="0"/>
              <a:buChar char="•"/>
            </a:pPr>
            <a:r>
              <a:rPr lang="en-US" altLang="en-US"/>
              <a:t>by a </a:t>
            </a:r>
            <a:r>
              <a:rPr lang="en-US" altLang="en-US">
                <a:solidFill>
                  <a:schemeClr val="accent2"/>
                </a:solidFill>
              </a:rPr>
              <a:t>Turing Machine</a:t>
            </a:r>
            <a:endParaRPr lang="en-US" altLang="en-US" sz="1800"/>
          </a:p>
        </p:txBody>
      </p:sp>
      <p:sp>
        <p:nvSpPr>
          <p:cNvPr id="14" name="Freeform 10"/>
          <p:cNvSpPr>
            <a:spLocks/>
          </p:cNvSpPr>
          <p:nvPr/>
        </p:nvSpPr>
        <p:spPr bwMode="auto">
          <a:xfrm flipH="1">
            <a:off x="1752600" y="1371600"/>
            <a:ext cx="303213" cy="471488"/>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9464"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3875" y="2233613"/>
            <a:ext cx="8086725" cy="2732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chemeClr val="hlink"/>
                </a:solidFill>
                <a:miter lim="800000"/>
                <a:headEnd/>
                <a:tailEnd/>
              </a14:hiddenLine>
            </a:ext>
          </a:extLst>
        </p:spPr>
      </p:pic>
    </p:spTree>
    <p:extLst>
      <p:ext uri="{BB962C8B-B14F-4D97-AF65-F5344CB8AC3E}">
        <p14:creationId xmlns:p14="http://schemas.microsoft.com/office/powerpoint/2010/main" val="32239865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9464"/>
                                        </p:tgtEl>
                                        <p:attrNameLst>
                                          <p:attrName>style.visibility</p:attrName>
                                        </p:attrNameLst>
                                      </p:cBhvr>
                                      <p:to>
                                        <p:strVal val="visible"/>
                                      </p:to>
                                    </p:set>
                                    <p:anim calcmode="lin" valueType="num">
                                      <p:cBhvr additive="base">
                                        <p:cTn id="17" dur="500" fill="hold"/>
                                        <p:tgtEl>
                                          <p:spTgt spid="19464"/>
                                        </p:tgtEl>
                                        <p:attrNameLst>
                                          <p:attrName>ppt_x</p:attrName>
                                        </p:attrNameLst>
                                      </p:cBhvr>
                                      <p:tavLst>
                                        <p:tav tm="0">
                                          <p:val>
                                            <p:strVal val="#ppt_x"/>
                                          </p:val>
                                        </p:tav>
                                        <p:tav tm="100000">
                                          <p:val>
                                            <p:strVal val="#ppt_x"/>
                                          </p:val>
                                        </p:tav>
                                      </p:tavLst>
                                    </p:anim>
                                    <p:anim calcmode="lin" valueType="num">
                                      <p:cBhvr additive="base">
                                        <p:cTn id="18" dur="500" fill="hold"/>
                                        <p:tgtEl>
                                          <p:spTgt spid="1946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additive="base">
                                        <p:cTn id="23"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7">
                                            <p:txEl>
                                              <p:pRg st="1" end="1"/>
                                            </p:txEl>
                                          </p:spTgt>
                                        </p:tgtEl>
                                        <p:attrNameLst>
                                          <p:attrName>style.visibility</p:attrName>
                                        </p:attrNameLst>
                                      </p:cBhvr>
                                      <p:to>
                                        <p:strVal val="visible"/>
                                      </p:to>
                                    </p:set>
                                    <p:anim calcmode="lin" valueType="num">
                                      <p:cBhvr additive="base">
                                        <p:cTn id="29"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7">
                                            <p:txEl>
                                              <p:pRg st="2" end="2"/>
                                            </p:txEl>
                                          </p:spTgt>
                                        </p:tgtEl>
                                        <p:attrNameLst>
                                          <p:attrName>style.visibility</p:attrName>
                                        </p:attrNameLst>
                                      </p:cBhvr>
                                      <p:to>
                                        <p:strVal val="visible"/>
                                      </p:to>
                                    </p:set>
                                    <p:anim calcmode="lin" valueType="num">
                                      <p:cBhvr additive="base">
                                        <p:cTn id="35"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2339" name="Group 21"/>
          <p:cNvGrpSpPr>
            <a:grpSpLocks/>
          </p:cNvGrpSpPr>
          <p:nvPr/>
        </p:nvGrpSpPr>
        <p:grpSpPr bwMode="auto">
          <a:xfrm flipH="1">
            <a:off x="8001000" y="2687638"/>
            <a:ext cx="1347788" cy="2341562"/>
            <a:chOff x="4560" y="1645"/>
            <a:chExt cx="849" cy="1475"/>
          </a:xfrm>
        </p:grpSpPr>
        <p:grpSp>
          <p:nvGrpSpPr>
            <p:cNvPr id="142359" name="Group 22"/>
            <p:cNvGrpSpPr>
              <a:grpSpLocks/>
            </p:cNvGrpSpPr>
            <p:nvPr/>
          </p:nvGrpSpPr>
          <p:grpSpPr bwMode="auto">
            <a:xfrm>
              <a:off x="4560" y="2056"/>
              <a:ext cx="849" cy="1064"/>
              <a:chOff x="2593" y="1179"/>
              <a:chExt cx="849" cy="1064"/>
            </a:xfrm>
          </p:grpSpPr>
          <p:sp>
            <p:nvSpPr>
              <p:cNvPr id="142368"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69"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0"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1"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2"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3"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4"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2360" name="Group 30"/>
            <p:cNvGrpSpPr>
              <a:grpSpLocks/>
            </p:cNvGrpSpPr>
            <p:nvPr/>
          </p:nvGrpSpPr>
          <p:grpSpPr bwMode="auto">
            <a:xfrm>
              <a:off x="4703" y="1645"/>
              <a:ext cx="230" cy="1456"/>
              <a:chOff x="2720" y="768"/>
              <a:chExt cx="230" cy="1456"/>
            </a:xfrm>
          </p:grpSpPr>
          <p:sp>
            <p:nvSpPr>
              <p:cNvPr id="142366"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67"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2361" name="Group 33"/>
            <p:cNvGrpSpPr>
              <a:grpSpLocks/>
            </p:cNvGrpSpPr>
            <p:nvPr/>
          </p:nvGrpSpPr>
          <p:grpSpPr bwMode="auto">
            <a:xfrm>
              <a:off x="5125" y="2204"/>
              <a:ext cx="77" cy="68"/>
              <a:chOff x="1747" y="2620"/>
              <a:chExt cx="44" cy="73"/>
            </a:xfrm>
          </p:grpSpPr>
          <p:sp>
            <p:nvSpPr>
              <p:cNvPr id="142362"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3"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4"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5"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2340" name="Group 5"/>
          <p:cNvGrpSpPr>
            <a:grpSpLocks/>
          </p:cNvGrpSpPr>
          <p:nvPr/>
        </p:nvGrpSpPr>
        <p:grpSpPr bwMode="auto">
          <a:xfrm>
            <a:off x="685800" y="3810000"/>
            <a:ext cx="1447800" cy="2133600"/>
            <a:chOff x="2013" y="2206"/>
            <a:chExt cx="679" cy="1010"/>
          </a:xfrm>
        </p:grpSpPr>
        <p:sp>
          <p:nvSpPr>
            <p:cNvPr id="14234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2345" name="Group 7"/>
            <p:cNvGrpSpPr>
              <a:grpSpLocks/>
            </p:cNvGrpSpPr>
            <p:nvPr/>
          </p:nvGrpSpPr>
          <p:grpSpPr bwMode="auto">
            <a:xfrm>
              <a:off x="2013" y="2206"/>
              <a:ext cx="339" cy="1010"/>
              <a:chOff x="240" y="2880"/>
              <a:chExt cx="339" cy="1010"/>
            </a:xfrm>
          </p:grpSpPr>
          <p:sp>
            <p:nvSpPr>
              <p:cNvPr id="14234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235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42341" name="AutoShape 38"/>
          <p:cNvSpPr>
            <a:spLocks noChangeArrowheads="1"/>
          </p:cNvSpPr>
          <p:nvPr/>
        </p:nvSpPr>
        <p:spPr bwMode="auto">
          <a:xfrm>
            <a:off x="1676400" y="539750"/>
            <a:ext cx="6324600" cy="1593850"/>
          </a:xfrm>
          <a:prstGeom prst="wedgeRoundRectCallout">
            <a:avLst>
              <a:gd name="adj1" fmla="val -35042"/>
              <a:gd name="adj2" fmla="val 9183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No problem.</a:t>
            </a:r>
            <a:br>
              <a:rPr lang="en-US" altLang="en-US" sz="2800">
                <a:latin typeface="Times New Roman" pitchFamily="18" charset="0"/>
              </a:rPr>
            </a:br>
            <a:r>
              <a:rPr lang="en-US" altLang="en-US" sz="2800">
                <a:latin typeface="Times New Roman" pitchFamily="18" charset="0"/>
              </a:rPr>
              <a:t>If he gives me a bigger input </a:t>
            </a:r>
            <a:r>
              <a:rPr lang="en-US" altLang="en-US" sz="2800">
                <a:solidFill>
                  <a:schemeClr val="accent2"/>
                </a:solidFill>
                <a:latin typeface="Times New Roman" pitchFamily="18" charset="0"/>
              </a:rPr>
              <a:t>I,</a:t>
            </a:r>
            <a:br>
              <a:rPr lang="en-US" altLang="en-US" sz="2800">
                <a:solidFill>
                  <a:schemeClr val="accent2"/>
                </a:solidFill>
                <a:latin typeface="Times New Roman" pitchFamily="18" charset="0"/>
              </a:rPr>
            </a:br>
            <a:r>
              <a:rPr lang="en-US" altLang="en-US" sz="2800">
                <a:latin typeface="Times New Roman" pitchFamily="18" charset="0"/>
              </a:rPr>
              <a:t> I will use even more tape! </a:t>
            </a:r>
          </a:p>
        </p:txBody>
      </p:sp>
      <p:sp>
        <p:nvSpPr>
          <p:cNvPr id="2" name="AutoShape 38"/>
          <p:cNvSpPr>
            <a:spLocks noChangeArrowheads="1"/>
          </p:cNvSpPr>
          <p:nvPr/>
        </p:nvSpPr>
        <p:spPr bwMode="auto">
          <a:xfrm>
            <a:off x="2133600" y="2819400"/>
            <a:ext cx="4953000" cy="3505200"/>
          </a:xfrm>
          <a:prstGeom prst="wedgeRoundRectCallout">
            <a:avLst>
              <a:gd name="adj1" fmla="val 70898"/>
              <a:gd name="adj2" fmla="val -2490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Good thing he cannot increase </a:t>
            </a:r>
            <a:br>
              <a:rPr lang="en-US" altLang="en-US" sz="2800">
                <a:latin typeface="Times New Roman" pitchFamily="18" charset="0"/>
              </a:rPr>
            </a:br>
            <a:r>
              <a:rPr lang="en-US" altLang="en-US" sz="2800">
                <a:latin typeface="Times New Roman" pitchFamily="18" charset="0"/>
              </a:rPr>
              <a:t>the number of states </a:t>
            </a:r>
            <a:br>
              <a:rPr lang="en-US" altLang="en-US" sz="2800">
                <a:latin typeface="Times New Roman" pitchFamily="18" charset="0"/>
              </a:rPr>
            </a:br>
            <a:r>
              <a:rPr lang="en-US" altLang="en-US" sz="2800">
                <a:latin typeface="Times New Roman" pitchFamily="18" charset="0"/>
              </a:rPr>
              <a:t>in the same way or else</a:t>
            </a:r>
          </a:p>
        </p:txBody>
      </p:sp>
      <p:sp>
        <p:nvSpPr>
          <p:cNvPr id="505894" name="Rectangle 38"/>
          <p:cNvSpPr>
            <a:spLocks noChangeArrowheads="1"/>
          </p:cNvSpPr>
          <p:nvPr/>
        </p:nvSpPr>
        <p:spPr bwMode="auto">
          <a:xfrm>
            <a:off x="2286000" y="4325938"/>
            <a:ext cx="4800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it would take infinite space</a:t>
            </a:r>
            <a:br>
              <a:rPr lang="en-US" altLang="en-US" sz="2800">
                <a:latin typeface="Times New Roman" pitchFamily="18" charset="0"/>
              </a:rPr>
            </a:br>
            <a:r>
              <a:rPr lang="en-US" altLang="en-US" sz="2800">
                <a:latin typeface="Times New Roman" pitchFamily="18" charset="0"/>
              </a:rPr>
              <a:t> to write down the algorithm</a:t>
            </a:r>
          </a:p>
          <a:p>
            <a:pPr>
              <a:spcBef>
                <a:spcPct val="0"/>
              </a:spcBef>
              <a:buFontTx/>
              <a:buChar char="•"/>
            </a:pPr>
            <a:r>
              <a:rPr lang="en-US" altLang="en-US" sz="2800">
                <a:latin typeface="Times New Roman" pitchFamily="18" charset="0"/>
              </a:rPr>
              <a:t>such an algorithm could</a:t>
            </a:r>
            <a:br>
              <a:rPr lang="en-US" altLang="en-US" sz="2800">
                <a:latin typeface="Times New Roman" pitchFamily="18" charset="0"/>
              </a:rPr>
            </a:br>
            <a:r>
              <a:rPr lang="en-US" altLang="en-US" sz="2800">
                <a:latin typeface="Times New Roman" pitchFamily="18" charset="0"/>
              </a:rPr>
              <a:t> solve any problem.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05894">
                                            <p:txEl>
                                              <p:pRg st="0" end="0"/>
                                            </p:txEl>
                                          </p:spTgt>
                                        </p:tgtEl>
                                        <p:attrNameLst>
                                          <p:attrName>style.visibility</p:attrName>
                                        </p:attrNameLst>
                                      </p:cBhvr>
                                      <p:to>
                                        <p:strVal val="visible"/>
                                      </p:to>
                                    </p:set>
                                    <p:anim calcmode="lin" valueType="num">
                                      <p:cBhvr additive="base">
                                        <p:cTn id="13" dur="500" fill="hold"/>
                                        <p:tgtEl>
                                          <p:spTgt spid="50589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0589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05894">
                                            <p:txEl>
                                              <p:pRg st="1" end="1"/>
                                            </p:txEl>
                                          </p:spTgt>
                                        </p:tgtEl>
                                        <p:attrNameLst>
                                          <p:attrName>style.visibility</p:attrName>
                                        </p:attrNameLst>
                                      </p:cBhvr>
                                      <p:to>
                                        <p:strVal val="visible"/>
                                      </p:to>
                                    </p:set>
                                    <p:anim calcmode="lin" valueType="num">
                                      <p:cBhvr additive="base">
                                        <p:cTn id="19" dur="500" fill="hold"/>
                                        <p:tgtEl>
                                          <p:spTgt spid="50589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0589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1295400"/>
            <a:ext cx="10052050" cy="2677656"/>
          </a:xfrm>
          <a:prstGeom prst="rect">
            <a:avLst/>
          </a:prstGeom>
          <a:noFill/>
          <a:ln w="38100" cap="sq">
            <a:noFill/>
            <a:miter lim="800000"/>
            <a:headEnd/>
            <a:tailEnd/>
          </a:ln>
          <a:effectLst/>
        </p:spPr>
        <p:txBody>
          <a:bodyPr lIns="274320" rIns="274320">
            <a:spAutoFit/>
          </a:bodyPr>
          <a:lstStyle/>
          <a:p>
            <a:r>
              <a:rPr lang="en-CA" dirty="0"/>
              <a:t>A</a:t>
            </a:r>
            <a:r>
              <a:rPr lang="en-CA" dirty="0" smtClean="0"/>
              <a:t> </a:t>
            </a:r>
            <a:r>
              <a:rPr lang="en-CA" dirty="0"/>
              <a:t>Universal TM </a:t>
            </a:r>
            <a:r>
              <a:rPr lang="en-CA" i="1" dirty="0" err="1" smtClean="0"/>
              <a:t>M</a:t>
            </a:r>
            <a:r>
              <a:rPr lang="en-CA" i="1" baseline="-25000" dirty="0" err="1" smtClean="0"/>
              <a:t>universal</a:t>
            </a:r>
            <a:r>
              <a:rPr lang="en-CA" dirty="0" smtClean="0"/>
              <a:t> is given</a:t>
            </a:r>
            <a:br>
              <a:rPr lang="en-CA" dirty="0" smtClean="0"/>
            </a:br>
            <a:r>
              <a:rPr lang="en-CA" dirty="0" smtClean="0"/>
              <a:t>  a description of a TM </a:t>
            </a:r>
            <a:r>
              <a:rPr lang="en-CA" i="1" dirty="0" smtClean="0"/>
              <a:t>M</a:t>
            </a:r>
            <a:r>
              <a:rPr lang="en-CA" dirty="0"/>
              <a:t> </a:t>
            </a:r>
            <a:r>
              <a:rPr lang="en-CA" dirty="0" smtClean="0"/>
              <a:t>and its input </a:t>
            </a:r>
            <a:r>
              <a:rPr lang="en-CA" i="1" dirty="0" smtClean="0"/>
              <a:t>I</a:t>
            </a:r>
            <a:r>
              <a:rPr lang="en-CA" dirty="0" smtClean="0"/>
              <a:t/>
            </a:r>
            <a:br>
              <a:rPr lang="en-CA" dirty="0" smtClean="0"/>
            </a:br>
            <a:r>
              <a:rPr lang="en-CA" dirty="0" smtClean="0"/>
              <a:t>  and simulates this computation.</a:t>
            </a:r>
          </a:p>
          <a:p>
            <a:r>
              <a:rPr lang="en-CA" dirty="0" smtClean="0"/>
              <a:t> </a:t>
            </a:r>
            <a:r>
              <a:rPr lang="en-CA" i="1" dirty="0" err="1"/>
              <a:t>M</a:t>
            </a:r>
            <a:r>
              <a:rPr lang="en-CA" i="1" baseline="-25000" dirty="0" err="1"/>
              <a:t>universal</a:t>
            </a:r>
            <a:r>
              <a:rPr lang="en-CA" dirty="0"/>
              <a:t> h</a:t>
            </a:r>
            <a:r>
              <a:rPr lang="en-CA" dirty="0" smtClean="0"/>
              <a:t>as a fixed set of states </a:t>
            </a:r>
            <a:br>
              <a:rPr lang="en-CA" dirty="0" smtClean="0"/>
            </a:br>
            <a:r>
              <a:rPr lang="en-CA" dirty="0" smtClean="0"/>
              <a:t>    and tape alphabet </a:t>
            </a:r>
          </a:p>
          <a:p>
            <a:r>
              <a:rPr lang="en-CA" dirty="0" smtClean="0"/>
              <a:t>But for </a:t>
            </a:r>
            <a:r>
              <a:rPr lang="en-CA" i="1" dirty="0"/>
              <a:t>M</a:t>
            </a:r>
            <a:r>
              <a:rPr lang="en-CA" dirty="0"/>
              <a:t> </a:t>
            </a:r>
            <a:r>
              <a:rPr lang="en-CA" dirty="0" smtClean="0"/>
              <a:t>these are arbitrarily large. (</a:t>
            </a:r>
            <a:r>
              <a:rPr lang="en-CA" dirty="0" err="1" smtClean="0"/>
              <a:t>ie</a:t>
            </a:r>
            <a:r>
              <a:rPr lang="en-CA" dirty="0" smtClean="0"/>
              <a:t> bigger)</a:t>
            </a:r>
          </a:p>
        </p:txBody>
      </p:sp>
      <p:sp>
        <p:nvSpPr>
          <p:cNvPr id="115"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157883823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33" name="Rectangle 19"/>
          <p:cNvSpPr>
            <a:spLocks noChangeArrowheads="1"/>
          </p:cNvSpPr>
          <p:nvPr/>
        </p:nvSpPr>
        <p:spPr bwMode="auto">
          <a:xfrm>
            <a:off x="1080252" y="4146550"/>
            <a:ext cx="472289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smtClean="0">
                <a:solidFill>
                  <a:schemeClr val="accent2"/>
                </a:solidFill>
                <a:effectLst>
                  <a:outerShdw blurRad="38100" dist="38100" dir="2700000" algn="tl">
                    <a:srgbClr val="000000"/>
                  </a:outerShdw>
                </a:effectLst>
                <a:cs typeface="+mn-cs"/>
              </a:rPr>
              <a:t>δ</a:t>
            </a:r>
            <a:r>
              <a:rPr lang="en-CA" i="1" baseline="-25000" dirty="0" smtClean="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a:t>
            </a:r>
            <a:r>
              <a:rPr lang="en-US" i="1" dirty="0" err="1" smtClean="0">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134" name="Rectangle 19"/>
          <p:cNvSpPr>
            <a:spLocks noChangeArrowheads="1"/>
          </p:cNvSpPr>
          <p:nvPr/>
        </p:nvSpPr>
        <p:spPr bwMode="auto">
          <a:xfrm>
            <a:off x="491386" y="4658380"/>
            <a:ext cx="587372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smtClean="0">
                <a:solidFill>
                  <a:schemeClr val="accent2"/>
                </a:solidFill>
                <a:effectLst>
                  <a:outerShdw blurRad="38100" dist="38100" dir="2700000" algn="tl">
                    <a:srgbClr val="000000"/>
                  </a:outerShdw>
                </a:effectLst>
                <a:cs typeface="+mn-cs"/>
              </a:rPr>
              <a:t>δ</a:t>
            </a:r>
            <a:r>
              <a:rPr lang="en-CA" i="1" baseline="-25000" dirty="0" smtClean="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10101</a:t>
            </a:r>
            <a:r>
              <a:rPr lang="en-US" i="1" dirty="0" smtClean="0">
                <a:solidFill>
                  <a:schemeClr val="accent2"/>
                </a:solidFill>
                <a:effectLst>
                  <a:outerShdw blurRad="38100" dist="38100" dir="2700000" algn="tl">
                    <a:srgbClr val="000000"/>
                  </a:outerShdw>
                </a:effectLst>
                <a:cs typeface="+mn-cs"/>
              </a:rPr>
              <a:t>,c</a:t>
            </a:r>
            <a:r>
              <a:rPr lang="en-US" i="1" baseline="-25000" dirty="0" smtClean="0">
                <a:solidFill>
                  <a:schemeClr val="accent2"/>
                </a:solidFill>
                <a:effectLst>
                  <a:outerShdw blurRad="38100" dist="38100" dir="2700000" algn="tl">
                    <a:srgbClr val="000000"/>
                  </a:outerShdw>
                </a:effectLst>
              </a:rPr>
              <a:t>1110</a:t>
            </a:r>
            <a:r>
              <a:rPr lang="en-US" i="1" dirty="0" smtClean="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&lt;</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rPr>
              <a:t>01011</a:t>
            </a:r>
            <a:r>
              <a:rPr lang="en-US" i="1" dirty="0" smtClean="0">
                <a:solidFill>
                  <a:schemeClr val="accent2"/>
                </a:solidFill>
                <a:effectLst>
                  <a:outerShdw blurRad="38100" dist="38100" dir="2700000" algn="tl">
                    <a:srgbClr val="000000"/>
                  </a:outerShdw>
                </a:effectLst>
                <a:cs typeface="+mn-cs"/>
              </a:rPr>
              <a:t>,c</a:t>
            </a:r>
            <a:r>
              <a:rPr lang="en-US" i="1" baseline="-25000" dirty="0" smtClean="0">
                <a:solidFill>
                  <a:schemeClr val="accent2"/>
                </a:solidFill>
                <a:effectLst>
                  <a:outerShdw blurRad="38100" dist="38100" dir="2700000" algn="tl">
                    <a:srgbClr val="000000"/>
                  </a:outerShdw>
                </a:effectLst>
              </a:rPr>
              <a:t>0111</a:t>
            </a:r>
            <a:r>
              <a:rPr lang="en-US" i="1" dirty="0" smtClean="0">
                <a:solidFill>
                  <a:schemeClr val="accent2"/>
                </a:solidFill>
                <a:effectLst>
                  <a:outerShdw blurRad="38100" dist="38100" dir="2700000" algn="tl">
                    <a:srgbClr val="000000"/>
                  </a:outerShdw>
                </a:effectLst>
                <a:cs typeface="+mn-cs"/>
              </a:rPr>
              <a:t>,right&gt;</a:t>
            </a:r>
            <a:r>
              <a:rPr lang="en-US" dirty="0" smtClean="0">
                <a:cs typeface="+mn-cs"/>
              </a:rPr>
              <a:t> </a:t>
            </a:r>
            <a:endParaRPr lang="en-US" dirty="0">
              <a:cs typeface="+mn-cs"/>
            </a:endParaRPr>
          </a:p>
        </p:txBody>
      </p:sp>
      <p:grpSp>
        <p:nvGrpSpPr>
          <p:cNvPr id="3" name="Group 2"/>
          <p:cNvGrpSpPr/>
          <p:nvPr/>
        </p:nvGrpSpPr>
        <p:grpSpPr>
          <a:xfrm>
            <a:off x="762000" y="839226"/>
            <a:ext cx="4648200" cy="4077782"/>
            <a:chOff x="762000" y="839226"/>
            <a:chExt cx="4648200" cy="4077782"/>
          </a:xfrm>
        </p:grpSpPr>
        <p:grpSp>
          <p:nvGrpSpPr>
            <p:cNvPr id="8" name="Group 7"/>
            <p:cNvGrpSpPr/>
            <p:nvPr/>
          </p:nvGrpSpPr>
          <p:grpSpPr>
            <a:xfrm>
              <a:off x="762000" y="839226"/>
              <a:ext cx="3902240" cy="4077782"/>
              <a:chOff x="762000" y="839226"/>
              <a:chExt cx="3902240" cy="4077782"/>
            </a:xfrm>
          </p:grpSpPr>
          <p:cxnSp>
            <p:nvCxnSpPr>
              <p:cNvPr id="4" name="Straight Arrow Connector 3"/>
              <p:cNvCxnSpPr/>
              <p:nvPr/>
            </p:nvCxnSpPr>
            <p:spPr bwMode="auto">
              <a:xfrm flipH="1" flipV="1">
                <a:off x="762000" y="880938"/>
                <a:ext cx="914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5" name="Straight Arrow Connector 134"/>
              <p:cNvCxnSpPr/>
              <p:nvPr/>
            </p:nvCxnSpPr>
            <p:spPr bwMode="auto">
              <a:xfrm flipH="1" flipV="1">
                <a:off x="1600200" y="891098"/>
                <a:ext cx="914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6" name="Straight Arrow Connector 135"/>
              <p:cNvCxnSpPr/>
              <p:nvPr/>
            </p:nvCxnSpPr>
            <p:spPr bwMode="auto">
              <a:xfrm flipH="1" flipV="1">
                <a:off x="2209800" y="901258"/>
                <a:ext cx="1676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7" name="Straight Arrow Connector 136"/>
              <p:cNvCxnSpPr/>
              <p:nvPr/>
            </p:nvCxnSpPr>
            <p:spPr bwMode="auto">
              <a:xfrm flipH="1" flipV="1">
                <a:off x="2987840" y="839226"/>
                <a:ext cx="1676400" cy="4015750"/>
              </a:xfrm>
              <a:prstGeom prst="straightConnector1">
                <a:avLst/>
              </a:prstGeom>
              <a:noFill/>
              <a:ln w="38100" cap="sq" cmpd="sng" algn="ctr">
                <a:solidFill>
                  <a:schemeClr val="hlink"/>
                </a:solidFill>
                <a:prstDash val="solid"/>
                <a:round/>
                <a:headEnd type="none" w="med" len="med"/>
                <a:tailEnd type="arrow"/>
              </a:ln>
              <a:effectLst/>
            </p:spPr>
          </p:cxnSp>
        </p:grpSp>
        <p:cxnSp>
          <p:nvCxnSpPr>
            <p:cNvPr id="138" name="Straight Arrow Connector 137"/>
            <p:cNvCxnSpPr/>
            <p:nvPr/>
          </p:nvCxnSpPr>
          <p:spPr bwMode="auto">
            <a:xfrm flipH="1" flipV="1">
              <a:off x="3428248" y="891098"/>
              <a:ext cx="1981952" cy="3901846"/>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417379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3">
                                            <p:txEl>
                                              <p:pRg st="1" end="1"/>
                                            </p:txEl>
                                          </p:spTgt>
                                        </p:tgtEl>
                                        <p:attrNameLst>
                                          <p:attrName>style.visibility</p:attrName>
                                        </p:attrNameLst>
                                      </p:cBhvr>
                                      <p:to>
                                        <p:strVal val="visible"/>
                                      </p:to>
                                    </p:set>
                                    <p:anim calcmode="lin" valueType="num">
                                      <p:cBhvr additive="base">
                                        <p:cTn id="13" dur="500" fill="hold"/>
                                        <p:tgtEl>
                                          <p:spTgt spid="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3">
                                            <p:txEl>
                                              <p:pRg st="2" end="2"/>
                                            </p:txEl>
                                          </p:spTgt>
                                        </p:tgtEl>
                                        <p:attrNameLst>
                                          <p:attrName>style.visibility</p:attrName>
                                        </p:attrNameLst>
                                      </p:cBhvr>
                                      <p:to>
                                        <p:strVal val="visible"/>
                                      </p:to>
                                    </p:set>
                                    <p:anim calcmode="lin" valueType="num">
                                      <p:cBhvr additive="base">
                                        <p:cTn id="19" dur="500" fill="hold"/>
                                        <p:tgtEl>
                                          <p:spTgt spid="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
                                        </p:tgtEl>
                                        <p:attrNameLst>
                                          <p:attrName>style.visibility</p:attrName>
                                        </p:attrNameLst>
                                      </p:cBhvr>
                                      <p:to>
                                        <p:strVal val="visible"/>
                                      </p:to>
                                    </p:set>
                                    <p:anim calcmode="lin" valueType="num">
                                      <p:cBhvr additive="base">
                                        <p:cTn id="25" dur="500" fill="hold"/>
                                        <p:tgtEl>
                                          <p:spTgt spid="133"/>
                                        </p:tgtEl>
                                        <p:attrNameLst>
                                          <p:attrName>ppt_x</p:attrName>
                                        </p:attrNameLst>
                                      </p:cBhvr>
                                      <p:tavLst>
                                        <p:tav tm="0">
                                          <p:val>
                                            <p:strVal val="#ppt_x"/>
                                          </p:val>
                                        </p:tav>
                                        <p:tav tm="100000">
                                          <p:val>
                                            <p:strVal val="#ppt_x"/>
                                          </p:val>
                                        </p:tav>
                                      </p:tavLst>
                                    </p:anim>
                                    <p:anim calcmode="lin" valueType="num">
                                      <p:cBhvr additive="base">
                                        <p:cTn id="26" dur="500" fill="hold"/>
                                        <p:tgtEl>
                                          <p:spTgt spid="13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4"/>
                                        </p:tgtEl>
                                        <p:attrNameLst>
                                          <p:attrName>style.visibility</p:attrName>
                                        </p:attrNameLst>
                                      </p:cBhvr>
                                      <p:to>
                                        <p:strVal val="visible"/>
                                      </p:to>
                                    </p:set>
                                    <p:anim calcmode="lin" valueType="num">
                                      <p:cBhvr additive="base">
                                        <p:cTn id="31" dur="500" fill="hold"/>
                                        <p:tgtEl>
                                          <p:spTgt spid="134"/>
                                        </p:tgtEl>
                                        <p:attrNameLst>
                                          <p:attrName>ppt_x</p:attrName>
                                        </p:attrNameLst>
                                      </p:cBhvr>
                                      <p:tavLst>
                                        <p:tav tm="0">
                                          <p:val>
                                            <p:strVal val="#ppt_x"/>
                                          </p:val>
                                        </p:tav>
                                        <p:tav tm="100000">
                                          <p:val>
                                            <p:strVal val="#ppt_x"/>
                                          </p:val>
                                        </p:tav>
                                      </p:tavLst>
                                    </p:anim>
                                    <p:anim calcmode="lin" valueType="num">
                                      <p:cBhvr additive="base">
                                        <p:cTn id="32"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5"/>
                                        </p:tgtEl>
                                        <p:attrNameLst>
                                          <p:attrName>style.visibility</p:attrName>
                                        </p:attrNameLst>
                                      </p:cBhvr>
                                      <p:to>
                                        <p:strVal val="visible"/>
                                      </p:to>
                                    </p:set>
                                    <p:anim calcmode="lin" valueType="num">
                                      <p:cBhvr additive="base">
                                        <p:cTn id="45" dur="500" fill="hold"/>
                                        <p:tgtEl>
                                          <p:spTgt spid="115"/>
                                        </p:tgtEl>
                                        <p:attrNameLst>
                                          <p:attrName>ppt_x</p:attrName>
                                        </p:attrNameLst>
                                      </p:cBhvr>
                                      <p:tavLst>
                                        <p:tav tm="0">
                                          <p:val>
                                            <p:strVal val="#ppt_x"/>
                                          </p:val>
                                        </p:tav>
                                        <p:tav tm="100000">
                                          <p:val>
                                            <p:strVal val="#ppt_x"/>
                                          </p:val>
                                        </p:tav>
                                      </p:tavLst>
                                    </p:anim>
                                    <p:anim calcmode="lin" valueType="num">
                                      <p:cBhvr additive="base">
                                        <p:cTn id="46"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33" grpId="0"/>
      <p:bldP spid="13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1295400"/>
            <a:ext cx="10052050" cy="2677656"/>
          </a:xfrm>
          <a:prstGeom prst="rect">
            <a:avLst/>
          </a:prstGeom>
          <a:noFill/>
          <a:ln w="38100" cap="sq">
            <a:noFill/>
            <a:miter lim="800000"/>
            <a:headEnd/>
            <a:tailEnd/>
          </a:ln>
          <a:effectLst/>
        </p:spPr>
        <p:txBody>
          <a:bodyPr lIns="274320" rIns="274320">
            <a:spAutoFit/>
          </a:bodyPr>
          <a:lstStyle/>
          <a:p>
            <a:r>
              <a:rPr lang="en-CA" dirty="0"/>
              <a:t>A</a:t>
            </a:r>
            <a:r>
              <a:rPr lang="en-CA" dirty="0" smtClean="0"/>
              <a:t> </a:t>
            </a:r>
            <a:r>
              <a:rPr lang="en-CA" dirty="0"/>
              <a:t>Universal TM is a TM </a:t>
            </a:r>
            <a:r>
              <a:rPr lang="en-CA" i="1" dirty="0" err="1" smtClean="0"/>
              <a:t>M</a:t>
            </a:r>
            <a:r>
              <a:rPr lang="en-CA" i="1" baseline="-25000" dirty="0" err="1" smtClean="0"/>
              <a:t>universal</a:t>
            </a:r>
            <a:r>
              <a:rPr lang="en-CA" dirty="0"/>
              <a:t> </a:t>
            </a:r>
            <a:r>
              <a:rPr lang="en-CA" dirty="0" smtClean="0"/>
              <a:t>is given</a:t>
            </a:r>
            <a:br>
              <a:rPr lang="en-CA" dirty="0" smtClean="0"/>
            </a:br>
            <a:r>
              <a:rPr lang="en-CA" dirty="0" smtClean="0"/>
              <a:t>  a description of a TM </a:t>
            </a:r>
            <a:r>
              <a:rPr lang="en-CA" i="1" dirty="0" smtClean="0"/>
              <a:t>M</a:t>
            </a:r>
            <a:r>
              <a:rPr lang="en-CA" dirty="0"/>
              <a:t> </a:t>
            </a:r>
            <a:r>
              <a:rPr lang="en-CA" dirty="0" smtClean="0"/>
              <a:t>and its input </a:t>
            </a:r>
            <a:r>
              <a:rPr lang="en-CA" i="1" dirty="0" smtClean="0"/>
              <a:t>I</a:t>
            </a:r>
            <a:r>
              <a:rPr lang="en-CA" dirty="0" smtClean="0"/>
              <a:t/>
            </a:r>
            <a:br>
              <a:rPr lang="en-CA" dirty="0" smtClean="0"/>
            </a:br>
            <a:r>
              <a:rPr lang="en-CA" dirty="0" smtClean="0"/>
              <a:t>  and simulates this computation.</a:t>
            </a:r>
          </a:p>
          <a:p>
            <a:r>
              <a:rPr lang="en-CA" dirty="0" smtClean="0"/>
              <a:t> </a:t>
            </a:r>
            <a:r>
              <a:rPr lang="en-CA" i="1" dirty="0" err="1"/>
              <a:t>M</a:t>
            </a:r>
            <a:r>
              <a:rPr lang="en-CA" i="1" baseline="-25000" dirty="0" err="1"/>
              <a:t>universal</a:t>
            </a:r>
            <a:r>
              <a:rPr lang="en-CA" dirty="0"/>
              <a:t> h</a:t>
            </a:r>
            <a:r>
              <a:rPr lang="en-CA" dirty="0" smtClean="0"/>
              <a:t>as a fixed set of states </a:t>
            </a:r>
            <a:br>
              <a:rPr lang="en-CA" dirty="0" smtClean="0"/>
            </a:br>
            <a:r>
              <a:rPr lang="en-CA" dirty="0" smtClean="0"/>
              <a:t>    and tape alphabet </a:t>
            </a:r>
          </a:p>
          <a:p>
            <a:r>
              <a:rPr lang="en-CA" dirty="0" smtClean="0"/>
              <a:t>But for </a:t>
            </a:r>
            <a:r>
              <a:rPr lang="en-CA" i="1" dirty="0"/>
              <a:t>M</a:t>
            </a:r>
            <a:r>
              <a:rPr lang="en-CA" dirty="0"/>
              <a:t> </a:t>
            </a:r>
            <a:r>
              <a:rPr lang="en-CA" dirty="0" smtClean="0"/>
              <a:t>these are arbitrarily large. (</a:t>
            </a:r>
            <a:r>
              <a:rPr lang="en-CA" dirty="0" err="1" smtClean="0"/>
              <a:t>ie</a:t>
            </a:r>
            <a:r>
              <a:rPr lang="en-CA" dirty="0" smtClean="0"/>
              <a:t> bigger)</a:t>
            </a:r>
          </a:p>
        </p:txBody>
      </p:sp>
      <p:graphicFrame>
        <p:nvGraphicFramePr>
          <p:cNvPr id="2" name="Table 1"/>
          <p:cNvGraphicFramePr>
            <a:graphicFrameLocks noGrp="1"/>
          </p:cNvGraphicFramePr>
          <p:nvPr>
            <p:extLst>
              <p:ext uri="{D42A27DB-BD31-4B8C-83A1-F6EECF244321}">
                <p14:modId xmlns:p14="http://schemas.microsoft.com/office/powerpoint/2010/main" val="151533195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33" name="Rectangle 19"/>
          <p:cNvSpPr>
            <a:spLocks noChangeArrowheads="1"/>
          </p:cNvSpPr>
          <p:nvPr/>
        </p:nvSpPr>
        <p:spPr bwMode="auto">
          <a:xfrm>
            <a:off x="1080252" y="4146550"/>
            <a:ext cx="472289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smtClean="0">
                <a:solidFill>
                  <a:schemeClr val="accent2"/>
                </a:solidFill>
                <a:effectLst>
                  <a:outerShdw blurRad="38100" dist="38100" dir="2700000" algn="tl">
                    <a:srgbClr val="000000"/>
                  </a:outerShdw>
                </a:effectLst>
                <a:cs typeface="+mn-cs"/>
              </a:rPr>
              <a:t>δ</a:t>
            </a:r>
            <a:r>
              <a:rPr lang="en-CA" i="1" baseline="-25000" dirty="0" smtClean="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a:t>
            </a:r>
            <a:r>
              <a:rPr lang="en-US" i="1" dirty="0" err="1" smtClean="0">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134" name="Rectangle 19"/>
          <p:cNvSpPr>
            <a:spLocks noChangeArrowheads="1"/>
          </p:cNvSpPr>
          <p:nvPr/>
        </p:nvSpPr>
        <p:spPr bwMode="auto">
          <a:xfrm>
            <a:off x="491386" y="4658380"/>
            <a:ext cx="587372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smtClean="0">
                <a:solidFill>
                  <a:schemeClr val="accent2"/>
                </a:solidFill>
                <a:effectLst>
                  <a:outerShdw blurRad="38100" dist="38100" dir="2700000" algn="tl">
                    <a:srgbClr val="000000"/>
                  </a:outerShdw>
                </a:effectLst>
                <a:cs typeface="+mn-cs"/>
              </a:rPr>
              <a:t>δ</a:t>
            </a:r>
            <a:r>
              <a:rPr lang="en-CA" i="1" baseline="-25000" dirty="0" smtClean="0">
                <a:solidFill>
                  <a:schemeClr val="accent2"/>
                </a:solidFill>
                <a:effectLst>
                  <a:outerShdw blurRad="38100" dist="38100" dir="2700000" algn="tl">
                    <a:srgbClr val="000000"/>
                  </a:outerShdw>
                </a:effectLst>
                <a:cs typeface="+mn-cs"/>
              </a:rPr>
              <a:t>M</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10101</a:t>
            </a:r>
            <a:r>
              <a:rPr lang="en-US" i="1" dirty="0" smtClean="0">
                <a:solidFill>
                  <a:schemeClr val="accent2"/>
                </a:solidFill>
                <a:effectLst>
                  <a:outerShdw blurRad="38100" dist="38100" dir="2700000" algn="tl">
                    <a:srgbClr val="000000"/>
                  </a:outerShdw>
                </a:effectLst>
                <a:cs typeface="+mn-cs"/>
              </a:rPr>
              <a:t>,c</a:t>
            </a:r>
            <a:r>
              <a:rPr lang="en-US" i="1" baseline="-25000" dirty="0" smtClean="0">
                <a:solidFill>
                  <a:schemeClr val="accent2"/>
                </a:solidFill>
                <a:effectLst>
                  <a:outerShdw blurRad="38100" dist="38100" dir="2700000" algn="tl">
                    <a:srgbClr val="000000"/>
                  </a:outerShdw>
                </a:effectLst>
              </a:rPr>
              <a:t>1110</a:t>
            </a:r>
            <a:r>
              <a:rPr lang="en-US" i="1" dirty="0" smtClean="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&lt;</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rPr>
              <a:t>01011</a:t>
            </a:r>
            <a:r>
              <a:rPr lang="en-US" i="1" dirty="0" smtClean="0">
                <a:solidFill>
                  <a:schemeClr val="accent2"/>
                </a:solidFill>
                <a:effectLst>
                  <a:outerShdw blurRad="38100" dist="38100" dir="2700000" algn="tl">
                    <a:srgbClr val="000000"/>
                  </a:outerShdw>
                </a:effectLst>
                <a:cs typeface="+mn-cs"/>
              </a:rPr>
              <a:t>,c</a:t>
            </a:r>
            <a:r>
              <a:rPr lang="en-US" i="1" baseline="-25000" dirty="0" smtClean="0">
                <a:solidFill>
                  <a:schemeClr val="accent2"/>
                </a:solidFill>
                <a:effectLst>
                  <a:outerShdw blurRad="38100" dist="38100" dir="2700000" algn="tl">
                    <a:srgbClr val="000000"/>
                  </a:outerShdw>
                </a:effectLst>
              </a:rPr>
              <a:t>0111</a:t>
            </a:r>
            <a:r>
              <a:rPr lang="en-US" i="1" dirty="0" smtClean="0">
                <a:solidFill>
                  <a:schemeClr val="accent2"/>
                </a:solidFill>
                <a:effectLst>
                  <a:outerShdw blurRad="38100" dist="38100" dir="2700000" algn="tl">
                    <a:srgbClr val="000000"/>
                  </a:outerShdw>
                </a:effectLst>
                <a:cs typeface="+mn-cs"/>
              </a:rPr>
              <a:t>,right&gt;</a:t>
            </a:r>
            <a:r>
              <a:rPr lang="en-US" dirty="0" smtClean="0">
                <a:cs typeface="+mn-cs"/>
              </a:rPr>
              <a:t> </a:t>
            </a:r>
            <a:endParaRPr lang="en-US" dirty="0">
              <a:cs typeface="+mn-cs"/>
            </a:endParaRPr>
          </a:p>
        </p:txBody>
      </p:sp>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8"/>
          <p:cNvSpPr/>
          <p:nvPr/>
        </p:nvSpPr>
        <p:spPr>
          <a:xfrm>
            <a:off x="3517477" y="2971800"/>
            <a:ext cx="2534668" cy="523220"/>
          </a:xfrm>
          <a:prstGeom prst="rect">
            <a:avLst/>
          </a:prstGeom>
        </p:spPr>
        <p:txBody>
          <a:bodyPr wrap="none">
            <a:spAutoFit/>
          </a:bodyPr>
          <a:lstStyle/>
          <a:p>
            <a:r>
              <a:rPr lang="en-CA" dirty="0"/>
              <a:t>{0</a:t>
            </a:r>
            <a:r>
              <a:rPr lang="en-CA" dirty="0" smtClean="0"/>
              <a:t>,  1,  </a:t>
            </a:r>
            <a:r>
              <a:rPr lang="en-CA" dirty="0" smtClean="0">
                <a:sym typeface="Symbol"/>
              </a:rPr>
              <a:t>,  ,  ’,’</a:t>
            </a:r>
            <a:r>
              <a:rPr lang="en-CA" dirty="0" smtClean="0"/>
              <a:t>}</a:t>
            </a:r>
            <a:endParaRPr lang="en-CA" dirty="0"/>
          </a:p>
        </p:txBody>
      </p:sp>
    </p:spTree>
    <p:extLst>
      <p:ext uri="{BB962C8B-B14F-4D97-AF65-F5344CB8AC3E}">
        <p14:creationId xmlns:p14="http://schemas.microsoft.com/office/powerpoint/2010/main" val="1498844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2209800"/>
            <a:ext cx="10052050" cy="954107"/>
          </a:xfrm>
          <a:prstGeom prst="rect">
            <a:avLst/>
          </a:prstGeom>
          <a:noFill/>
          <a:ln w="38100" cap="sq">
            <a:noFill/>
            <a:miter lim="800000"/>
            <a:headEnd/>
            <a:tailEnd/>
          </a:ln>
          <a:effectLst/>
        </p:spPr>
        <p:txBody>
          <a:bodyPr lIns="274320" rIns="274320">
            <a:spAutoFit/>
          </a:bodyPr>
          <a:lstStyle/>
          <a:p>
            <a:r>
              <a:rPr lang="en-CA" i="1" dirty="0" err="1" smtClean="0"/>
              <a:t>M</a:t>
            </a:r>
            <a:r>
              <a:rPr lang="en-CA" i="1" baseline="-25000" dirty="0" err="1" smtClean="0"/>
              <a:t>universal</a:t>
            </a:r>
            <a:r>
              <a:rPr lang="en-CA" dirty="0" smtClean="0"/>
              <a:t> is given input</a:t>
            </a:r>
            <a:br>
              <a:rPr lang="en-CA" dirty="0" smtClean="0"/>
            </a:br>
            <a:r>
              <a:rPr lang="en-CA" dirty="0" smtClean="0"/>
              <a:t>     </a:t>
            </a:r>
            <a:r>
              <a:rPr lang="en-US" i="1" dirty="0" smtClean="0">
                <a:solidFill>
                  <a:schemeClr val="accent2"/>
                </a:solidFill>
                <a:effectLst>
                  <a:outerShdw blurRad="38100" dist="38100" dir="2700000" algn="tl">
                    <a:srgbClr val="000000"/>
                  </a:outerShdw>
                </a:effectLst>
              </a:rPr>
              <a:t>I = </a:t>
            </a:r>
            <a:r>
              <a:rPr lang="en-US" i="1" dirty="0" smtClean="0">
                <a:solidFill>
                  <a:schemeClr val="accent2"/>
                </a:solidFill>
                <a:effectLst>
                  <a:outerShdw blurRad="38100" dist="38100" dir="2700000" algn="tl">
                    <a:srgbClr val="000000"/>
                  </a:outerShdw>
                </a:effectLst>
                <a:sym typeface="Symbol"/>
              </a:rPr>
              <a:t></a:t>
            </a:r>
            <a:r>
              <a:rPr lang="en-US" i="1" dirty="0" smtClean="0">
                <a:solidFill>
                  <a:schemeClr val="accent2"/>
                </a:solidFill>
                <a:effectLst>
                  <a:outerShdw blurRad="38100" dist="38100" dir="2700000" algn="tl">
                    <a:srgbClr val="000000"/>
                  </a:outerShdw>
                </a:effectLst>
              </a:rPr>
              <a:t>c</a:t>
            </a:r>
            <a:r>
              <a:rPr lang="en-US" i="1" baseline="-25000" dirty="0" smtClean="0">
                <a:solidFill>
                  <a:schemeClr val="accent2"/>
                </a:solidFill>
                <a:effectLst>
                  <a:outerShdw blurRad="38100" dist="38100" dir="2700000" algn="tl">
                    <a:srgbClr val="000000"/>
                  </a:outerShdw>
                </a:effectLst>
              </a:rPr>
              <a:t>1110</a:t>
            </a:r>
            <a:r>
              <a:rPr lang="en-US" i="1" dirty="0" smtClean="0">
                <a:solidFill>
                  <a:schemeClr val="accent2"/>
                </a:solidFill>
                <a:effectLst>
                  <a:outerShdw blurRad="38100" dist="38100" dir="2700000" algn="tl">
                    <a:srgbClr val="000000"/>
                  </a:outerShdw>
                </a:effectLst>
              </a:rPr>
              <a:t>,c</a:t>
            </a:r>
            <a:r>
              <a:rPr lang="en-US" i="1" baseline="-25000" dirty="0" smtClean="0">
                <a:solidFill>
                  <a:schemeClr val="accent2"/>
                </a:solidFill>
                <a:effectLst>
                  <a:outerShdw blurRad="38100" dist="38100" dir="2700000" algn="tl">
                    <a:srgbClr val="000000"/>
                  </a:outerShdw>
                </a:effectLst>
              </a:rPr>
              <a:t>0101</a:t>
            </a:r>
            <a:r>
              <a:rPr lang="en-US" i="1" dirty="0" smtClean="0">
                <a:solidFill>
                  <a:schemeClr val="accent2"/>
                </a:solidFill>
                <a:effectLst>
                  <a:outerShdw blurRad="38100" dist="38100" dir="2700000" algn="tl">
                    <a:srgbClr val="000000"/>
                  </a:outerShdw>
                </a:effectLst>
              </a:rPr>
              <a:t>,c</a:t>
            </a:r>
            <a:r>
              <a:rPr lang="en-US" i="1" baseline="-25000" dirty="0" smtClean="0">
                <a:solidFill>
                  <a:schemeClr val="accent2"/>
                </a:solidFill>
                <a:effectLst>
                  <a:outerShdw blurRad="38100" dist="38100" dir="2700000" algn="tl">
                    <a:srgbClr val="000000"/>
                  </a:outerShdw>
                </a:effectLst>
              </a:rPr>
              <a:t>1000</a:t>
            </a:r>
            <a:r>
              <a:rPr lang="en-US" i="1" dirty="0" smtClean="0">
                <a:solidFill>
                  <a:schemeClr val="accent2"/>
                </a:solidFill>
                <a:effectLst>
                  <a:outerShdw blurRad="38100" dist="38100" dir="2700000" algn="tl">
                    <a:srgbClr val="000000"/>
                  </a:outerShdw>
                </a:effectLst>
              </a:rPr>
              <a:t>,…</a:t>
            </a:r>
            <a:r>
              <a:rPr lang="en-US" dirty="0" smtClean="0"/>
              <a:t> </a:t>
            </a:r>
            <a:endParaRPr lang="en-US" dirty="0"/>
          </a:p>
        </p:txBody>
      </p:sp>
      <p:graphicFrame>
        <p:nvGraphicFramePr>
          <p:cNvPr id="2" name="Table 1"/>
          <p:cNvGraphicFramePr>
            <a:graphicFrameLocks noGrp="1"/>
          </p:cNvGraphicFramePr>
          <p:nvPr>
            <p:extLst>
              <p:ext uri="{D42A27DB-BD31-4B8C-83A1-F6EECF244321}">
                <p14:modId xmlns:p14="http://schemas.microsoft.com/office/powerpoint/2010/main" val="54224383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560575123"/>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304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4"/>
          <p:cNvGrpSpPr/>
          <p:nvPr/>
        </p:nvGrpSpPr>
        <p:grpSpPr>
          <a:xfrm>
            <a:off x="762000" y="1600200"/>
            <a:ext cx="2739192" cy="1295400"/>
            <a:chOff x="762000" y="1600200"/>
            <a:chExt cx="2739192" cy="1295400"/>
          </a:xfrm>
        </p:grpSpPr>
        <p:cxnSp>
          <p:nvCxnSpPr>
            <p:cNvPr id="13" name="Straight Arrow Connector 12"/>
            <p:cNvCxnSpPr/>
            <p:nvPr/>
          </p:nvCxnSpPr>
          <p:spPr bwMode="auto">
            <a:xfrm flipH="1" flipV="1">
              <a:off x="762000" y="1671855"/>
              <a:ext cx="1143000" cy="1223745"/>
            </a:xfrm>
            <a:prstGeom prst="straightConnector1">
              <a:avLst/>
            </a:prstGeom>
            <a:noFill/>
            <a:ln w="38100" cap="sq" cmpd="sng" algn="ctr">
              <a:solidFill>
                <a:schemeClr val="hlink"/>
              </a:solidFill>
              <a:prstDash val="solid"/>
              <a:round/>
              <a:headEnd type="none" w="med" len="med"/>
              <a:tailEnd type="arrow"/>
            </a:ln>
            <a:effectLst/>
          </p:spPr>
        </p:cxnSp>
        <p:cxnSp>
          <p:nvCxnSpPr>
            <p:cNvPr id="15" name="Straight Arrow Connector 14"/>
            <p:cNvCxnSpPr/>
            <p:nvPr/>
          </p:nvCxnSpPr>
          <p:spPr bwMode="auto">
            <a:xfrm flipH="1" flipV="1">
              <a:off x="1524000" y="1600200"/>
              <a:ext cx="1143000" cy="1223745"/>
            </a:xfrm>
            <a:prstGeom prst="straightConnector1">
              <a:avLst/>
            </a:prstGeom>
            <a:noFill/>
            <a:ln w="38100" cap="sq" cmpd="sng" algn="ctr">
              <a:solidFill>
                <a:schemeClr val="hlink"/>
              </a:solidFill>
              <a:prstDash val="solid"/>
              <a:round/>
              <a:headEnd type="none" w="med" len="med"/>
              <a:tailEnd type="arrow"/>
            </a:ln>
            <a:effectLst/>
          </p:spPr>
        </p:cxnSp>
        <p:cxnSp>
          <p:nvCxnSpPr>
            <p:cNvPr id="16" name="Straight Arrow Connector 15"/>
            <p:cNvCxnSpPr/>
            <p:nvPr/>
          </p:nvCxnSpPr>
          <p:spPr bwMode="auto">
            <a:xfrm flipH="1" flipV="1">
              <a:off x="2358192" y="1600200"/>
              <a:ext cx="1143000" cy="1223745"/>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237158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1"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31980247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329800659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304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384995"/>
          </a:xfrm>
          <a:prstGeom prst="rect">
            <a:avLst/>
          </a:prstGeom>
          <a:noFill/>
          <a:ln w="38100" cap="sq">
            <a:noFill/>
            <a:miter lim="800000"/>
            <a:headEnd/>
            <a:tailEnd/>
          </a:ln>
          <a:effectLst/>
        </p:spPr>
        <p:txBody>
          <a:bodyPr lIns="274320" rIns="274320">
            <a:spAutoFit/>
          </a:bodyPr>
          <a:lstStyle/>
          <a:p>
            <a:r>
              <a:rPr lang="en-CA" dirty="0" smtClean="0"/>
              <a:t>After simulating </a:t>
            </a:r>
            <a:r>
              <a:rPr lang="en-CA" i="1" dirty="0" smtClean="0"/>
              <a:t>t</a:t>
            </a:r>
            <a:r>
              <a:rPr lang="en-CA" dirty="0" smtClean="0"/>
              <a:t> steps of </a:t>
            </a:r>
            <a:r>
              <a:rPr lang="en-CA" i="1" dirty="0" smtClean="0"/>
              <a:t>M</a:t>
            </a:r>
            <a:r>
              <a:rPr lang="en-CA" dirty="0" smtClean="0"/>
              <a:t>, </a:t>
            </a:r>
            <a:br>
              <a:rPr lang="en-CA" dirty="0" smtClean="0"/>
            </a:br>
            <a:r>
              <a:rPr lang="en-CA" dirty="0" smtClean="0"/>
              <a:t>this second </a:t>
            </a:r>
            <a:r>
              <a:rPr lang="en-CA" i="1" dirty="0" err="1"/>
              <a:t>M</a:t>
            </a:r>
            <a:r>
              <a:rPr lang="en-CA" i="1" baseline="-25000" dirty="0" err="1"/>
              <a:t>universal</a:t>
            </a:r>
            <a:r>
              <a:rPr lang="en-CA" i="1" baseline="-25000" dirty="0"/>
              <a:t> </a:t>
            </a:r>
            <a:r>
              <a:rPr lang="en-CA" i="1" baseline="-25000" dirty="0" smtClean="0"/>
              <a:t> </a:t>
            </a:r>
            <a:r>
              <a:rPr lang="en-CA" dirty="0" smtClean="0"/>
              <a:t>tape gives </a:t>
            </a:r>
          </a:p>
          <a:p>
            <a:r>
              <a:rPr lang="en-CA" dirty="0" smtClean="0"/>
              <a:t>the contents of </a:t>
            </a:r>
            <a:r>
              <a:rPr lang="en-CA" i="1" dirty="0" smtClean="0"/>
              <a:t>M</a:t>
            </a:r>
            <a:r>
              <a:rPr lang="en-CA" dirty="0" smtClean="0"/>
              <a:t>’s tape.</a:t>
            </a:r>
          </a:p>
        </p:txBody>
      </p:sp>
      <p:sp>
        <p:nvSpPr>
          <p:cNvPr id="30" name="Text Box 71"/>
          <p:cNvSpPr txBox="1">
            <a:spLocks noChangeArrowheads="1"/>
          </p:cNvSpPr>
          <p:nvPr/>
        </p:nvSpPr>
        <p:spPr bwMode="auto">
          <a:xfrm>
            <a:off x="914400" y="4456093"/>
            <a:ext cx="10052050" cy="954107"/>
          </a:xfrm>
          <a:prstGeom prst="rect">
            <a:avLst/>
          </a:prstGeom>
          <a:noFill/>
          <a:ln w="38100" cap="sq">
            <a:noFill/>
            <a:miter lim="800000"/>
            <a:headEnd/>
            <a:tailEnd/>
          </a:ln>
          <a:effectLst/>
        </p:spPr>
        <p:txBody>
          <a:bodyPr lIns="274320" rIns="274320">
            <a:spAutoFit/>
          </a:bodyPr>
          <a:lstStyle/>
          <a:p>
            <a:r>
              <a:rPr lang="en-CA" i="1" dirty="0" err="1" smtClean="0"/>
              <a:t>M</a:t>
            </a:r>
            <a:r>
              <a:rPr lang="en-CA" i="1" baseline="-25000" dirty="0" err="1" smtClean="0"/>
              <a:t>universal</a:t>
            </a:r>
            <a:r>
              <a:rPr lang="en-CA" i="1" baseline="-25000" dirty="0" smtClean="0"/>
              <a:t> </a:t>
            </a:r>
            <a:r>
              <a:rPr lang="en-CA" dirty="0" smtClean="0"/>
              <a:t>’s second head is on the “character”</a:t>
            </a:r>
            <a:br>
              <a:rPr lang="en-CA" dirty="0" smtClean="0"/>
            </a:br>
            <a:r>
              <a:rPr lang="en-CA" dirty="0" smtClean="0"/>
              <a:t> that </a:t>
            </a:r>
            <a:r>
              <a:rPr lang="en-CA" i="1" dirty="0" smtClean="0"/>
              <a:t>M</a:t>
            </a:r>
            <a:r>
              <a:rPr lang="en-CA" dirty="0" smtClean="0"/>
              <a:t>’s head is on. </a:t>
            </a:r>
          </a:p>
        </p:txBody>
      </p:sp>
    </p:spTree>
    <p:extLst>
      <p:ext uri="{BB962C8B-B14F-4D97-AF65-F5344CB8AC3E}">
        <p14:creationId xmlns:p14="http://schemas.microsoft.com/office/powerpoint/2010/main" val="2921391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0-#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par>
                                <p:cTn id="21" presetID="42" presetClass="path" presetSubtype="0" accel="50000" decel="50000" fill="hold" grpId="0" nodeType="withEffect">
                                  <p:stCondLst>
                                    <p:cond delay="0"/>
                                  </p:stCondLst>
                                  <p:childTnLst>
                                    <p:animMotion origin="layout" path="M 3.33333E-6 2.22222E-6 L 0.20833 2.22222E-6 " pathEditMode="relative" rAng="0" ptsTypes="AA">
                                      <p:cBhvr>
                                        <p:cTn id="22" dur="2000" fill="hold"/>
                                        <p:tgtEl>
                                          <p:spTgt spid="11"/>
                                        </p:tgtEl>
                                        <p:attrNameLst>
                                          <p:attrName>ppt_x</p:attrName>
                                          <p:attrName>ppt_y</p:attrName>
                                        </p:attrNameLst>
                                      </p:cBhvr>
                                      <p:rCtr x="10417"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p:bldP spid="30"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384516844"/>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418422781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815882"/>
          </a:xfrm>
          <a:prstGeom prst="rect">
            <a:avLst/>
          </a:prstGeom>
          <a:noFill/>
          <a:ln w="38100" cap="sq">
            <a:noFill/>
            <a:miter lim="800000"/>
            <a:headEnd/>
            <a:tailEnd/>
          </a:ln>
          <a:effectLst/>
        </p:spPr>
        <p:txBody>
          <a:bodyPr lIns="274320" rIns="274320">
            <a:spAutoFit/>
          </a:bodyPr>
          <a:lstStyle/>
          <a:p>
            <a:r>
              <a:rPr lang="en-CA" dirty="0" smtClean="0"/>
              <a:t>What </a:t>
            </a:r>
            <a:r>
              <a:rPr lang="en-CA" i="1" dirty="0" err="1" smtClean="0"/>
              <a:t>M</a:t>
            </a:r>
            <a:r>
              <a:rPr lang="en-CA" i="1" baseline="-25000" dirty="0" err="1" smtClean="0"/>
              <a:t>universal</a:t>
            </a:r>
            <a:r>
              <a:rPr lang="en-CA" i="1" baseline="-25000" dirty="0" smtClean="0"/>
              <a:t> </a:t>
            </a:r>
            <a:r>
              <a:rPr lang="en-CA" dirty="0" smtClean="0"/>
              <a:t>’s finite state automata “knows”</a:t>
            </a:r>
            <a:br>
              <a:rPr lang="en-CA" dirty="0" smtClean="0"/>
            </a:br>
            <a:r>
              <a:rPr lang="en-CA" dirty="0" smtClean="0"/>
              <a:t>is what is in its states </a:t>
            </a:r>
          </a:p>
          <a:p>
            <a:r>
              <a:rPr lang="en-CA" dirty="0"/>
              <a:t> </a:t>
            </a:r>
            <a:r>
              <a:rPr lang="en-CA" dirty="0" smtClean="0"/>
              <a:t> – i.e. what is written on its black board.</a:t>
            </a:r>
          </a:p>
          <a:p>
            <a:r>
              <a:rPr lang="en-CA" dirty="0" smtClean="0"/>
              <a:t>Can it “know” what state </a:t>
            </a:r>
            <a:r>
              <a:rPr lang="en-CA" i="1" dirty="0" smtClean="0"/>
              <a:t>M</a:t>
            </a:r>
            <a:r>
              <a:rPr lang="en-CA" dirty="0" smtClean="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9" name="Text Box 71"/>
          <p:cNvSpPr txBox="1">
            <a:spLocks noChangeArrowheads="1"/>
          </p:cNvSpPr>
          <p:nvPr/>
        </p:nvSpPr>
        <p:spPr bwMode="auto">
          <a:xfrm>
            <a:off x="1225550" y="4953000"/>
            <a:ext cx="10052050" cy="1815882"/>
          </a:xfrm>
          <a:prstGeom prst="rect">
            <a:avLst/>
          </a:prstGeom>
          <a:noFill/>
          <a:ln w="38100" cap="sq">
            <a:noFill/>
            <a:miter lim="800000"/>
            <a:headEnd/>
            <a:tailEnd/>
          </a:ln>
          <a:effectLst/>
        </p:spPr>
        <p:txBody>
          <a:bodyPr lIns="274320" rIns="274320">
            <a:spAutoFit/>
          </a:bodyPr>
          <a:lstStyle/>
          <a:p>
            <a:r>
              <a:rPr lang="en-CA" dirty="0" smtClean="0"/>
              <a:t>No. </a:t>
            </a:r>
            <a:r>
              <a:rPr lang="en-CA" i="1" dirty="0" smtClean="0"/>
              <a:t>M</a:t>
            </a:r>
            <a:r>
              <a:rPr lang="en-CA" dirty="0" smtClean="0"/>
              <a:t> was chosen by an adversary </a:t>
            </a:r>
            <a:br>
              <a:rPr lang="en-CA" dirty="0" smtClean="0"/>
            </a:br>
            <a:r>
              <a:rPr lang="en-CA" dirty="0" smtClean="0"/>
              <a:t>AFTER </a:t>
            </a:r>
            <a:r>
              <a:rPr lang="en-CA" i="1" dirty="0" err="1" smtClean="0"/>
              <a:t>M</a:t>
            </a:r>
            <a:r>
              <a:rPr lang="en-CA" i="1" baseline="-25000" dirty="0" err="1" smtClean="0"/>
              <a:t>universal</a:t>
            </a:r>
            <a:r>
              <a:rPr lang="en-CA" i="1" baseline="-25000" dirty="0" smtClean="0"/>
              <a:t> </a:t>
            </a:r>
            <a:r>
              <a:rPr lang="en-CA" dirty="0" smtClean="0"/>
              <a:t> was designed. </a:t>
            </a:r>
          </a:p>
          <a:p>
            <a:r>
              <a:rPr lang="en-CA" dirty="0" smtClean="0"/>
              <a:t>Hence </a:t>
            </a:r>
            <a:r>
              <a:rPr lang="en-CA" i="1" dirty="0" smtClean="0"/>
              <a:t>M</a:t>
            </a:r>
            <a:r>
              <a:rPr lang="en-CA" dirty="0" smtClean="0"/>
              <a:t> has way more states.</a:t>
            </a:r>
          </a:p>
          <a:p>
            <a:r>
              <a:rPr lang="en-CA" dirty="0" smtClean="0"/>
              <a:t>Hence </a:t>
            </a:r>
            <a:r>
              <a:rPr lang="en-CA" i="1" dirty="0" err="1"/>
              <a:t>M</a:t>
            </a:r>
            <a:r>
              <a:rPr lang="en-CA" i="1" baseline="-25000" dirty="0" err="1"/>
              <a:t>universal</a:t>
            </a:r>
            <a:r>
              <a:rPr lang="en-CA" i="1" baseline="-25000" dirty="0"/>
              <a:t> </a:t>
            </a:r>
            <a:r>
              <a:rPr lang="en-CA" dirty="0"/>
              <a:t>’s </a:t>
            </a:r>
            <a:r>
              <a:rPr lang="en-CA" dirty="0" smtClean="0"/>
              <a:t>states cant remember one.</a:t>
            </a:r>
            <a:r>
              <a:rPr lang="en-CA" i="1" dirty="0" smtClean="0"/>
              <a:t> </a:t>
            </a:r>
            <a:endParaRPr lang="en-CA" dirty="0" smtClean="0"/>
          </a:p>
        </p:txBody>
      </p:sp>
    </p:spTree>
    <p:extLst>
      <p:ext uri="{BB962C8B-B14F-4D97-AF65-F5344CB8AC3E}">
        <p14:creationId xmlns:p14="http://schemas.microsoft.com/office/powerpoint/2010/main" val="1468286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9">
                                            <p:txEl>
                                              <p:pRg st="2" end="2"/>
                                            </p:txEl>
                                          </p:spTgt>
                                        </p:tgtEl>
                                        <p:attrNameLst>
                                          <p:attrName>style.visibility</p:attrName>
                                        </p:attrNameLst>
                                      </p:cBhvr>
                                      <p:to>
                                        <p:strVal val="visible"/>
                                      </p:to>
                                    </p:set>
                                    <p:anim calcmode="lin" valueType="num">
                                      <p:cBhvr additive="base">
                                        <p:cTn id="19"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5" presetClass="entr" presetSubtype="0" fill="hold" nodeType="click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9">
                                            <p:txEl>
                                              <p:pRg st="0" end="0"/>
                                            </p:txEl>
                                          </p:spTgt>
                                        </p:tgtEl>
                                        <p:attrNameLst>
                                          <p:attrName>style.visibility</p:attrName>
                                        </p:attrNameLst>
                                      </p:cBhvr>
                                      <p:to>
                                        <p:strVal val="visible"/>
                                      </p:to>
                                    </p:set>
                                    <p:anim calcmode="lin" valueType="num">
                                      <p:cBhvr additive="base">
                                        <p:cTn id="33"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9">
                                            <p:txEl>
                                              <p:pRg st="1" end="1"/>
                                            </p:txEl>
                                          </p:spTgt>
                                        </p:tgtEl>
                                        <p:attrNameLst>
                                          <p:attrName>style.visibility</p:attrName>
                                        </p:attrNameLst>
                                      </p:cBhvr>
                                      <p:to>
                                        <p:strVal val="visible"/>
                                      </p:to>
                                    </p:set>
                                    <p:anim calcmode="lin" valueType="num">
                                      <p:cBhvr additive="base">
                                        <p:cTn id="39"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49">
                                            <p:txEl>
                                              <p:pRg st="2" end="2"/>
                                            </p:txEl>
                                          </p:spTgt>
                                        </p:tgtEl>
                                        <p:attrNameLst>
                                          <p:attrName>style.visibility</p:attrName>
                                        </p:attrNameLst>
                                      </p:cBhvr>
                                      <p:to>
                                        <p:strVal val="visible"/>
                                      </p:to>
                                    </p:set>
                                    <p:anim calcmode="lin" valueType="num">
                                      <p:cBhvr additive="base">
                                        <p:cTn id="45"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74252720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037213124"/>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815882"/>
          </a:xfrm>
          <a:prstGeom prst="rect">
            <a:avLst/>
          </a:prstGeom>
          <a:noFill/>
          <a:ln w="38100" cap="sq">
            <a:noFill/>
            <a:miter lim="800000"/>
            <a:headEnd/>
            <a:tailEnd/>
          </a:ln>
          <a:effectLst/>
        </p:spPr>
        <p:txBody>
          <a:bodyPr lIns="274320" rIns="274320">
            <a:spAutoFit/>
          </a:bodyPr>
          <a:lstStyle/>
          <a:p>
            <a:r>
              <a:rPr lang="en-CA" dirty="0" smtClean="0"/>
              <a:t>What </a:t>
            </a:r>
            <a:r>
              <a:rPr lang="en-CA" i="1" dirty="0" err="1" smtClean="0"/>
              <a:t>M</a:t>
            </a:r>
            <a:r>
              <a:rPr lang="en-CA" i="1" baseline="-25000" dirty="0" err="1" smtClean="0"/>
              <a:t>universal</a:t>
            </a:r>
            <a:r>
              <a:rPr lang="en-CA" i="1" baseline="-25000" dirty="0" smtClean="0"/>
              <a:t> </a:t>
            </a:r>
            <a:r>
              <a:rPr lang="en-CA" dirty="0" smtClean="0"/>
              <a:t>’s finite state automata “knows”</a:t>
            </a:r>
            <a:br>
              <a:rPr lang="en-CA" dirty="0" smtClean="0"/>
            </a:br>
            <a:r>
              <a:rPr lang="en-CA" dirty="0" smtClean="0"/>
              <a:t>is what is in its states </a:t>
            </a:r>
          </a:p>
          <a:p>
            <a:r>
              <a:rPr lang="en-CA" dirty="0"/>
              <a:t> </a:t>
            </a:r>
            <a:r>
              <a:rPr lang="en-CA" dirty="0" smtClean="0"/>
              <a:t> – i.e. what is written on its black board.</a:t>
            </a:r>
          </a:p>
          <a:p>
            <a:r>
              <a:rPr lang="en-CA" dirty="0" smtClean="0"/>
              <a:t>Can it “know” what state </a:t>
            </a:r>
            <a:r>
              <a:rPr lang="en-CA" i="1" dirty="0" smtClean="0"/>
              <a:t>M</a:t>
            </a:r>
            <a:r>
              <a:rPr lang="en-CA" dirty="0" smtClean="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cxnSp>
        <p:nvCxnSpPr>
          <p:cNvPr id="51" name="Straight Arrow Connector 50"/>
          <p:cNvCxnSpPr/>
          <p:nvPr/>
        </p:nvCxnSpPr>
        <p:spPr bwMode="auto">
          <a:xfrm>
            <a:off x="1219200" y="1734302"/>
            <a:ext cx="628317" cy="18298"/>
          </a:xfrm>
          <a:prstGeom prst="straightConnector1">
            <a:avLst/>
          </a:prstGeom>
          <a:noFill/>
          <a:ln w="25400" cap="sq" cmpd="sng" algn="ctr">
            <a:solidFill>
              <a:schemeClr val="hlink"/>
            </a:solidFill>
            <a:prstDash val="solid"/>
            <a:round/>
            <a:headEnd type="arrow"/>
            <a:tailEnd type="arrow"/>
          </a:ln>
          <a:effectLst/>
        </p:spPr>
      </p:cxnSp>
      <p:sp>
        <p:nvSpPr>
          <p:cNvPr id="52" name="Rectangle 51"/>
          <p:cNvSpPr/>
          <p:nvPr/>
        </p:nvSpPr>
        <p:spPr>
          <a:xfrm>
            <a:off x="1378486" y="5039380"/>
            <a:ext cx="7003514" cy="1384995"/>
          </a:xfrm>
          <a:prstGeom prst="rect">
            <a:avLst/>
          </a:prstGeom>
        </p:spPr>
        <p:txBody>
          <a:bodyPr wrap="square">
            <a:spAutoFit/>
          </a:bodyPr>
          <a:lstStyle/>
          <a:p>
            <a:pPr eaLnBrk="0" hangingPunct="0">
              <a:defRPr/>
            </a:pPr>
            <a:r>
              <a:rPr lang="en-US" dirty="0" smtClean="0">
                <a:effectLst>
                  <a:outerShdw blurRad="38100" dist="38100" dir="2700000" algn="tl">
                    <a:srgbClr val="000000"/>
                  </a:outerShdw>
                </a:effectLst>
              </a:rPr>
              <a:t>Need separators </a:t>
            </a:r>
            <a:r>
              <a:rPr lang="en-CA" dirty="0" smtClean="0">
                <a:sym typeface="Symbol"/>
              </a:rPr>
              <a:t>, </a:t>
            </a:r>
            <a:r>
              <a:rPr lang="en-US" dirty="0" smtClean="0">
                <a:effectLst>
                  <a:outerShdw blurRad="38100" dist="38100" dir="2700000" algn="tl">
                    <a:srgbClr val="000000"/>
                  </a:outerShdw>
                </a:effectLst>
              </a:rPr>
              <a:t>because </a:t>
            </a:r>
            <a:r>
              <a:rPr lang="en-CA" i="1" dirty="0" err="1" smtClean="0"/>
              <a:t>M</a:t>
            </a:r>
            <a:r>
              <a:rPr lang="en-CA" i="1" baseline="-25000" dirty="0" err="1" smtClean="0"/>
              <a:t>universal</a:t>
            </a:r>
            <a:r>
              <a:rPr lang="en-CA" i="1" baseline="-25000" dirty="0" smtClean="0"/>
              <a:t> </a:t>
            </a:r>
            <a:r>
              <a:rPr lang="en-CA" dirty="0" smtClean="0"/>
              <a:t>can’t even know the width of </a:t>
            </a:r>
            <a:r>
              <a:rPr lang="en-CA" i="1" dirty="0" smtClean="0"/>
              <a:t>M</a:t>
            </a:r>
            <a:r>
              <a:rPr lang="en-CA" dirty="0" smtClean="0"/>
              <a:t>’s </a:t>
            </a:r>
            <a:r>
              <a:rPr lang="en-US" dirty="0" smtClean="0">
                <a:effectLst>
                  <a:outerShdw blurRad="38100" dist="38100" dir="2700000" algn="tl">
                    <a:srgbClr val="000000"/>
                  </a:outerShdw>
                </a:effectLst>
              </a:rPr>
              <a:t>state and character descriptions</a:t>
            </a:r>
            <a:r>
              <a:rPr lang="en-US" dirty="0">
                <a:effectLst>
                  <a:outerShdw blurRad="38100" dist="38100" dir="2700000" algn="tl">
                    <a:srgbClr val="000000"/>
                  </a:outerShdw>
                </a:effectLst>
              </a:rPr>
              <a:t>!</a:t>
            </a:r>
          </a:p>
        </p:txBody>
      </p:sp>
    </p:spTree>
    <p:extLst>
      <p:ext uri="{BB962C8B-B14F-4D97-AF65-F5344CB8AC3E}">
        <p14:creationId xmlns:p14="http://schemas.microsoft.com/office/powerpoint/2010/main" val="753439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59063370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4292386420"/>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2984718"/>
            <a:ext cx="10052050" cy="1815882"/>
          </a:xfrm>
          <a:prstGeom prst="rect">
            <a:avLst/>
          </a:prstGeom>
          <a:noFill/>
          <a:ln w="38100" cap="sq">
            <a:noFill/>
            <a:miter lim="800000"/>
            <a:headEnd/>
            <a:tailEnd/>
          </a:ln>
          <a:effectLst/>
        </p:spPr>
        <p:txBody>
          <a:bodyPr lIns="274320" rIns="274320">
            <a:spAutoFit/>
          </a:bodyPr>
          <a:lstStyle/>
          <a:p>
            <a:r>
              <a:rPr lang="en-CA" dirty="0" smtClean="0"/>
              <a:t>What </a:t>
            </a:r>
            <a:r>
              <a:rPr lang="en-CA" i="1" dirty="0" err="1" smtClean="0"/>
              <a:t>M</a:t>
            </a:r>
            <a:r>
              <a:rPr lang="en-CA" i="1" baseline="-25000" dirty="0" err="1" smtClean="0"/>
              <a:t>universal</a:t>
            </a:r>
            <a:r>
              <a:rPr lang="en-CA" i="1" baseline="-25000" dirty="0" smtClean="0"/>
              <a:t> </a:t>
            </a:r>
            <a:r>
              <a:rPr lang="en-CA" dirty="0" smtClean="0"/>
              <a:t>’s finite state automata “knows”</a:t>
            </a:r>
            <a:br>
              <a:rPr lang="en-CA" dirty="0" smtClean="0"/>
            </a:br>
            <a:r>
              <a:rPr lang="en-CA" dirty="0" smtClean="0"/>
              <a:t>is what is in its states </a:t>
            </a:r>
          </a:p>
          <a:p>
            <a:r>
              <a:rPr lang="en-CA" dirty="0"/>
              <a:t> </a:t>
            </a:r>
            <a:r>
              <a:rPr lang="en-CA" dirty="0" smtClean="0"/>
              <a:t> – </a:t>
            </a:r>
            <a:r>
              <a:rPr lang="en-CA" dirty="0"/>
              <a:t>i.e. </a:t>
            </a:r>
            <a:r>
              <a:rPr lang="en-CA" dirty="0" smtClean="0"/>
              <a:t>what is written on its black board.</a:t>
            </a:r>
          </a:p>
          <a:p>
            <a:r>
              <a:rPr lang="en-CA" dirty="0" smtClean="0"/>
              <a:t>Can it “know” what state </a:t>
            </a:r>
            <a:r>
              <a:rPr lang="en-CA" i="1" dirty="0" smtClean="0"/>
              <a:t>M</a:t>
            </a:r>
            <a:r>
              <a:rPr lang="en-CA" dirty="0" smtClean="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9" name="Text Box 71"/>
          <p:cNvSpPr txBox="1">
            <a:spLocks noChangeArrowheads="1"/>
          </p:cNvSpPr>
          <p:nvPr/>
        </p:nvSpPr>
        <p:spPr bwMode="auto">
          <a:xfrm>
            <a:off x="1225550" y="4953000"/>
            <a:ext cx="10052050" cy="954107"/>
          </a:xfrm>
          <a:prstGeom prst="rect">
            <a:avLst/>
          </a:prstGeom>
          <a:noFill/>
          <a:ln w="38100" cap="sq">
            <a:noFill/>
            <a:miter lim="800000"/>
            <a:headEnd/>
            <a:tailEnd/>
          </a:ln>
          <a:effectLst/>
        </p:spPr>
        <p:txBody>
          <a:bodyPr lIns="274320" rIns="274320">
            <a:spAutoFit/>
          </a:bodyPr>
          <a:lstStyle/>
          <a:p>
            <a:r>
              <a:rPr lang="en-CA" dirty="0" smtClean="0"/>
              <a:t>In contrast, </a:t>
            </a:r>
            <a:r>
              <a:rPr lang="en-CA" i="1" dirty="0" err="1" smtClean="0"/>
              <a:t>M</a:t>
            </a:r>
            <a:r>
              <a:rPr lang="en-CA" i="1" baseline="-25000" dirty="0" err="1" smtClean="0"/>
              <a:t>single</a:t>
            </a:r>
            <a:r>
              <a:rPr lang="en-CA" i="1" baseline="-25000" dirty="0" smtClean="0"/>
              <a:t> tape</a:t>
            </a:r>
            <a:r>
              <a:rPr lang="en-CA" dirty="0"/>
              <a:t> </a:t>
            </a:r>
            <a:r>
              <a:rPr lang="en-CA" dirty="0" smtClean="0"/>
              <a:t>simulating </a:t>
            </a:r>
            <a:r>
              <a:rPr lang="en-CA" i="1" dirty="0" err="1" smtClean="0"/>
              <a:t>M</a:t>
            </a:r>
            <a:r>
              <a:rPr lang="en-CA" i="1" baseline="-25000" dirty="0" err="1" smtClean="0"/>
              <a:t>multi</a:t>
            </a:r>
            <a:r>
              <a:rPr lang="en-CA" i="1" dirty="0" smtClean="0"/>
              <a:t> </a:t>
            </a:r>
            <a:r>
              <a:rPr lang="en-CA" i="1" baseline="-25000" dirty="0" smtClean="0"/>
              <a:t>tape </a:t>
            </a:r>
            <a:r>
              <a:rPr lang="en-CA" dirty="0" smtClean="0"/>
              <a:t/>
            </a:r>
            <a:br>
              <a:rPr lang="en-CA" dirty="0" smtClean="0"/>
            </a:br>
            <a:r>
              <a:rPr lang="en-CA" dirty="0" smtClean="0"/>
              <a:t>was designed knowing </a:t>
            </a:r>
            <a:r>
              <a:rPr lang="en-CA" i="1" dirty="0" err="1"/>
              <a:t>M</a:t>
            </a:r>
            <a:r>
              <a:rPr lang="en-CA" i="1" baseline="-25000" dirty="0" err="1"/>
              <a:t>multi</a:t>
            </a:r>
            <a:r>
              <a:rPr lang="en-CA" i="1" dirty="0"/>
              <a:t> </a:t>
            </a:r>
            <a:r>
              <a:rPr lang="en-CA" i="1" baseline="-25000" dirty="0" smtClean="0"/>
              <a:t>tape</a:t>
            </a:r>
            <a:r>
              <a:rPr lang="en-CA" dirty="0" smtClean="0"/>
              <a:t>’s states.</a:t>
            </a:r>
          </a:p>
        </p:txBody>
      </p:sp>
      <p:sp>
        <p:nvSpPr>
          <p:cNvPr id="50" name="Rectangle 19"/>
          <p:cNvSpPr>
            <a:spLocks noChangeArrowheads="1"/>
          </p:cNvSpPr>
          <p:nvPr/>
        </p:nvSpPr>
        <p:spPr bwMode="auto">
          <a:xfrm>
            <a:off x="-152400" y="5827693"/>
            <a:ext cx="8944509" cy="95410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smtClean="0">
                <a:solidFill>
                  <a:schemeClr val="accent6"/>
                </a:solidFill>
                <a:effectLst>
                  <a:outerShdw blurRad="38100" dist="38100" dir="2700000" algn="tl">
                    <a:srgbClr val="000000"/>
                  </a:outerShdw>
                </a:effectLst>
                <a:cs typeface="+mn-cs"/>
              </a:rPr>
              <a:t>δ</a:t>
            </a:r>
            <a:r>
              <a:rPr lang="en-CA" i="1" baseline="-25000" dirty="0" smtClean="0">
                <a:solidFill>
                  <a:schemeClr val="accent6"/>
                </a:solidFill>
                <a:effectLst>
                  <a:outerShdw blurRad="38100" dist="38100" dir="2700000" algn="tl">
                    <a:srgbClr val="000000"/>
                  </a:outerShdw>
                </a:effectLst>
                <a:cs typeface="+mn-cs"/>
              </a:rPr>
              <a:t>single</a:t>
            </a:r>
            <a:r>
              <a:rPr lang="en-US" i="1" dirty="0" smtClean="0">
                <a:solidFill>
                  <a:schemeClr val="accent6"/>
                </a:solidFill>
                <a:effectLst>
                  <a:outerShdw blurRad="38100" dist="38100" dir="2700000" algn="tl">
                    <a:srgbClr val="000000"/>
                  </a:outerShdw>
                </a:effectLst>
                <a:cs typeface="+mn-cs"/>
              </a:rPr>
              <a:t>(  </a:t>
            </a:r>
            <a:r>
              <a:rPr lang="en-US" i="1" dirty="0" err="1" smtClean="0">
                <a:solidFill>
                  <a:schemeClr val="accent6"/>
                </a:solidFill>
                <a:effectLst>
                  <a:outerShdw blurRad="38100" dist="38100" dir="2700000" algn="tl">
                    <a:srgbClr val="000000"/>
                  </a:outerShdw>
                </a:effectLst>
              </a:rPr>
              <a:t>q</a:t>
            </a:r>
            <a:r>
              <a:rPr lang="en-US" i="1" baseline="-25000" dirty="0" err="1" smtClean="0">
                <a:solidFill>
                  <a:schemeClr val="accent6"/>
                </a:solidFill>
                <a:effectLst>
                  <a:outerShdw blurRad="38100" dist="38100" dir="2700000" algn="tl">
                    <a:srgbClr val="000000"/>
                  </a:outerShdw>
                </a:effectLst>
                <a:sym typeface="Symbol"/>
              </a:rPr>
              <a:t>line</a:t>
            </a:r>
            <a:r>
              <a:rPr lang="en-US" i="1" baseline="-25000" dirty="0" smtClean="0">
                <a:solidFill>
                  <a:schemeClr val="accent6"/>
                </a:solidFill>
                <a:effectLst>
                  <a:outerShdw blurRad="38100" dist="38100" dir="2700000" algn="tl">
                    <a:srgbClr val="000000"/>
                  </a:outerShdw>
                </a:effectLst>
                <a:sym typeface="Symbol"/>
              </a:rPr>
              <a:t>=5,q=qmulti,c1=L,c2=5</a:t>
            </a:r>
            <a:r>
              <a:rPr lang="en-US" i="1" dirty="0" smtClean="0">
                <a:solidFill>
                  <a:schemeClr val="accent6"/>
                </a:solidFill>
                <a:effectLst>
                  <a:outerShdw blurRad="38100" dist="38100" dir="2700000" algn="tl">
                    <a:srgbClr val="000000"/>
                  </a:outerShdw>
                </a:effectLst>
                <a:cs typeface="+mn-cs"/>
              </a:rPr>
              <a:t>,  0) =</a:t>
            </a:r>
          </a:p>
          <a:p>
            <a:pPr algn="ctr" eaLnBrk="0" hangingPunct="0">
              <a:defRPr/>
            </a:pPr>
            <a:r>
              <a:rPr lang="en-US" i="1" dirty="0" smtClean="0">
                <a:solidFill>
                  <a:schemeClr val="accent6"/>
                </a:solidFill>
                <a:effectLst>
                  <a:outerShdw blurRad="38100" dist="38100" dir="2700000" algn="tl">
                    <a:srgbClr val="000000"/>
                  </a:outerShdw>
                </a:effectLst>
                <a:sym typeface="Symbol"/>
              </a:rPr>
              <a:t></a:t>
            </a:r>
            <a:r>
              <a:rPr lang="en-US" i="1" dirty="0" smtClean="0">
                <a:solidFill>
                  <a:schemeClr val="accent6"/>
                </a:solidFill>
                <a:effectLst>
                  <a:outerShdw blurRad="38100" dist="38100" dir="2700000" algn="tl">
                    <a:srgbClr val="000000"/>
                  </a:outerShdw>
                </a:effectLst>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a:t>
            </a:r>
            <a:r>
              <a:rPr lang="en-US" i="1" baseline="-25000" dirty="0" err="1" smtClean="0">
                <a:solidFill>
                  <a:schemeClr val="accent6"/>
                </a:solidFill>
                <a:effectLst>
                  <a:outerShdw blurRad="38100" dist="38100" dir="2700000" algn="tl">
                    <a:srgbClr val="000000"/>
                  </a:outerShdw>
                </a:effectLst>
                <a:sym typeface="Symbol"/>
              </a:rPr>
              <a:t>line</a:t>
            </a:r>
            <a:r>
              <a:rPr lang="en-US" i="1" baseline="-25000" dirty="0" smtClean="0">
                <a:solidFill>
                  <a:schemeClr val="accent6"/>
                </a:solidFill>
                <a:effectLst>
                  <a:outerShdw blurRad="38100" dist="38100" dir="2700000" algn="tl">
                    <a:srgbClr val="000000"/>
                  </a:outerShdw>
                </a:effectLst>
                <a:sym typeface="Symbol"/>
              </a:rPr>
              <a:t>=6,q=q’multi,c1=H,left,c2=4,right</a:t>
            </a:r>
            <a:r>
              <a:rPr lang="en-US" i="1" dirty="0" smtClean="0">
                <a:solidFill>
                  <a:schemeClr val="accent6"/>
                </a:solidFill>
                <a:effectLst>
                  <a:outerShdw blurRad="38100" dist="38100" dir="2700000" algn="tl">
                    <a:srgbClr val="000000"/>
                  </a:outerShdw>
                </a:effectLst>
              </a:rPr>
              <a:t>,, 0,stay</a:t>
            </a:r>
            <a:r>
              <a:rPr lang="en-US" i="1" dirty="0" smtClean="0">
                <a:solidFill>
                  <a:schemeClr val="accent6"/>
                </a:solidFill>
                <a:effectLst>
                  <a:outerShdw blurRad="38100" dist="38100" dir="2700000" algn="tl">
                    <a:srgbClr val="000000"/>
                  </a:outerShdw>
                </a:effectLst>
                <a:sym typeface="Symbol"/>
              </a:rPr>
              <a:t></a:t>
            </a:r>
            <a:r>
              <a:rPr lang="en-US" dirty="0" smtClean="0">
                <a:solidFill>
                  <a:schemeClr val="accent6"/>
                </a:solidFill>
              </a:rPr>
              <a:t> </a:t>
            </a:r>
            <a:endParaRPr lang="en-US" dirty="0">
              <a:solidFill>
                <a:schemeClr val="accent6"/>
              </a:solidFill>
            </a:endParaRPr>
          </a:p>
        </p:txBody>
      </p:sp>
    </p:spTree>
    <p:extLst>
      <p:ext uri="{BB962C8B-B14F-4D97-AF65-F5344CB8AC3E}">
        <p14:creationId xmlns:p14="http://schemas.microsoft.com/office/powerpoint/2010/main" val="3006340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9">
                                            <p:txEl>
                                              <p:pRg st="0" end="0"/>
                                            </p:txEl>
                                          </p:spTgt>
                                        </p:tgtEl>
                                        <p:attrNameLst>
                                          <p:attrName>style.visibility</p:attrName>
                                        </p:attrNameLst>
                                      </p:cBhvr>
                                      <p:to>
                                        <p:strVal val="visible"/>
                                      </p:to>
                                    </p:set>
                                    <p:anim calcmode="lin" valueType="num">
                                      <p:cBhvr additive="base">
                                        <p:cTn id="7"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0-#ppt_w/2"/>
                                          </p:val>
                                        </p:tav>
                                        <p:tav tm="100000">
                                          <p:val>
                                            <p:strVal val="#ppt_x"/>
                                          </p:val>
                                        </p:tav>
                                      </p:tavLst>
                                    </p:anim>
                                    <p:anim calcmode="lin" valueType="num">
                                      <p:cBhvr additive="base">
                                        <p:cTn id="14"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06140013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306555894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954107"/>
          </a:xfrm>
          <a:prstGeom prst="rect">
            <a:avLst/>
          </a:prstGeom>
          <a:noFill/>
          <a:ln w="38100" cap="sq">
            <a:noFill/>
            <a:miter lim="800000"/>
            <a:headEnd/>
            <a:tailEnd/>
          </a:ln>
          <a:effectLst/>
        </p:spPr>
        <p:txBody>
          <a:bodyPr lIns="274320" rIns="274320">
            <a:spAutoFit/>
          </a:bodyPr>
          <a:lstStyle/>
          <a:p>
            <a:r>
              <a:rPr lang="en-CA" i="1" dirty="0" err="1" smtClean="0"/>
              <a:t>M</a:t>
            </a:r>
            <a:r>
              <a:rPr lang="en-CA" i="1" baseline="-25000" dirty="0" err="1" smtClean="0"/>
              <a:t>universal</a:t>
            </a:r>
            <a:r>
              <a:rPr lang="en-CA" i="1" baseline="-25000" dirty="0" smtClean="0"/>
              <a:t> </a:t>
            </a:r>
            <a:r>
              <a:rPr lang="en-CA" dirty="0" smtClean="0"/>
              <a:t>will store M’s current state</a:t>
            </a:r>
          </a:p>
          <a:p>
            <a:r>
              <a:rPr lang="en-CA" dirty="0" smtClean="0"/>
              <a:t>on at third tape.  </a:t>
            </a:r>
          </a:p>
        </p:txBody>
      </p:sp>
      <p:graphicFrame>
        <p:nvGraphicFramePr>
          <p:cNvPr id="51" name="Table 50"/>
          <p:cNvGraphicFramePr>
            <a:graphicFrameLocks noGrp="1"/>
          </p:cNvGraphicFramePr>
          <p:nvPr>
            <p:extLst>
              <p:ext uri="{D42A27DB-BD31-4B8C-83A1-F6EECF244321}">
                <p14:modId xmlns:p14="http://schemas.microsoft.com/office/powerpoint/2010/main" val="3681172210"/>
              </p:ext>
            </p:extLst>
          </p:nvPr>
        </p:nvGraphicFramePr>
        <p:xfrm>
          <a:off x="180472" y="2133600"/>
          <a:ext cx="1307432" cy="370840"/>
        </p:xfrm>
        <a:graphic>
          <a:graphicData uri="http://schemas.openxmlformats.org/drawingml/2006/table">
            <a:tbl>
              <a:tblPr firstRow="1" bandRow="1">
                <a:tableStyleId>{5C22544A-7EE6-4342-B048-85BDC9FD1C3A}</a:tableStyleId>
              </a:tblPr>
              <a:tblGrid>
                <a:gridCol w="1307432"/>
              </a:tblGrid>
              <a:tr h="370840">
                <a:tc>
                  <a:txBody>
                    <a:bodyPr/>
                    <a:lstStyle/>
                    <a:p>
                      <a:pPr algn="ctr"/>
                      <a:r>
                        <a:rPr lang="en-CA" dirty="0" smtClean="0">
                          <a:sym typeface="Symbol"/>
                        </a:rPr>
                        <a:t></a:t>
                      </a:r>
                      <a:r>
                        <a:rPr lang="en-CA" dirty="0" smtClean="0"/>
                        <a:t>00110</a:t>
                      </a:r>
                      <a:r>
                        <a:rPr lang="en-CA" dirty="0" smtClean="0">
                          <a:sym typeface="Symbol"/>
                        </a:rPr>
                        <a:t></a:t>
                      </a:r>
                      <a:endParaRPr lang="en-CA" dirty="0"/>
                    </a:p>
                  </a:txBody>
                  <a:tcPr>
                    <a:noFill/>
                  </a:tcPr>
                </a:tc>
              </a:tr>
            </a:tbl>
          </a:graphicData>
        </a:graphic>
      </p:graphicFrame>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3" name="Group 41"/>
          <p:cNvGrpSpPr>
            <a:grpSpLocks/>
          </p:cNvGrpSpPr>
          <p:nvPr/>
        </p:nvGrpSpPr>
        <p:grpSpPr bwMode="auto">
          <a:xfrm>
            <a:off x="838200" y="4343400"/>
            <a:ext cx="7348538" cy="1820862"/>
            <a:chOff x="432" y="1581"/>
            <a:chExt cx="4629" cy="1147"/>
          </a:xfrm>
        </p:grpSpPr>
        <p:sp>
          <p:nvSpPr>
            <p:cNvPr id="54"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55"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56"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57"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58" name="Group 46"/>
            <p:cNvGrpSpPr>
              <a:grpSpLocks noChangeAspect="1"/>
            </p:cNvGrpSpPr>
            <p:nvPr/>
          </p:nvGrpSpPr>
          <p:grpSpPr bwMode="auto">
            <a:xfrm>
              <a:off x="511" y="1920"/>
              <a:ext cx="737" cy="737"/>
              <a:chOff x="4320" y="2016"/>
              <a:chExt cx="912" cy="912"/>
            </a:xfrm>
          </p:grpSpPr>
          <p:grpSp>
            <p:nvGrpSpPr>
              <p:cNvPr id="59" name="Group 47"/>
              <p:cNvGrpSpPr>
                <a:grpSpLocks noChangeAspect="1"/>
              </p:cNvGrpSpPr>
              <p:nvPr/>
            </p:nvGrpSpPr>
            <p:grpSpPr bwMode="auto">
              <a:xfrm>
                <a:off x="4320" y="2016"/>
                <a:ext cx="912" cy="912"/>
                <a:chOff x="2496" y="1104"/>
                <a:chExt cx="912" cy="912"/>
              </a:xfrm>
            </p:grpSpPr>
            <p:grpSp>
              <p:nvGrpSpPr>
                <p:cNvPr id="66" name="Group 48"/>
                <p:cNvGrpSpPr>
                  <a:grpSpLocks noChangeAspect="1"/>
                </p:cNvGrpSpPr>
                <p:nvPr/>
              </p:nvGrpSpPr>
              <p:grpSpPr bwMode="auto">
                <a:xfrm rot="2360341">
                  <a:off x="2592" y="1248"/>
                  <a:ext cx="680" cy="680"/>
                  <a:chOff x="1224" y="1212"/>
                  <a:chExt cx="3144" cy="3112"/>
                </a:xfrm>
              </p:grpSpPr>
              <p:sp>
                <p:nvSpPr>
                  <p:cNvPr id="68"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9"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70" name="Group 51"/>
                  <p:cNvGrpSpPr>
                    <a:grpSpLocks noChangeAspect="1"/>
                  </p:cNvGrpSpPr>
                  <p:nvPr/>
                </p:nvGrpSpPr>
                <p:grpSpPr bwMode="auto">
                  <a:xfrm>
                    <a:off x="1776" y="1212"/>
                    <a:ext cx="1944" cy="2413"/>
                    <a:chOff x="2227" y="1194"/>
                    <a:chExt cx="1944" cy="2413"/>
                  </a:xfrm>
                </p:grpSpPr>
                <p:sp>
                  <p:nvSpPr>
                    <p:cNvPr id="71"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67"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60" name="Group 59"/>
              <p:cNvGrpSpPr>
                <a:grpSpLocks noChangeAspect="1"/>
              </p:cNvGrpSpPr>
              <p:nvPr/>
            </p:nvGrpSpPr>
            <p:grpSpPr bwMode="auto">
              <a:xfrm>
                <a:off x="4368" y="2112"/>
                <a:ext cx="432" cy="240"/>
                <a:chOff x="-1152" y="3504"/>
                <a:chExt cx="432" cy="240"/>
              </a:xfrm>
            </p:grpSpPr>
            <p:grpSp>
              <p:nvGrpSpPr>
                <p:cNvPr id="61" name="Group 60"/>
                <p:cNvGrpSpPr>
                  <a:grpSpLocks noChangeAspect="1"/>
                </p:cNvGrpSpPr>
                <p:nvPr/>
              </p:nvGrpSpPr>
              <p:grpSpPr bwMode="auto">
                <a:xfrm>
                  <a:off x="-1075" y="3504"/>
                  <a:ext cx="256" cy="210"/>
                  <a:chOff x="1728" y="2064"/>
                  <a:chExt cx="768" cy="672"/>
                </a:xfrm>
              </p:grpSpPr>
              <p:sp>
                <p:nvSpPr>
                  <p:cNvPr id="64"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65"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62"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63"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179340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0-#ppt_w/2"/>
                                          </p:val>
                                        </p:tav>
                                        <p:tav tm="100000">
                                          <p:val>
                                            <p:strVal val="#ppt_x"/>
                                          </p:val>
                                        </p:tav>
                                      </p:tavLst>
                                    </p:anim>
                                    <p:anim calcmode="lin" valueType="num">
                                      <p:cBhvr additive="base">
                                        <p:cTn id="2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500" fill="hold"/>
                                        <p:tgtEl>
                                          <p:spTgt spid="53"/>
                                        </p:tgtEl>
                                        <p:attrNameLst>
                                          <p:attrName>ppt_x</p:attrName>
                                        </p:attrNameLst>
                                      </p:cBhvr>
                                      <p:tavLst>
                                        <p:tav tm="0">
                                          <p:val>
                                            <p:strVal val="0-#ppt_w/2"/>
                                          </p:val>
                                        </p:tav>
                                        <p:tav tm="100000">
                                          <p:val>
                                            <p:strVal val="#ppt_x"/>
                                          </p:val>
                                        </p:tav>
                                      </p:tavLst>
                                    </p:anim>
                                    <p:anim calcmode="lin" valueType="num">
                                      <p:cBhvr additive="base">
                                        <p:cTn id="28"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41678915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474694759"/>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51" name="Table 50"/>
          <p:cNvGraphicFramePr>
            <a:graphicFrameLocks noGrp="1"/>
          </p:cNvGraphicFramePr>
          <p:nvPr>
            <p:extLst>
              <p:ext uri="{D42A27DB-BD31-4B8C-83A1-F6EECF244321}">
                <p14:modId xmlns:p14="http://schemas.microsoft.com/office/powerpoint/2010/main" val="3089071681"/>
              </p:ext>
            </p:extLst>
          </p:nvPr>
        </p:nvGraphicFramePr>
        <p:xfrm>
          <a:off x="180472" y="2133600"/>
          <a:ext cx="1307432" cy="370840"/>
        </p:xfrm>
        <a:graphic>
          <a:graphicData uri="http://schemas.openxmlformats.org/drawingml/2006/table">
            <a:tbl>
              <a:tblPr firstRow="1" bandRow="1">
                <a:tableStyleId>{5C22544A-7EE6-4342-B048-85BDC9FD1C3A}</a:tableStyleId>
              </a:tblPr>
              <a:tblGrid>
                <a:gridCol w="1307432"/>
              </a:tblGrid>
              <a:tr h="370840">
                <a:tc>
                  <a:txBody>
                    <a:bodyPr/>
                    <a:lstStyle/>
                    <a:p>
                      <a:pPr algn="ctr"/>
                      <a:r>
                        <a:rPr lang="en-CA" dirty="0" smtClean="0">
                          <a:sym typeface="Symbol"/>
                        </a:rPr>
                        <a:t></a:t>
                      </a:r>
                      <a:r>
                        <a:rPr lang="en-CA" dirty="0" smtClean="0"/>
                        <a:t>00110</a:t>
                      </a:r>
                      <a:r>
                        <a:rPr lang="en-CA" dirty="0" smtClean="0">
                          <a:sym typeface="Symbol"/>
                        </a:rPr>
                        <a:t></a:t>
                      </a:r>
                      <a:endParaRPr lang="en-CA" dirty="0"/>
                    </a:p>
                  </a:txBody>
                  <a:tcPr>
                    <a:noFill/>
                  </a:tcPr>
                </a:tc>
              </a:tr>
            </a:tbl>
          </a:graphicData>
        </a:graphic>
      </p:graphicFrame>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72087048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3" name="Rectangle 2"/>
          <p:cNvSpPr/>
          <p:nvPr/>
        </p:nvSpPr>
        <p:spPr>
          <a:xfrm>
            <a:off x="2057400" y="1319100"/>
            <a:ext cx="776174" cy="369332"/>
          </a:xfrm>
          <a:prstGeom prst="rect">
            <a:avLst/>
          </a:prstGeom>
        </p:spPr>
        <p:txBody>
          <a:bodyPr wrap="none">
            <a:spAutoFit/>
          </a:bodyPr>
          <a:lstStyle/>
          <a:p>
            <a:pPr algn="ctr"/>
            <a:r>
              <a:rPr lang="en-CA" sz="1800" dirty="0">
                <a:latin typeface="+mn-lt"/>
              </a:rPr>
              <a:t>,1000</a:t>
            </a:r>
          </a:p>
        </p:txBody>
      </p:sp>
      <p:sp>
        <p:nvSpPr>
          <p:cNvPr id="50" name="Rectangle 17"/>
          <p:cNvSpPr>
            <a:spLocks noChangeArrowheads="1"/>
          </p:cNvSpPr>
          <p:nvPr/>
        </p:nvSpPr>
        <p:spPr bwMode="auto">
          <a:xfrm>
            <a:off x="304800" y="2905780"/>
            <a:ext cx="814639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a:t>
            </a:r>
            <a:r>
              <a:rPr lang="en-US" dirty="0" smtClean="0">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Copy the current “character” onto third tape.</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smtClean="0">
                <a:solidFill>
                  <a:schemeClr val="accent2"/>
                </a:solidFill>
                <a:effectLst>
                  <a:outerShdw blurRad="38100" dist="38100" dir="2700000" algn="tl">
                    <a:srgbClr val="000000"/>
                  </a:outerShdw>
                </a:effectLst>
                <a:cs typeface="+mn-cs"/>
              </a:rPr>
              <a:t>           (One character at a  time).</a:t>
            </a:r>
          </a:p>
        </p:txBody>
      </p:sp>
    </p:spTree>
    <p:extLst>
      <p:ext uri="{BB962C8B-B14F-4D97-AF65-F5344CB8AC3E}">
        <p14:creationId xmlns:p14="http://schemas.microsoft.com/office/powerpoint/2010/main" val="3060143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2.96296E-6 L -0.08403 0.11412 " pathEditMode="relative" rAng="0" ptsTypes="AA">
                                      <p:cBhvr>
                                        <p:cTn id="12" dur="2000" fill="hold"/>
                                        <p:tgtEl>
                                          <p:spTgt spid="3"/>
                                        </p:tgtEl>
                                        <p:attrNameLst>
                                          <p:attrName>ppt_x</p:attrName>
                                          <p:attrName>ppt_y</p:attrName>
                                        </p:attrNameLst>
                                      </p:cBhvr>
                                      <p:rCtr x="-4201" y="5694"/>
                                    </p:animMotion>
                                  </p:childTnLst>
                                  <p:subTnLst>
                                    <p:set>
                                      <p:cBhvr override="childStyle">
                                        <p:cTn dur="1" fill="hold" display="0" masterRel="sameClick" afterEffect="1">
                                          <p:stCondLst>
                                            <p:cond evt="end" delay="0">
                                              <p:tn val="11"/>
                                            </p:cond>
                                          </p:stCondLst>
                                        </p:cTn>
                                        <p:tgtEl>
                                          <p:spTgt spid="3"/>
                                        </p:tgtEl>
                                        <p:attrNameLst>
                                          <p:attrName>style.visibility</p:attrName>
                                        </p:attrNameLst>
                                      </p:cBhvr>
                                      <p:to>
                                        <p:strVal val="hidden"/>
                                      </p:to>
                                    </p:set>
                                  </p:subTnLst>
                                </p:cTn>
                              </p:par>
                            </p:childTnLst>
                          </p:cTn>
                        </p:par>
                        <p:par>
                          <p:cTn id="13" fill="hold">
                            <p:stCondLst>
                              <p:cond delay="2000"/>
                            </p:stCondLst>
                            <p:childTnLst>
                              <p:par>
                                <p:cTn id="14" presetID="1" presetClass="exit" presetSubtype="0" fill="hold" nodeType="afterEffect">
                                  <p:stCondLst>
                                    <p:cond delay="0"/>
                                  </p:stCondLst>
                                  <p:childTnLst>
                                    <p:set>
                                      <p:cBhvr>
                                        <p:cTn id="15" dur="1" fill="hold">
                                          <p:stCondLst>
                                            <p:cond delay="0"/>
                                          </p:stCondLst>
                                        </p:cTn>
                                        <p:tgtEl>
                                          <p:spTgt spid="51"/>
                                        </p:tgtEl>
                                        <p:attrNameLst>
                                          <p:attrName>style.visibility</p:attrName>
                                        </p:attrNameLst>
                                      </p:cBhvr>
                                      <p:to>
                                        <p:strVal val="hidden"/>
                                      </p:to>
                                    </p:set>
                                  </p:childTnLst>
                                </p:cTn>
                              </p:par>
                              <p:par>
                                <p:cTn id="16" presetID="1"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50">
                                            <p:txEl>
                                              <p:pRg st="1" end="1"/>
                                            </p:txEl>
                                          </p:spTgt>
                                        </p:tgtEl>
                                        <p:attrNameLst>
                                          <p:attrName>style.visibility</p:attrName>
                                        </p:attrNameLst>
                                      </p:cBhvr>
                                      <p:to>
                                        <p:strVal val="visible"/>
                                      </p:to>
                                    </p:set>
                                    <p:anim calcmode="lin" valueType="num">
                                      <p:cBhvr additive="base">
                                        <p:cTn id="22"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grpSp>
        <p:nvGrpSpPr>
          <p:cNvPr id="2"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0" name="Text Box 4"/>
          <p:cNvSpPr txBox="1">
            <a:spLocks noChangeArrowheads="1"/>
          </p:cNvSpPr>
          <p:nvPr/>
        </p:nvSpPr>
        <p:spPr bwMode="auto">
          <a:xfrm>
            <a:off x="-76200" y="4953000"/>
            <a:ext cx="4343400" cy="157003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Called spaghetti code because computation flow can go all over the place.</a:t>
            </a:r>
          </a:p>
          <a:p>
            <a:pPr eaLnBrk="0" hangingPunct="0">
              <a:spcBef>
                <a:spcPts val="0"/>
              </a:spcBef>
              <a:defRPr/>
            </a:pPr>
            <a:r>
              <a:rPr lang="en-US" sz="2400" dirty="0">
                <a:effectLst>
                  <a:outerShdw blurRad="38100" dist="38100" dir="2700000" algn="tl">
                    <a:srgbClr val="000000"/>
                  </a:outerShdw>
                </a:effectLst>
                <a:cs typeface="+mn-cs"/>
              </a:rPr>
              <a:t>How many “</a:t>
            </a:r>
            <a:r>
              <a:rPr lang="en-US" sz="2400" dirty="0" err="1">
                <a:effectLst>
                  <a:outerShdw blurRad="38100" dist="38100" dir="2700000" algn="tl">
                    <a:srgbClr val="000000"/>
                  </a:outerShdw>
                </a:effectLst>
                <a:cs typeface="+mn-cs"/>
              </a:rPr>
              <a:t>Hi”s</a:t>
            </a:r>
            <a:r>
              <a:rPr lang="en-US" sz="2400" dirty="0">
                <a:effectLst>
                  <a:outerShdw blurRad="38100" dist="38100" dir="2700000" algn="tl">
                    <a:srgbClr val="000000"/>
                  </a:outerShdw>
                </a:effectLst>
                <a:cs typeface="+mn-cs"/>
              </a:rPr>
              <a:t> get printed?</a:t>
            </a:r>
          </a:p>
        </p:txBody>
      </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cxnSp>
        <p:nvCxnSpPr>
          <p:cNvPr id="23561"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0" end="0"/>
                                            </p:txEl>
                                          </p:spTgt>
                                        </p:tgtEl>
                                        <p:attrNameLst>
                                          <p:attrName>style.visibility</p:attrName>
                                        </p:attrNameLst>
                                      </p:cBhvr>
                                      <p:to>
                                        <p:strVal val="visible"/>
                                      </p:to>
                                    </p:set>
                                    <p:anim calcmode="lin" valueType="num">
                                      <p:cBhvr additive="base">
                                        <p:cTn id="7"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03556">
                                            <p:txEl>
                                              <p:pRg st="1" end="1"/>
                                            </p:txEl>
                                          </p:spTgt>
                                        </p:tgtEl>
                                        <p:attrNameLst>
                                          <p:attrName>style.visibility</p:attrName>
                                        </p:attrNameLst>
                                      </p:cBhvr>
                                      <p:to>
                                        <p:strVal val="visible"/>
                                      </p:to>
                                    </p:set>
                                    <p:anim calcmode="lin" valueType="num">
                                      <p:cBhvr additive="base">
                                        <p:cTn id="13"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035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additive="base">
                                        <p:cTn id="2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 calcmode="lin" valueType="num">
                                      <p:cBhvr additive="base">
                                        <p:cTn id="3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 calcmode="lin" valueType="num">
                                      <p:cBhvr additive="base">
                                        <p:cTn id="3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12">
                                            <p:txEl>
                                              <p:pRg st="1" end="1"/>
                                            </p:txEl>
                                          </p:spTgt>
                                        </p:tgtEl>
                                        <p:attrNameLst>
                                          <p:attrName>style.visibility</p:attrName>
                                        </p:attrNameLst>
                                      </p:cBhvr>
                                      <p:to>
                                        <p:strVal val="visible"/>
                                      </p:to>
                                    </p:set>
                                    <p:anim calcmode="lin" valueType="num">
                                      <p:cBhvr additive="base">
                                        <p:cTn id="43"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12">
                                            <p:txEl>
                                              <p:pRg st="2" end="2"/>
                                            </p:txEl>
                                          </p:spTgt>
                                        </p:tgtEl>
                                        <p:attrNameLst>
                                          <p:attrName>style.visibility</p:attrName>
                                        </p:attrNameLst>
                                      </p:cBhvr>
                                      <p:to>
                                        <p:strVal val="visible"/>
                                      </p:to>
                                    </p:set>
                                    <p:anim calcmode="lin" valueType="num">
                                      <p:cBhvr additive="base">
                                        <p:cTn id="49"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2">
                                            <p:txEl>
                                              <p:pRg st="3" end="3"/>
                                            </p:txEl>
                                          </p:spTgt>
                                        </p:tgtEl>
                                        <p:attrNameLst>
                                          <p:attrName>style.visibility</p:attrName>
                                        </p:attrNameLst>
                                      </p:cBhvr>
                                      <p:to>
                                        <p:strVal val="visible"/>
                                      </p:to>
                                    </p:set>
                                    <p:anim calcmode="lin" valueType="num">
                                      <p:cBhvr additive="base">
                                        <p:cTn id="55"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1+#ppt_w/2"/>
                                          </p:val>
                                        </p:tav>
                                        <p:tav tm="100000">
                                          <p:val>
                                            <p:strVal val="#ppt_x"/>
                                          </p:val>
                                        </p:tav>
                                      </p:tavLst>
                                    </p:anim>
                                    <p:anim calcmode="lin" valueType="num">
                                      <p:cBhvr additive="base">
                                        <p:cTn id="62"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06291044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4996769"/>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710504692"/>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Search the first tape for the string on the third tape. </a:t>
            </a:r>
          </a:p>
        </p:txBody>
      </p:sp>
      <p:grpSp>
        <p:nvGrpSpPr>
          <p:cNvPr id="27" name="Group 22"/>
          <p:cNvGrpSpPr>
            <a:grpSpLocks/>
          </p:cNvGrpSpPr>
          <p:nvPr/>
        </p:nvGrpSpPr>
        <p:grpSpPr bwMode="auto">
          <a:xfrm>
            <a:off x="228600" y="3505200"/>
            <a:ext cx="762000" cy="609254"/>
            <a:chOff x="1224" y="2539"/>
            <a:chExt cx="2280" cy="1785"/>
          </a:xfrm>
        </p:grpSpPr>
        <p:sp>
          <p:nvSpPr>
            <p:cNvPr id="2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29" name="Group 24"/>
            <p:cNvGrpSpPr>
              <a:grpSpLocks/>
            </p:cNvGrpSpPr>
            <p:nvPr/>
          </p:nvGrpSpPr>
          <p:grpSpPr bwMode="auto">
            <a:xfrm>
              <a:off x="1584" y="2688"/>
              <a:ext cx="1216" cy="1440"/>
              <a:chOff x="2641" y="1488"/>
              <a:chExt cx="2655" cy="2488"/>
            </a:xfrm>
          </p:grpSpPr>
          <p:grpSp>
            <p:nvGrpSpPr>
              <p:cNvPr id="30" name="Group 25"/>
              <p:cNvGrpSpPr>
                <a:grpSpLocks/>
              </p:cNvGrpSpPr>
              <p:nvPr/>
            </p:nvGrpSpPr>
            <p:grpSpPr bwMode="auto">
              <a:xfrm>
                <a:off x="2641" y="1488"/>
                <a:ext cx="2496" cy="2436"/>
                <a:chOff x="2641" y="1488"/>
                <a:chExt cx="2496" cy="2436"/>
              </a:xfrm>
            </p:grpSpPr>
            <p:sp>
              <p:nvSpPr>
                <p:cNvPr id="3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31" name="Group 32"/>
              <p:cNvGrpSpPr>
                <a:grpSpLocks/>
              </p:cNvGrpSpPr>
              <p:nvPr/>
            </p:nvGrpSpPr>
            <p:grpSpPr bwMode="auto">
              <a:xfrm>
                <a:off x="4864" y="3099"/>
                <a:ext cx="432" cy="877"/>
                <a:chOff x="4864" y="3099"/>
                <a:chExt cx="432" cy="877"/>
              </a:xfrm>
            </p:grpSpPr>
            <p:sp>
              <p:nvSpPr>
                <p:cNvPr id="3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41" name="Text Box 71"/>
          <p:cNvSpPr txBox="1">
            <a:spLocks noChangeArrowheads="1"/>
          </p:cNvSpPr>
          <p:nvPr/>
        </p:nvSpPr>
        <p:spPr bwMode="auto">
          <a:xfrm>
            <a:off x="920750" y="3429000"/>
            <a:ext cx="10052050" cy="523220"/>
          </a:xfrm>
          <a:prstGeom prst="rect">
            <a:avLst/>
          </a:prstGeom>
          <a:noFill/>
          <a:ln w="38100" cap="sq">
            <a:noFill/>
            <a:miter lim="800000"/>
            <a:headEnd/>
            <a:tailEnd/>
          </a:ln>
          <a:effectLst/>
        </p:spPr>
        <p:txBody>
          <a:bodyPr lIns="274320" rIns="274320">
            <a:spAutoFit/>
          </a:bodyPr>
          <a:lstStyle/>
          <a:p>
            <a:r>
              <a:rPr lang="en-CA" dirty="0" smtClean="0"/>
              <a:t>All rules</a:t>
            </a:r>
            <a:r>
              <a:rPr lang="en-CA" dirty="0"/>
              <a:t> </a:t>
            </a:r>
            <a:r>
              <a:rPr lang="en-CA" dirty="0" smtClean="0"/>
              <a:t>before the head do not match.</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44" name="Text Box 71"/>
          <p:cNvSpPr txBox="1">
            <a:spLocks noChangeArrowheads="1"/>
          </p:cNvSpPr>
          <p:nvPr/>
        </p:nvSpPr>
        <p:spPr bwMode="auto">
          <a:xfrm>
            <a:off x="938464" y="3846493"/>
            <a:ext cx="10052050" cy="954107"/>
          </a:xfrm>
          <a:prstGeom prst="rect">
            <a:avLst/>
          </a:prstGeom>
          <a:noFill/>
          <a:ln w="38100" cap="sq">
            <a:noFill/>
            <a:miter lim="800000"/>
            <a:headEnd/>
            <a:tailEnd/>
          </a:ln>
          <a:effectLst/>
        </p:spPr>
        <p:txBody>
          <a:bodyPr lIns="274320" rIns="274320">
            <a:spAutoFit/>
          </a:bodyPr>
          <a:lstStyle/>
          <a:p>
            <a:r>
              <a:rPr lang="en-CA" dirty="0" smtClean="0"/>
              <a:t>All bits in the current rule before the head do match</a:t>
            </a:r>
          </a:p>
          <a:p>
            <a:r>
              <a:rPr lang="en-CA" dirty="0" smtClean="0"/>
              <a:t>the bits before the third head.</a:t>
            </a:r>
          </a:p>
        </p:txBody>
      </p: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3647188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0-#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path" presetSubtype="0" accel="50000" decel="50000" fill="hold" grpId="0" nodeType="clickEffect">
                                  <p:stCondLst>
                                    <p:cond delay="0"/>
                                  </p:stCondLst>
                                  <p:childTnLst>
                                    <p:animMotion origin="layout" path="M 3.33333E-6 4.44444E-6 L 0.49166 4.44444E-6 " pathEditMode="relative" rAng="0" ptsTypes="AA">
                                      <p:cBhvr>
                                        <p:cTn id="18" dur="2000" fill="hold"/>
                                        <p:tgtEl>
                                          <p:spTgt spid="144"/>
                                        </p:tgtEl>
                                        <p:attrNameLst>
                                          <p:attrName>ppt_x</p:attrName>
                                          <p:attrName>ppt_y</p:attrName>
                                        </p:attrNameLst>
                                      </p:cBhvr>
                                      <p:rCtr x="24583" y="0"/>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0-#ppt_w/2"/>
                                          </p:val>
                                        </p:tav>
                                        <p:tav tm="100000">
                                          <p:val>
                                            <p:strVal val="#ppt_x"/>
                                          </p:val>
                                        </p:tav>
                                      </p:tavLst>
                                    </p:anim>
                                    <p:anim calcmode="lin" valueType="num">
                                      <p:cBhvr additive="base">
                                        <p:cTn id="2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4">
                                            <p:txEl>
                                              <p:pRg st="0" end="0"/>
                                            </p:txEl>
                                          </p:spTgt>
                                        </p:tgtEl>
                                        <p:attrNameLst>
                                          <p:attrName>style.visibility</p:attrName>
                                        </p:attrNameLst>
                                      </p:cBhvr>
                                      <p:to>
                                        <p:strVal val="visible"/>
                                      </p:to>
                                    </p:set>
                                    <p:anim calcmode="lin" valueType="num">
                                      <p:cBhvr additive="base">
                                        <p:cTn id="35"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0-#ppt_w/2"/>
                                          </p:val>
                                        </p:tav>
                                        <p:tav tm="100000">
                                          <p:val>
                                            <p:strVal val="#ppt_x"/>
                                          </p:val>
                                        </p:tav>
                                      </p:tavLst>
                                    </p:anim>
                                    <p:anim calcmode="lin" valueType="num">
                                      <p:cBhvr additive="base">
                                        <p:cTn id="42" dur="500" fill="hold"/>
                                        <p:tgtEl>
                                          <p:spTgt spid="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anim calcmode="lin" valueType="num">
                                      <p:cBhvr additive="base">
                                        <p:cTn id="45" dur="500" fill="hold"/>
                                        <p:tgtEl>
                                          <p:spTgt spid="46"/>
                                        </p:tgtEl>
                                        <p:attrNameLst>
                                          <p:attrName>ppt_x</p:attrName>
                                        </p:attrNameLst>
                                      </p:cBhvr>
                                      <p:tavLst>
                                        <p:tav tm="0">
                                          <p:val>
                                            <p:strVal val="0-#ppt_w/2"/>
                                          </p:val>
                                        </p:tav>
                                        <p:tav tm="100000">
                                          <p:val>
                                            <p:strVal val="#ppt_x"/>
                                          </p:val>
                                        </p:tav>
                                      </p:tavLst>
                                    </p:anim>
                                    <p:anim calcmode="lin" valueType="num">
                                      <p:cBhvr additive="base">
                                        <p:cTn id="4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4">
                                            <p:txEl>
                                              <p:pRg st="1" end="1"/>
                                            </p:txEl>
                                          </p:spTgt>
                                        </p:tgtEl>
                                        <p:attrNameLst>
                                          <p:attrName>style.visibility</p:attrName>
                                        </p:attrNameLst>
                                      </p:cBhvr>
                                      <p:to>
                                        <p:strVal val="visible"/>
                                      </p:to>
                                    </p:set>
                                    <p:anim calcmode="lin" valueType="num">
                                      <p:cBhvr additive="base">
                                        <p:cTn id="51"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grpId="0" nodeType="clickEffect">
                                  <p:stCondLst>
                                    <p:cond delay="0"/>
                                  </p:stCondLst>
                                  <p:childTnLst>
                                    <p:animMotion origin="layout" path="M -1.66667E-6 -4.07407E-6 L 0.12188 -4.07407E-6 " pathEditMode="relative" rAng="0" ptsTypes="AA">
                                      <p:cBhvr>
                                        <p:cTn id="56" dur="2000" fill="hold"/>
                                        <p:tgtEl>
                                          <p:spTgt spid="52"/>
                                        </p:tgtEl>
                                        <p:attrNameLst>
                                          <p:attrName>ppt_x</p:attrName>
                                          <p:attrName>ppt_y</p:attrName>
                                        </p:attrNameLst>
                                      </p:cBhvr>
                                      <p:rCtr x="609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52" grpId="0" animBg="1"/>
      <p:bldP spid="50" grpId="0"/>
      <p:bldP spid="41" grpId="0"/>
      <p:bldP spid="6" grpId="0" animBg="1"/>
      <p:bldP spid="4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47854877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31956017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43777840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825540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2.1: </a:t>
            </a:r>
            <a:r>
              <a:rPr lang="en-US" i="1" dirty="0" smtClean="0">
                <a:solidFill>
                  <a:schemeClr val="accent2"/>
                </a:solidFill>
                <a:effectLst>
                  <a:outerShdw blurRad="38100" dist="38100" dir="2700000" algn="tl">
                    <a:srgbClr val="000000"/>
                  </a:outerShdw>
                </a:effectLst>
                <a:cs typeface="+mn-cs"/>
              </a:rPr>
              <a:t>If the current bits are the same, move heads. </a:t>
            </a:r>
          </a:p>
        </p:txBody>
      </p:sp>
      <p:sp>
        <p:nvSpPr>
          <p:cNvPr id="42" name="Rectangle 20"/>
          <p:cNvSpPr>
            <a:spLocks noChangeArrowheads="1"/>
          </p:cNvSpPr>
          <p:nvPr/>
        </p:nvSpPr>
        <p:spPr bwMode="auto">
          <a:xfrm>
            <a:off x="776288" y="3962400"/>
            <a:ext cx="825905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&lt;line=2&gt;</a:t>
            </a:r>
            <a:r>
              <a:rPr lang="en-US" i="1" dirty="0" smtClean="0">
                <a:solidFill>
                  <a:schemeClr val="accent2"/>
                </a:solidFill>
                <a:effectLst>
                  <a:outerShdw blurRad="38100" dist="38100" dir="2700000" algn="tl">
                    <a:srgbClr val="000000"/>
                  </a:outerShdw>
                </a:effectLst>
                <a:cs typeface="+mn-cs"/>
              </a:rPr>
              <a:t>,</a:t>
            </a:r>
            <a:r>
              <a:rPr lang="en-US" i="1" dirty="0" err="1" smtClean="0">
                <a:solidFill>
                  <a:schemeClr val="accent2"/>
                </a:solidFill>
                <a:effectLst>
                  <a:outerShdw blurRad="38100" dist="38100" dir="2700000" algn="tl">
                    <a:srgbClr val="000000"/>
                  </a:outerShdw>
                </a:effectLst>
                <a:cs typeface="+mn-cs"/>
              </a:rPr>
              <a:t>c,?,c</a:t>
            </a:r>
            <a:r>
              <a:rPr lang="en-US" i="1" dirty="0" smtClean="0">
                <a:solidFill>
                  <a:schemeClr val="accent2"/>
                </a:solidFill>
                <a:effectLst>
                  <a:outerShdw blurRad="38100" dist="38100" dir="2700000" algn="tl">
                    <a:srgbClr val="000000"/>
                  </a:outerShdw>
                </a:effectLst>
                <a:cs typeface="+mn-cs"/>
              </a:rPr>
              <a:t>)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rPr>
              <a:t>q</a:t>
            </a:r>
            <a:r>
              <a:rPr lang="en-US" i="1" baseline="-25000" dirty="0" smtClean="0">
                <a:solidFill>
                  <a:schemeClr val="accent2"/>
                </a:solidFill>
                <a:effectLst>
                  <a:outerShdw blurRad="38100" dist="38100" dir="2700000" algn="tl">
                    <a:srgbClr val="000000"/>
                  </a:outerShdw>
                </a:effectLst>
              </a:rPr>
              <a:t>&lt;line=2&gt;</a:t>
            </a:r>
            <a:r>
              <a:rPr lang="en-US" i="1" dirty="0" smtClean="0">
                <a:solidFill>
                  <a:schemeClr val="accent2"/>
                </a:solidFill>
                <a:effectLst>
                  <a:outerShdw blurRad="38100" dist="38100" dir="2700000" algn="tl">
                    <a:srgbClr val="000000"/>
                  </a:outerShdw>
                </a:effectLst>
              </a:rPr>
              <a:t>,c,right,?,</a:t>
            </a:r>
            <a:r>
              <a:rPr lang="en-US" i="1" dirty="0" err="1" smtClean="0">
                <a:solidFill>
                  <a:schemeClr val="accent2"/>
                </a:solidFill>
                <a:effectLst>
                  <a:outerShdw blurRad="38100" dist="38100" dir="2700000" algn="tl">
                    <a:srgbClr val="000000"/>
                  </a:outerShdw>
                </a:effectLst>
              </a:rPr>
              <a:t>stay,c,right</a:t>
            </a:r>
            <a:r>
              <a:rPr lang="en-US" i="1" dirty="0" smtClean="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grpSp>
        <p:nvGrpSpPr>
          <p:cNvPr id="7" name="Group 6"/>
          <p:cNvGrpSpPr/>
          <p:nvPr/>
        </p:nvGrpSpPr>
        <p:grpSpPr>
          <a:xfrm>
            <a:off x="-73025" y="4572898"/>
            <a:ext cx="5026025" cy="1258009"/>
            <a:chOff x="-73025" y="4580919"/>
            <a:chExt cx="5026025" cy="1258009"/>
          </a:xfrm>
        </p:grpSpPr>
        <p:cxnSp>
          <p:nvCxnSpPr>
            <p:cNvPr id="4" name="Straight Arrow Connector 3"/>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43" name="Text Box 71"/>
            <p:cNvSpPr txBox="1">
              <a:spLocks noChangeArrowheads="1"/>
            </p:cNvSpPr>
            <p:nvPr/>
          </p:nvSpPr>
          <p:spPr bwMode="auto">
            <a:xfrm>
              <a:off x="-73025" y="4884821"/>
              <a:ext cx="5026025" cy="954107"/>
            </a:xfrm>
            <a:prstGeom prst="rect">
              <a:avLst/>
            </a:prstGeom>
            <a:noFill/>
            <a:ln w="38100" cap="sq">
              <a:noFill/>
              <a:miter lim="800000"/>
              <a:headEnd/>
              <a:tailEnd/>
            </a:ln>
            <a:effectLst/>
          </p:spPr>
          <p:txBody>
            <a:bodyPr wrap="square" lIns="274320" rIns="274320">
              <a:spAutoFit/>
            </a:bodyPr>
            <a:lstStyle/>
            <a:p>
              <a:pPr algn="ctr"/>
              <a:r>
                <a:rPr lang="en-CA" dirty="0" smtClean="0"/>
                <a:t>Note </a:t>
              </a:r>
              <a:r>
                <a:rPr lang="en-CA" i="1" dirty="0" err="1"/>
                <a:t>M</a:t>
              </a:r>
              <a:r>
                <a:rPr lang="en-CA" i="1" baseline="-25000" dirty="0" err="1"/>
                <a:t>universal</a:t>
              </a:r>
              <a:r>
                <a:rPr lang="en-CA" i="1" baseline="-25000" dirty="0"/>
                <a:t> </a:t>
              </a:r>
              <a:r>
                <a:rPr lang="en-CA" i="1" baseline="-25000" dirty="0" smtClean="0"/>
                <a:t> </a:t>
              </a:r>
              <a:r>
                <a:rPr lang="en-CA" dirty="0" smtClean="0"/>
                <a:t>is remembering </a:t>
              </a:r>
              <a:br>
                <a:rPr lang="en-CA" dirty="0" smtClean="0"/>
              </a:br>
              <a:r>
                <a:rPr lang="en-CA" dirty="0" smtClean="0"/>
                <a:t>nothing but code line.</a:t>
              </a:r>
            </a:p>
          </p:txBody>
        </p:sp>
      </p:grpSp>
    </p:spTree>
    <p:extLst>
      <p:ext uri="{BB962C8B-B14F-4D97-AF65-F5344CB8AC3E}">
        <p14:creationId xmlns:p14="http://schemas.microsoft.com/office/powerpoint/2010/main" val="411956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0-#ppt_w/2"/>
                                          </p:val>
                                        </p:tav>
                                        <p:tav tm="100000">
                                          <p:val>
                                            <p:strVal val="#ppt_x"/>
                                          </p:val>
                                        </p:tav>
                                      </p:tavLst>
                                    </p:anim>
                                    <p:anim calcmode="lin" valueType="num">
                                      <p:cBhvr additive="base">
                                        <p:cTn id="14"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0-#ppt_w/2"/>
                                          </p:val>
                                        </p:tav>
                                        <p:tav tm="100000">
                                          <p:val>
                                            <p:strVal val="#ppt_x"/>
                                          </p:val>
                                        </p:tav>
                                      </p:tavLst>
                                    </p:anim>
                                    <p:anim calcmode="lin" valueType="num">
                                      <p:cBhvr additive="base">
                                        <p:cTn id="2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42"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55032253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26298374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73853460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825540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2.1: </a:t>
            </a:r>
            <a:r>
              <a:rPr lang="en-US" i="1" dirty="0" smtClean="0">
                <a:solidFill>
                  <a:schemeClr val="accent2"/>
                </a:solidFill>
                <a:effectLst>
                  <a:outerShdw blurRad="38100" dist="38100" dir="2700000" algn="tl">
                    <a:srgbClr val="000000"/>
                  </a:outerShdw>
                </a:effectLst>
                <a:cs typeface="+mn-cs"/>
              </a:rPr>
              <a:t>If the current bits are the same, move heads. </a:t>
            </a:r>
          </a:p>
        </p:txBody>
      </p:sp>
      <p:sp>
        <p:nvSpPr>
          <p:cNvPr id="42" name="Rectangle 20"/>
          <p:cNvSpPr>
            <a:spLocks noChangeArrowheads="1"/>
          </p:cNvSpPr>
          <p:nvPr/>
        </p:nvSpPr>
        <p:spPr bwMode="auto">
          <a:xfrm>
            <a:off x="776288" y="3962400"/>
            <a:ext cx="825905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&lt;line=2&gt;</a:t>
            </a:r>
            <a:r>
              <a:rPr lang="en-US" i="1" dirty="0" smtClean="0">
                <a:solidFill>
                  <a:schemeClr val="accent2"/>
                </a:solidFill>
                <a:effectLst>
                  <a:outerShdw blurRad="38100" dist="38100" dir="2700000" algn="tl">
                    <a:srgbClr val="000000"/>
                  </a:outerShdw>
                </a:effectLst>
                <a:cs typeface="+mn-cs"/>
              </a:rPr>
              <a:t>,</a:t>
            </a:r>
            <a:r>
              <a:rPr lang="en-US" i="1" dirty="0" err="1" smtClean="0">
                <a:solidFill>
                  <a:schemeClr val="accent2"/>
                </a:solidFill>
                <a:effectLst>
                  <a:outerShdw blurRad="38100" dist="38100" dir="2700000" algn="tl">
                    <a:srgbClr val="000000"/>
                  </a:outerShdw>
                </a:effectLst>
                <a:cs typeface="+mn-cs"/>
              </a:rPr>
              <a:t>c,?,c</a:t>
            </a:r>
            <a:r>
              <a:rPr lang="en-US" i="1" dirty="0" smtClean="0">
                <a:solidFill>
                  <a:schemeClr val="accent2"/>
                </a:solidFill>
                <a:effectLst>
                  <a:outerShdw blurRad="38100" dist="38100" dir="2700000" algn="tl">
                    <a:srgbClr val="000000"/>
                  </a:outerShdw>
                </a:effectLst>
                <a:cs typeface="+mn-cs"/>
              </a:rPr>
              <a:t>)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rPr>
              <a:t>q</a:t>
            </a:r>
            <a:r>
              <a:rPr lang="en-US" i="1" baseline="-25000" dirty="0" smtClean="0">
                <a:solidFill>
                  <a:schemeClr val="accent2"/>
                </a:solidFill>
                <a:effectLst>
                  <a:outerShdw blurRad="38100" dist="38100" dir="2700000" algn="tl">
                    <a:srgbClr val="000000"/>
                  </a:outerShdw>
                </a:effectLst>
              </a:rPr>
              <a:t>&lt;line=2&gt;</a:t>
            </a:r>
            <a:r>
              <a:rPr lang="en-US" i="1" dirty="0" smtClean="0">
                <a:solidFill>
                  <a:schemeClr val="accent2"/>
                </a:solidFill>
                <a:effectLst>
                  <a:outerShdw blurRad="38100" dist="38100" dir="2700000" algn="tl">
                    <a:srgbClr val="000000"/>
                  </a:outerShdw>
                </a:effectLst>
              </a:rPr>
              <a:t>,c,right,?,</a:t>
            </a:r>
            <a:r>
              <a:rPr lang="en-US" i="1" dirty="0" err="1" smtClean="0">
                <a:solidFill>
                  <a:schemeClr val="accent2"/>
                </a:solidFill>
                <a:effectLst>
                  <a:outerShdw blurRad="38100" dist="38100" dir="2700000" algn="tl">
                    <a:srgbClr val="000000"/>
                  </a:outerShdw>
                </a:effectLst>
              </a:rPr>
              <a:t>stay,c,right</a:t>
            </a:r>
            <a:r>
              <a:rPr lang="en-US" i="1" dirty="0" smtClean="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grpSp>
        <p:nvGrpSpPr>
          <p:cNvPr id="45" name="Group 44"/>
          <p:cNvGrpSpPr/>
          <p:nvPr/>
        </p:nvGrpSpPr>
        <p:grpSpPr>
          <a:xfrm>
            <a:off x="688975" y="4572000"/>
            <a:ext cx="5026025" cy="1286481"/>
            <a:chOff x="0" y="4580919"/>
            <a:chExt cx="5026025" cy="1286481"/>
          </a:xfrm>
        </p:grpSpPr>
        <p:cxnSp>
          <p:nvCxnSpPr>
            <p:cNvPr id="47" name="Straight Arrow Connector 46"/>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49" name="Text Box 71"/>
            <p:cNvSpPr txBox="1">
              <a:spLocks noChangeArrowheads="1"/>
            </p:cNvSpPr>
            <p:nvPr/>
          </p:nvSpPr>
          <p:spPr bwMode="auto">
            <a:xfrm>
              <a:off x="0" y="4913293"/>
              <a:ext cx="5026025" cy="954107"/>
            </a:xfrm>
            <a:prstGeom prst="rect">
              <a:avLst/>
            </a:prstGeom>
            <a:noFill/>
            <a:ln w="38100" cap="sq">
              <a:noFill/>
              <a:miter lim="800000"/>
              <a:headEnd/>
              <a:tailEnd/>
            </a:ln>
            <a:effectLst/>
          </p:spPr>
          <p:txBody>
            <a:bodyPr wrap="square" lIns="274320" rIns="274320">
              <a:spAutoFit/>
            </a:bodyPr>
            <a:lstStyle/>
            <a:p>
              <a:pPr algn="ctr"/>
              <a:r>
                <a:rPr lang="en-CA" dirty="0" smtClean="0"/>
                <a:t>1</a:t>
              </a:r>
              <a:r>
                <a:rPr lang="en-CA" baseline="30000" dirty="0" smtClean="0"/>
                <a:t>st</a:t>
              </a:r>
              <a:r>
                <a:rPr lang="en-CA" dirty="0" smtClean="0"/>
                <a:t> tape and 3</a:t>
              </a:r>
              <a:r>
                <a:rPr lang="en-CA" baseline="30000" dirty="0" smtClean="0"/>
                <a:t>rd</a:t>
              </a:r>
              <a:r>
                <a:rPr lang="en-CA" dirty="0" smtClean="0"/>
                <a:t> tape bits </a:t>
              </a:r>
              <a:br>
                <a:rPr lang="en-CA" dirty="0" smtClean="0"/>
              </a:br>
              <a:r>
                <a:rPr lang="en-CA" dirty="0" smtClean="0"/>
                <a:t>are the same.</a:t>
              </a:r>
            </a:p>
          </p:txBody>
        </p:sp>
        <p:cxnSp>
          <p:nvCxnSpPr>
            <p:cNvPr id="51" name="Straight Arrow Connector 50"/>
            <p:cNvCxnSpPr/>
            <p:nvPr/>
          </p:nvCxnSpPr>
          <p:spPr bwMode="auto">
            <a:xfrm flipV="1">
              <a:off x="25114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grpSp>
        <p:nvGrpSpPr>
          <p:cNvPr id="32" name="Group 31"/>
          <p:cNvGrpSpPr/>
          <p:nvPr/>
        </p:nvGrpSpPr>
        <p:grpSpPr>
          <a:xfrm>
            <a:off x="4498975" y="4580919"/>
            <a:ext cx="5026025" cy="855594"/>
            <a:chOff x="0" y="4580919"/>
            <a:chExt cx="5026025" cy="855594"/>
          </a:xfrm>
        </p:grpSpPr>
        <p:cxnSp>
          <p:nvCxnSpPr>
            <p:cNvPr id="33" name="Straight Arrow Connector 32"/>
            <p:cNvCxnSpPr/>
            <p:nvPr/>
          </p:nvCxnSpPr>
          <p:spPr bwMode="auto">
            <a:xfrm flipV="1">
              <a:off x="1520825"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34" name="Text Box 71"/>
            <p:cNvSpPr txBox="1">
              <a:spLocks noChangeArrowheads="1"/>
            </p:cNvSpPr>
            <p:nvPr/>
          </p:nvSpPr>
          <p:spPr bwMode="auto">
            <a:xfrm>
              <a:off x="0" y="4913293"/>
              <a:ext cx="5026025" cy="523220"/>
            </a:xfrm>
            <a:prstGeom prst="rect">
              <a:avLst/>
            </a:prstGeom>
            <a:noFill/>
            <a:ln w="38100" cap="sq">
              <a:noFill/>
              <a:miter lim="800000"/>
              <a:headEnd/>
              <a:tailEnd/>
            </a:ln>
            <a:effectLst/>
          </p:spPr>
          <p:txBody>
            <a:bodyPr wrap="square" lIns="274320" rIns="274320">
              <a:spAutoFit/>
            </a:bodyPr>
            <a:lstStyle/>
            <a:p>
              <a:pPr algn="ctr"/>
              <a:r>
                <a:rPr lang="en-CA" dirty="0" smtClean="0"/>
                <a:t>So move right.</a:t>
              </a:r>
            </a:p>
          </p:txBody>
        </p:sp>
        <p:cxnSp>
          <p:nvCxnSpPr>
            <p:cNvPr id="35" name="Straight Arrow Connector 34"/>
            <p:cNvCxnSpPr/>
            <p:nvPr/>
          </p:nvCxnSpPr>
          <p:spPr bwMode="auto">
            <a:xfrm flipV="1">
              <a:off x="34258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93092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95310181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512043670"/>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384028355"/>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 </a:t>
            </a:r>
            <a:r>
              <a:rPr lang="en-US" i="1" dirty="0" smtClean="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72390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6855466"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a:t>
            </a:r>
            <a:r>
              <a:rPr lang="en-US" dirty="0" smtClean="0">
                <a:effectLst>
                  <a:outerShdw blurRad="38100" dist="38100" dir="2700000" algn="tl">
                    <a:srgbClr val="000000"/>
                  </a:outerShdw>
                </a:effectLst>
                <a:cs typeface="+mn-cs"/>
              </a:rPr>
              <a:t>2.2: </a:t>
            </a:r>
            <a:r>
              <a:rPr lang="en-US" i="1" dirty="0" smtClean="0">
                <a:solidFill>
                  <a:schemeClr val="accent2"/>
                </a:solidFill>
                <a:effectLst>
                  <a:outerShdw blurRad="38100" dist="38100" dir="2700000" algn="tl">
                    <a:srgbClr val="000000"/>
                  </a:outerShdw>
                </a:effectLst>
                <a:cs typeface="+mn-cs"/>
              </a:rPr>
              <a:t>If the current bits are the different, </a:t>
            </a:r>
            <a:br>
              <a:rPr lang="en-US" i="1" dirty="0" smtClean="0">
                <a:solidFill>
                  <a:schemeClr val="accent2"/>
                </a:solidFill>
                <a:effectLst>
                  <a:outerShdw blurRad="38100" dist="38100" dir="2700000" algn="tl">
                    <a:srgbClr val="000000"/>
                  </a:outerShdw>
                </a:effectLst>
                <a:cs typeface="+mn-cs"/>
              </a:rPr>
            </a:br>
            <a:r>
              <a:rPr lang="en-US" i="1" dirty="0" smtClean="0">
                <a:solidFill>
                  <a:schemeClr val="accent2"/>
                </a:solidFill>
                <a:effectLst>
                  <a:outerShdw blurRad="38100" dist="38100" dir="2700000" algn="tl">
                    <a:srgbClr val="000000"/>
                  </a:outerShdw>
                </a:effectLst>
                <a:cs typeface="+mn-cs"/>
              </a:rPr>
              <a:t>              move to next rule.  </a:t>
            </a:r>
          </a:p>
        </p:txBody>
      </p:sp>
      <p:sp>
        <p:nvSpPr>
          <p:cNvPr id="42" name="Rectangle 20"/>
          <p:cNvSpPr>
            <a:spLocks noChangeArrowheads="1"/>
          </p:cNvSpPr>
          <p:nvPr/>
        </p:nvSpPr>
        <p:spPr bwMode="auto">
          <a:xfrm>
            <a:off x="776288" y="4379893"/>
            <a:ext cx="83193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&lt;line=2&gt;</a:t>
            </a:r>
            <a:r>
              <a:rPr lang="en-US" i="1" dirty="0" smtClean="0">
                <a:solidFill>
                  <a:schemeClr val="accent2"/>
                </a:solidFill>
                <a:effectLst>
                  <a:outerShdw blurRad="38100" dist="38100" dir="2700000" algn="tl">
                    <a:srgbClr val="000000"/>
                  </a:outerShdw>
                </a:effectLst>
                <a:cs typeface="+mn-cs"/>
              </a:rPr>
              <a:t>,</a:t>
            </a:r>
            <a:r>
              <a:rPr lang="en-US" i="1" dirty="0" err="1" smtClean="0">
                <a:solidFill>
                  <a:schemeClr val="accent2"/>
                </a:solidFill>
                <a:effectLst>
                  <a:outerShdw blurRad="38100" dist="38100" dir="2700000" algn="tl">
                    <a:srgbClr val="000000"/>
                  </a:outerShdw>
                </a:effectLst>
                <a:cs typeface="+mn-cs"/>
              </a:rPr>
              <a:t>c,?,c</a:t>
            </a:r>
            <a:r>
              <a:rPr lang="en-US" i="1" dirty="0" smtClean="0">
                <a:solidFill>
                  <a:schemeClr val="accent2"/>
                </a:solidFill>
                <a:effectLst>
                  <a:outerShdw blurRad="38100" dist="38100" dir="2700000" algn="tl">
                    <a:srgbClr val="000000"/>
                  </a:outerShdw>
                </a:effectLst>
                <a:cs typeface="+mn-cs"/>
              </a:rPr>
              <a:t>’)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sym typeface="Symbol"/>
              </a:rPr>
              <a:t> </a:t>
            </a:r>
            <a:r>
              <a:rPr lang="en-US" i="1" dirty="0" smtClean="0">
                <a:solidFill>
                  <a:schemeClr val="accent2"/>
                </a:solidFill>
                <a:effectLst>
                  <a:outerShdw blurRad="38100" dist="38100" dir="2700000" algn="tl">
                    <a:srgbClr val="000000"/>
                  </a:outerShdw>
                </a:effectLst>
              </a:rPr>
              <a:t>q</a:t>
            </a:r>
            <a:r>
              <a:rPr lang="en-US" i="1" baseline="-25000" dirty="0" smtClean="0">
                <a:solidFill>
                  <a:schemeClr val="accent2"/>
                </a:solidFill>
                <a:effectLst>
                  <a:outerShdw blurRad="38100" dist="38100" dir="2700000" algn="tl">
                    <a:srgbClr val="000000"/>
                  </a:outerShdw>
                </a:effectLst>
              </a:rPr>
              <a:t>&lt;line=2’&gt;</a:t>
            </a:r>
            <a:r>
              <a:rPr lang="en-US" i="1" dirty="0" smtClean="0">
                <a:solidFill>
                  <a:schemeClr val="accent2"/>
                </a:solidFill>
                <a:effectLst>
                  <a:outerShdw blurRad="38100" dist="38100" dir="2700000" algn="tl">
                    <a:srgbClr val="000000"/>
                  </a:outerShdw>
                </a:effectLst>
              </a:rPr>
              <a:t>,</a:t>
            </a:r>
            <a:r>
              <a:rPr lang="en-US" i="1" dirty="0" err="1" smtClean="0">
                <a:solidFill>
                  <a:schemeClr val="accent2"/>
                </a:solidFill>
                <a:effectLst>
                  <a:outerShdw blurRad="38100" dist="38100" dir="2700000" algn="tl">
                    <a:srgbClr val="000000"/>
                  </a:outerShdw>
                </a:effectLst>
              </a:rPr>
              <a:t>c,stay,?,stay,c’,stay</a:t>
            </a:r>
            <a:r>
              <a:rPr lang="en-US" i="1" dirty="0" smtClean="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sp>
        <p:nvSpPr>
          <p:cNvPr id="28" name="Rectangle 20"/>
          <p:cNvSpPr>
            <a:spLocks noChangeArrowheads="1"/>
          </p:cNvSpPr>
          <p:nvPr/>
        </p:nvSpPr>
        <p:spPr bwMode="auto">
          <a:xfrm>
            <a:off x="749968" y="4810780"/>
            <a:ext cx="819974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smtClean="0">
                <a:solidFill>
                  <a:schemeClr val="accent2"/>
                </a:solidFill>
                <a:effectLst>
                  <a:outerShdw blurRad="38100" dist="38100" dir="2700000" algn="tl">
                    <a:srgbClr val="000000"/>
                  </a:outerShdw>
                </a:effectLst>
                <a:cs typeface="+mn-cs"/>
              </a:rPr>
              <a:t>(q</a:t>
            </a:r>
            <a:r>
              <a:rPr lang="en-US" i="1" baseline="-25000" dirty="0" smtClean="0">
                <a:solidFill>
                  <a:schemeClr val="accent2"/>
                </a:solidFill>
                <a:effectLst>
                  <a:outerShdw blurRad="38100" dist="38100" dir="2700000" algn="tl">
                    <a:srgbClr val="000000"/>
                  </a:outerShdw>
                </a:effectLst>
                <a:cs typeface="+mn-cs"/>
              </a:rPr>
              <a:t>&lt;line=2’&gt;</a:t>
            </a:r>
            <a:r>
              <a:rPr lang="en-US" i="1" dirty="0" smtClean="0">
                <a:solidFill>
                  <a:schemeClr val="accent2"/>
                </a:solidFill>
                <a:effectLst>
                  <a:outerShdw blurRad="38100" dist="38100" dir="2700000" algn="tl">
                    <a:srgbClr val="000000"/>
                  </a:outerShdw>
                </a:effectLst>
                <a:cs typeface="+mn-cs"/>
              </a:rPr>
              <a:t>,?,?,?)  = </a:t>
            </a:r>
            <a:r>
              <a:rPr lang="en-US" i="1" dirty="0" smtClean="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rPr>
              <a:t>q</a:t>
            </a:r>
            <a:r>
              <a:rPr lang="en-US" i="1" baseline="-25000" dirty="0" smtClean="0">
                <a:solidFill>
                  <a:schemeClr val="accent2"/>
                </a:solidFill>
                <a:effectLst>
                  <a:outerShdw blurRad="38100" dist="38100" dir="2700000" algn="tl">
                    <a:srgbClr val="000000"/>
                  </a:outerShdw>
                </a:effectLst>
              </a:rPr>
              <a:t>&lt;line=2’&gt;</a:t>
            </a:r>
            <a:r>
              <a:rPr lang="en-US" i="1" dirty="0" smtClean="0">
                <a:solidFill>
                  <a:schemeClr val="accent2"/>
                </a:solidFill>
                <a:effectLst>
                  <a:outerShdw blurRad="38100" dist="38100" dir="2700000" algn="tl">
                    <a:srgbClr val="000000"/>
                  </a:outerShdw>
                </a:effectLst>
              </a:rPr>
              <a:t>,</a:t>
            </a:r>
            <a:r>
              <a:rPr lang="en-US" i="1" dirty="0" err="1" smtClean="0">
                <a:solidFill>
                  <a:schemeClr val="accent2"/>
                </a:solidFill>
                <a:effectLst>
                  <a:outerShdw blurRad="38100" dist="38100" dir="2700000" algn="tl">
                    <a:srgbClr val="000000"/>
                  </a:outerShdw>
                </a:effectLst>
              </a:rPr>
              <a:t>c,right,?,stay,c’,left</a:t>
            </a:r>
            <a:r>
              <a:rPr lang="en-US" i="1" dirty="0" smtClean="0">
                <a:solidFill>
                  <a:schemeClr val="accent2"/>
                </a:solidFill>
                <a:effectLst>
                  <a:outerShdw blurRad="38100" dist="38100" dir="2700000" algn="tl">
                    <a:srgbClr val="000000"/>
                  </a:outerShdw>
                </a:effectLst>
              </a:rPr>
              <a:t> </a:t>
            </a:r>
            <a:r>
              <a:rPr lang="en-US" i="1" dirty="0" smtClean="0">
                <a:solidFill>
                  <a:schemeClr val="accent2"/>
                </a:solidFill>
                <a:effectLst>
                  <a:outerShdw blurRad="38100" dist="38100" dir="2700000" algn="tl">
                    <a:srgbClr val="000000"/>
                  </a:outerShdw>
                </a:effectLst>
                <a:cs typeface="+mn-cs"/>
                <a:sym typeface="Symbol"/>
              </a:rPr>
              <a:t></a:t>
            </a:r>
            <a:r>
              <a:rPr lang="en-US" i="1" dirty="0" smtClean="0">
                <a:cs typeface="+mn-cs"/>
              </a:rPr>
              <a:t> </a:t>
            </a:r>
            <a:endParaRPr lang="en-US" i="1" dirty="0">
              <a:cs typeface="+mn-cs"/>
            </a:endParaRPr>
          </a:p>
        </p:txBody>
      </p:sp>
      <p:grpSp>
        <p:nvGrpSpPr>
          <p:cNvPr id="29" name="Group 28"/>
          <p:cNvGrpSpPr/>
          <p:nvPr/>
        </p:nvGrpSpPr>
        <p:grpSpPr>
          <a:xfrm>
            <a:off x="697832" y="5342919"/>
            <a:ext cx="5026025" cy="855594"/>
            <a:chOff x="0" y="4580919"/>
            <a:chExt cx="5026025" cy="855594"/>
          </a:xfrm>
        </p:grpSpPr>
        <p:cxnSp>
          <p:nvCxnSpPr>
            <p:cNvPr id="30" name="Straight Arrow Connector 29"/>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31" name="Text Box 71"/>
            <p:cNvSpPr txBox="1">
              <a:spLocks noChangeArrowheads="1"/>
            </p:cNvSpPr>
            <p:nvPr/>
          </p:nvSpPr>
          <p:spPr bwMode="auto">
            <a:xfrm>
              <a:off x="0" y="4913293"/>
              <a:ext cx="5026025" cy="523220"/>
            </a:xfrm>
            <a:prstGeom prst="rect">
              <a:avLst/>
            </a:prstGeom>
            <a:noFill/>
            <a:ln w="38100" cap="sq">
              <a:noFill/>
              <a:miter lim="800000"/>
              <a:headEnd/>
              <a:tailEnd/>
            </a:ln>
            <a:effectLst/>
          </p:spPr>
          <p:txBody>
            <a:bodyPr wrap="square" lIns="274320" rIns="274320">
              <a:spAutoFit/>
            </a:bodyPr>
            <a:lstStyle/>
            <a:p>
              <a:pPr algn="ctr"/>
              <a:r>
                <a:rPr lang="en-CA" dirty="0" smtClean="0"/>
                <a:t>Move till </a:t>
              </a:r>
              <a:r>
                <a:rPr lang="en-CA" dirty="0" smtClean="0">
                  <a:sym typeface="Symbol"/>
                </a:rPr>
                <a:t> or .</a:t>
              </a:r>
              <a:endParaRPr lang="en-CA" dirty="0" smtClean="0"/>
            </a:p>
          </p:txBody>
        </p:sp>
        <p:cxnSp>
          <p:nvCxnSpPr>
            <p:cNvPr id="32" name="Straight Arrow Connector 31"/>
            <p:cNvCxnSpPr/>
            <p:nvPr/>
          </p:nvCxnSpPr>
          <p:spPr bwMode="auto">
            <a:xfrm flipV="1">
              <a:off x="25114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1053915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0-#ppt_w/2"/>
                                          </p:val>
                                        </p:tav>
                                        <p:tav tm="100000">
                                          <p:val>
                                            <p:strVal val="#ppt_x"/>
                                          </p:val>
                                        </p:tav>
                                      </p:tavLst>
                                    </p:anim>
                                    <p:anim calcmode="lin" valueType="num">
                                      <p:cBhvr additive="base">
                                        <p:cTn id="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hidden"/>
                                      </p:to>
                                    </p:set>
                                  </p:childTnLst>
                                </p:cTn>
                              </p:par>
                              <p:par>
                                <p:cTn id="15" presetID="42" presetClass="path" presetSubtype="0" accel="50000" decel="50000" fill="hold" grpId="0" nodeType="withEffect">
                                  <p:stCondLst>
                                    <p:cond delay="0"/>
                                  </p:stCondLst>
                                  <p:childTnLst>
                                    <p:animMotion origin="layout" path="M 5.55556E-7 4.44444E-6 L 0.26493 4.44444E-6 " pathEditMode="relative" rAng="0" ptsTypes="AA">
                                      <p:cBhvr>
                                        <p:cTn id="16" dur="2000" fill="hold"/>
                                        <p:tgtEl>
                                          <p:spTgt spid="144"/>
                                        </p:tgtEl>
                                        <p:attrNameLst>
                                          <p:attrName>ppt_x</p:attrName>
                                          <p:attrName>ppt_y</p:attrName>
                                        </p:attrNameLst>
                                      </p:cBhvr>
                                      <p:rCtr x="13247" y="0"/>
                                    </p:animMotion>
                                  </p:childTnLst>
                                </p:cTn>
                              </p:par>
                              <p:par>
                                <p:cTn id="17" presetID="42" presetClass="path" presetSubtype="0" accel="50000" decel="50000" fill="hold" grpId="0" nodeType="withEffect">
                                  <p:stCondLst>
                                    <p:cond delay="0"/>
                                  </p:stCondLst>
                                  <p:childTnLst>
                                    <p:animMotion origin="layout" path="M 4.44444E-6 -4.07407E-6 L -0.10973 -4.07407E-6 " pathEditMode="relative" rAng="0" ptsTypes="AA">
                                      <p:cBhvr>
                                        <p:cTn id="18" dur="2000" fill="hold"/>
                                        <p:tgtEl>
                                          <p:spTgt spid="52"/>
                                        </p:tgtEl>
                                        <p:attrNameLst>
                                          <p:attrName>ppt_x</p:attrName>
                                          <p:attrName>ppt_y</p:attrName>
                                        </p:attrNameLst>
                                      </p:cBhvr>
                                      <p:rCtr x="-5486" y="0"/>
                                    </p:animMotion>
                                  </p:childTnLst>
                                </p:cTn>
                              </p:par>
                              <p:par>
                                <p:cTn id="19" presetID="2" presetClass="entr" presetSubtype="8"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0-#ppt_w/2"/>
                                          </p:val>
                                        </p:tav>
                                        <p:tav tm="100000">
                                          <p:val>
                                            <p:strVal val="#ppt_x"/>
                                          </p:val>
                                        </p:tav>
                                      </p:tavLst>
                                    </p:anim>
                                    <p:anim calcmode="lin" valueType="num">
                                      <p:cBhvr additive="base">
                                        <p:cTn id="2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500" fill="hold"/>
                                        <p:tgtEl>
                                          <p:spTgt spid="28"/>
                                        </p:tgtEl>
                                        <p:attrNameLst>
                                          <p:attrName>ppt_x</p:attrName>
                                        </p:attrNameLst>
                                      </p:cBhvr>
                                      <p:tavLst>
                                        <p:tav tm="0">
                                          <p:val>
                                            <p:strVal val="0-#ppt_w/2"/>
                                          </p:val>
                                        </p:tav>
                                        <p:tav tm="100000">
                                          <p:val>
                                            <p:strVal val="#ppt_x"/>
                                          </p:val>
                                        </p:tav>
                                      </p:tavLst>
                                    </p:anim>
                                    <p:anim calcmode="lin" valueType="num">
                                      <p:cBhvr additive="base">
                                        <p:cTn id="3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ppt_x"/>
                                          </p:val>
                                        </p:tav>
                                        <p:tav tm="100000">
                                          <p:val>
                                            <p:strVal val="#ppt_x"/>
                                          </p:val>
                                        </p:tav>
                                      </p:tavLst>
                                    </p:anim>
                                    <p:anim calcmode="lin" valueType="num">
                                      <p:cBhvr additive="base">
                                        <p:cTn id="4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52" grpId="0" animBg="1"/>
      <p:bldP spid="6" grpId="0" animBg="1"/>
      <p:bldP spid="46" grpId="0" animBg="1"/>
      <p:bldP spid="75" grpId="0"/>
      <p:bldP spid="42" grpId="0"/>
      <p:bldP spid="2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954634479"/>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51816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1919713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1000</a:t>
                      </a:r>
                      <a:r>
                        <a:rPr lang="en-CA" dirty="0" smtClean="0">
                          <a:sym typeface="Symbol"/>
                        </a:rPr>
                        <a:t></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8288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3624492734"/>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00110,1000</a:t>
                      </a:r>
                      <a:r>
                        <a:rPr lang="en-CA" dirty="0" smtClean="0">
                          <a:sym typeface="Symbol"/>
                        </a:rPr>
                        <a:t></a:t>
                      </a:r>
                      <a:endParaRPr lang="en-CA" dirty="0" smtClean="0"/>
                    </a:p>
                  </a:txBody>
                  <a:tcPr>
                    <a:noFill/>
                  </a:tcPr>
                </a:tc>
              </a:tr>
            </a:tbl>
          </a:graphicData>
        </a:graphic>
      </p:graphicFrame>
      <p:sp>
        <p:nvSpPr>
          <p:cNvPr id="50" name="Rectangle 17"/>
          <p:cNvSpPr>
            <a:spLocks noChangeArrowheads="1"/>
          </p:cNvSpPr>
          <p:nvPr/>
        </p:nvSpPr>
        <p:spPr bwMode="auto">
          <a:xfrm>
            <a:off x="265145" y="2905780"/>
            <a:ext cx="7406836" cy="1815882"/>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a:t>
            </a:r>
            <a:r>
              <a:rPr lang="en-US" dirty="0" smtClean="0">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Having found the rule,</a:t>
            </a:r>
          </a:p>
          <a:p>
            <a:pPr eaLnBrk="0" hangingPunct="0">
              <a:defRPr/>
            </a:pPr>
            <a:r>
              <a:rPr lang="en-US" i="1" dirty="0">
                <a:solidFill>
                  <a:schemeClr val="accent2"/>
                </a:solidFill>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 copy the new state to the third line,</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smtClean="0">
                <a:solidFill>
                  <a:schemeClr val="accent2"/>
                </a:solidFill>
                <a:effectLst>
                  <a:outerShdw blurRad="38100" dist="38100" dir="2700000" algn="tl">
                    <a:srgbClr val="000000"/>
                  </a:outerShdw>
                </a:effectLst>
                <a:cs typeface="+mn-cs"/>
              </a:rPr>
              <a:t>  the new character to the second line,</a:t>
            </a:r>
          </a:p>
          <a:p>
            <a:pPr eaLnBrk="0" hangingPunct="0">
              <a:defRPr/>
            </a:pPr>
            <a:r>
              <a:rPr lang="en-US" i="1" dirty="0">
                <a:solidFill>
                  <a:schemeClr val="accent2"/>
                </a:solidFill>
                <a:effectLst>
                  <a:outerShdw blurRad="38100" dist="38100" dir="2700000" algn="tl">
                    <a:srgbClr val="000000"/>
                  </a:outerShdw>
                </a:effectLst>
                <a:cs typeface="+mn-cs"/>
              </a:rPr>
              <a:t> </a:t>
            </a:r>
            <a:r>
              <a:rPr lang="en-US" i="1" dirty="0" smtClean="0">
                <a:solidFill>
                  <a:schemeClr val="accent2"/>
                </a:solidFill>
                <a:effectLst>
                  <a:outerShdw blurRad="38100" dist="38100" dir="2700000" algn="tl">
                    <a:srgbClr val="000000"/>
                  </a:outerShdw>
                </a:effectLst>
                <a:cs typeface="+mn-cs"/>
              </a:rPr>
              <a:t> and move second head to the next “character”</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377000" y="194400"/>
            <a:ext cx="304800" cy="1440000"/>
          </a:xfrm>
          <a:prstGeom prst="leftBrace">
            <a:avLst>
              <a:gd name="adj1" fmla="val 8333"/>
              <a:gd name="adj2" fmla="val 45358"/>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9" name="Left Brace 28"/>
          <p:cNvSpPr/>
          <p:nvPr/>
        </p:nvSpPr>
        <p:spPr bwMode="auto">
          <a:xfrm rot="16200000">
            <a:off x="960633" y="1870800"/>
            <a:ext cx="304800" cy="1440000"/>
          </a:xfrm>
          <a:prstGeom prst="leftBrace">
            <a:avLst>
              <a:gd name="adj1" fmla="val 8333"/>
              <a:gd name="adj2" fmla="val 45358"/>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cxnSp>
        <p:nvCxnSpPr>
          <p:cNvPr id="7" name="Straight Arrow Connector 6"/>
          <p:cNvCxnSpPr/>
          <p:nvPr/>
        </p:nvCxnSpPr>
        <p:spPr bwMode="auto">
          <a:xfrm flipH="1">
            <a:off x="990600" y="762000"/>
            <a:ext cx="4648200" cy="1447800"/>
          </a:xfrm>
          <a:prstGeom prst="straightConnector1">
            <a:avLst/>
          </a:prstGeom>
          <a:noFill/>
          <a:ln w="38100" cap="sq" cmpd="sng" algn="ctr">
            <a:solidFill>
              <a:srgbClr val="66FF33"/>
            </a:solidFill>
            <a:prstDash val="solid"/>
            <a:round/>
            <a:headEnd type="none" w="med" len="med"/>
            <a:tailEnd type="arrow"/>
          </a:ln>
          <a:effectLst/>
        </p:spPr>
      </p:cxnSp>
      <p:cxnSp>
        <p:nvCxnSpPr>
          <p:cNvPr id="30" name="Straight Arrow Connector 29"/>
          <p:cNvCxnSpPr/>
          <p:nvPr/>
        </p:nvCxnSpPr>
        <p:spPr bwMode="auto">
          <a:xfrm flipH="1">
            <a:off x="2438400" y="762000"/>
            <a:ext cx="3962400" cy="723900"/>
          </a:xfrm>
          <a:prstGeom prst="straightConnector1">
            <a:avLst/>
          </a:prstGeom>
          <a:noFill/>
          <a:ln w="38100" cap="sq" cmpd="sng" algn="ctr">
            <a:solidFill>
              <a:srgbClr val="66FF33"/>
            </a:solidFill>
            <a:prstDash val="solid"/>
            <a:round/>
            <a:headEnd type="none" w="med" len="med"/>
            <a:tailEnd type="arrow"/>
          </a:ln>
          <a:effectLst/>
        </p:spPr>
      </p:cxnSp>
      <p:cxnSp>
        <p:nvCxnSpPr>
          <p:cNvPr id="31" name="Straight Arrow Connector 30"/>
          <p:cNvCxnSpPr/>
          <p:nvPr/>
        </p:nvCxnSpPr>
        <p:spPr bwMode="auto">
          <a:xfrm flipH="1">
            <a:off x="2590800" y="762000"/>
            <a:ext cx="4267200" cy="1143000"/>
          </a:xfrm>
          <a:prstGeom prst="straightConnector1">
            <a:avLst/>
          </a:prstGeom>
          <a:noFill/>
          <a:ln w="38100" cap="sq" cmpd="sng" algn="ctr">
            <a:solidFill>
              <a:srgbClr val="66FF33"/>
            </a:solidFill>
            <a:prstDash val="solid"/>
            <a:round/>
            <a:headEnd type="none" w="med" len="med"/>
            <a:tailEnd type="arrow"/>
          </a:ln>
          <a:effectLst/>
        </p:spPr>
      </p:cxnSp>
    </p:spTree>
    <p:extLst>
      <p:ext uri="{BB962C8B-B14F-4D97-AF65-F5344CB8AC3E}">
        <p14:creationId xmlns:p14="http://schemas.microsoft.com/office/powerpoint/2010/main" val="2487396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0">
                                            <p:txEl>
                                              <p:pRg st="1" end="1"/>
                                            </p:txEl>
                                          </p:spTgt>
                                        </p:tgtEl>
                                        <p:attrNameLst>
                                          <p:attrName>style.visibility</p:attrName>
                                        </p:attrNameLst>
                                      </p:cBhvr>
                                      <p:to>
                                        <p:strVal val="visible"/>
                                      </p:to>
                                    </p:set>
                                    <p:anim calcmode="lin" valueType="num">
                                      <p:cBhvr additive="base">
                                        <p:cTn id="13"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0">
                                            <p:txEl>
                                              <p:pRg st="2" end="2"/>
                                            </p:txEl>
                                          </p:spTgt>
                                        </p:tgtEl>
                                        <p:attrNameLst>
                                          <p:attrName>style.visibility</p:attrName>
                                        </p:attrNameLst>
                                      </p:cBhvr>
                                      <p:to>
                                        <p:strVal val="visible"/>
                                      </p:to>
                                    </p:set>
                                    <p:anim calcmode="lin" valueType="num">
                                      <p:cBhvr additive="base">
                                        <p:cTn id="25"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3"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500" fill="hold"/>
                                        <p:tgtEl>
                                          <p:spTgt spid="30"/>
                                        </p:tgtEl>
                                        <p:attrNameLst>
                                          <p:attrName>ppt_x</p:attrName>
                                        </p:attrNameLst>
                                      </p:cBhvr>
                                      <p:tavLst>
                                        <p:tav tm="0">
                                          <p:val>
                                            <p:strVal val="1+#ppt_w/2"/>
                                          </p:val>
                                        </p:tav>
                                        <p:tav tm="100000">
                                          <p:val>
                                            <p:strVal val="#ppt_x"/>
                                          </p:val>
                                        </p:tav>
                                      </p:tavLst>
                                    </p:anim>
                                    <p:anim calcmode="lin" valueType="num">
                                      <p:cBhvr additive="base">
                                        <p:cTn id="32"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0">
                                            <p:txEl>
                                              <p:pRg st="3" end="3"/>
                                            </p:txEl>
                                          </p:spTgt>
                                        </p:tgtEl>
                                        <p:attrNameLst>
                                          <p:attrName>style.visibility</p:attrName>
                                        </p:attrNameLst>
                                      </p:cBhvr>
                                      <p:to>
                                        <p:strVal val="visible"/>
                                      </p:to>
                                    </p:set>
                                    <p:anim calcmode="lin" valueType="num">
                                      <p:cBhvr additive="base">
                                        <p:cTn id="37"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nodeType="click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1+#ppt_w/2"/>
                                          </p:val>
                                        </p:tav>
                                        <p:tav tm="100000">
                                          <p:val>
                                            <p:strVal val="#ppt_x"/>
                                          </p:val>
                                        </p:tav>
                                      </p:tavLst>
                                    </p:anim>
                                    <p:anim calcmode="lin" valueType="num">
                                      <p:cBhvr additive="base">
                                        <p:cTn id="44" dur="500" fill="hold"/>
                                        <p:tgtEl>
                                          <p:spTgt spid="31"/>
                                        </p:tgtEl>
                                        <p:attrNameLst>
                                          <p:attrName>ppt_y</p:attrName>
                                        </p:attrNameLst>
                                      </p:cBhvr>
                                      <p:tavLst>
                                        <p:tav tm="0">
                                          <p:val>
                                            <p:strVal val="0-#ppt_h/2"/>
                                          </p:val>
                                        </p:tav>
                                        <p:tav tm="100000">
                                          <p:val>
                                            <p:strVal val="#ppt_y"/>
                                          </p:val>
                                        </p:tav>
                                      </p:tavLst>
                                    </p:anim>
                                  </p:childTnLst>
                                </p:cTn>
                              </p:par>
                            </p:childTnLst>
                          </p:cTn>
                        </p:par>
                        <p:par>
                          <p:cTn id="45" fill="hold">
                            <p:stCondLst>
                              <p:cond delay="500"/>
                            </p:stCondLst>
                            <p:childTnLst>
                              <p:par>
                                <p:cTn id="46" presetID="42" presetClass="path" presetSubtype="0" accel="50000" decel="50000" fill="hold" grpId="0" nodeType="afterEffect">
                                  <p:stCondLst>
                                    <p:cond delay="0"/>
                                  </p:stCondLst>
                                  <p:childTnLst>
                                    <p:animMotion origin="layout" path="M 3.33333E-6 2.22222E-6 L -0.09167 2.22222E-6 " pathEditMode="relative" rAng="0" ptsTypes="AA">
                                      <p:cBhvr>
                                        <p:cTn id="47" dur="2000" fill="hold"/>
                                        <p:tgtEl>
                                          <p:spTgt spid="11"/>
                                        </p:tgtEl>
                                        <p:attrNameLst>
                                          <p:attrName>ppt_x</p:attrName>
                                          <p:attrName>ppt_y</p:attrName>
                                        </p:attrNameLst>
                                      </p:cBhvr>
                                      <p:rCtr x="-458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725353229"/>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1524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3182457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0101</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140769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2286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3866932819"/>
              </p:ext>
            </p:extLst>
          </p:nvPr>
        </p:nvGraphicFramePr>
        <p:xfrm>
          <a:off x="152400" y="2133600"/>
          <a:ext cx="1371600" cy="370840"/>
        </p:xfrm>
        <a:graphic>
          <a:graphicData uri="http://schemas.openxmlformats.org/drawingml/2006/table">
            <a:tbl>
              <a:tblPr firstRow="1" bandRow="1">
                <a:tableStyleId>{5C22544A-7EE6-4342-B048-85BDC9FD1C3A}</a:tableStyleId>
              </a:tblPr>
              <a:tblGrid>
                <a:gridCol w="1371600"/>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00111</a:t>
                      </a:r>
                      <a:r>
                        <a:rPr lang="en-CA" dirty="0" smtClean="0">
                          <a:sym typeface="Symbol"/>
                        </a:rPr>
                        <a:t></a:t>
                      </a:r>
                      <a:endParaRPr lang="en-CA" dirty="0" smtClean="0"/>
                    </a:p>
                  </a:txBody>
                  <a:tcPr>
                    <a:noFill/>
                  </a:tcPr>
                </a:tc>
              </a:tr>
            </a:tbl>
          </a:graphicData>
        </a:graphic>
      </p:graphicFrame>
      <p:grpSp>
        <p:nvGrpSpPr>
          <p:cNvPr id="16" name="Group 22"/>
          <p:cNvGrpSpPr>
            <a:grpSpLocks/>
          </p:cNvGrpSpPr>
          <p:nvPr/>
        </p:nvGrpSpPr>
        <p:grpSpPr bwMode="auto">
          <a:xfrm>
            <a:off x="228600" y="3505200"/>
            <a:ext cx="762000" cy="609254"/>
            <a:chOff x="1224" y="2539"/>
            <a:chExt cx="2280" cy="1785"/>
          </a:xfrm>
        </p:grpSpPr>
        <p:sp>
          <p:nvSpPr>
            <p:cNvPr id="1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8" name="Group 24"/>
            <p:cNvGrpSpPr>
              <a:grpSpLocks/>
            </p:cNvGrpSpPr>
            <p:nvPr/>
          </p:nvGrpSpPr>
          <p:grpSpPr bwMode="auto">
            <a:xfrm>
              <a:off x="1584" y="2688"/>
              <a:ext cx="1216" cy="1440"/>
              <a:chOff x="2641" y="1488"/>
              <a:chExt cx="2655" cy="2488"/>
            </a:xfrm>
          </p:grpSpPr>
          <p:grpSp>
            <p:nvGrpSpPr>
              <p:cNvPr id="19" name="Group 25"/>
              <p:cNvGrpSpPr>
                <a:grpSpLocks/>
              </p:cNvGrpSpPr>
              <p:nvPr/>
            </p:nvGrpSpPr>
            <p:grpSpPr bwMode="auto">
              <a:xfrm>
                <a:off x="2641" y="1488"/>
                <a:ext cx="2496" cy="2436"/>
                <a:chOff x="2641" y="1488"/>
                <a:chExt cx="2496" cy="2436"/>
              </a:xfrm>
            </p:grpSpPr>
            <p:sp>
              <p:nvSpPr>
                <p:cNvPr id="2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0" name="Group 32"/>
              <p:cNvGrpSpPr>
                <a:grpSpLocks/>
              </p:cNvGrpSpPr>
              <p:nvPr/>
            </p:nvGrpSpPr>
            <p:grpSpPr bwMode="auto">
              <a:xfrm>
                <a:off x="4864" y="3099"/>
                <a:ext cx="432" cy="877"/>
                <a:chOff x="4864" y="3099"/>
                <a:chExt cx="432" cy="877"/>
              </a:xfrm>
            </p:grpSpPr>
            <p:sp>
              <p:nvSpPr>
                <p:cNvPr id="2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33" name="Text Box 71"/>
          <p:cNvSpPr txBox="1">
            <a:spLocks noChangeArrowheads="1"/>
          </p:cNvSpPr>
          <p:nvPr/>
        </p:nvSpPr>
        <p:spPr bwMode="auto">
          <a:xfrm>
            <a:off x="938464" y="3505200"/>
            <a:ext cx="10052050" cy="954107"/>
          </a:xfrm>
          <a:prstGeom prst="rect">
            <a:avLst/>
          </a:prstGeom>
          <a:noFill/>
          <a:ln w="38100" cap="sq">
            <a:noFill/>
            <a:miter lim="800000"/>
            <a:headEnd/>
            <a:tailEnd/>
          </a:ln>
          <a:effectLst/>
        </p:spPr>
        <p:txBody>
          <a:bodyPr lIns="274320" rIns="274320">
            <a:spAutoFit/>
          </a:bodyPr>
          <a:lstStyle/>
          <a:p>
            <a:r>
              <a:rPr lang="en-CA" dirty="0" smtClean="0"/>
              <a:t>This completes the simulation of one more step of  </a:t>
            </a:r>
            <a:r>
              <a:rPr lang="en-CA" i="1" dirty="0" smtClean="0"/>
              <a:t>M</a:t>
            </a:r>
            <a:br>
              <a:rPr lang="en-CA" i="1" dirty="0" smtClean="0"/>
            </a:br>
            <a:r>
              <a:rPr lang="en-CA" dirty="0" smtClean="0"/>
              <a:t>and maintains the loop invariant.</a:t>
            </a:r>
          </a:p>
        </p:txBody>
      </p:sp>
    </p:spTree>
    <p:extLst>
      <p:ext uri="{BB962C8B-B14F-4D97-AF65-F5344CB8AC3E}">
        <p14:creationId xmlns:p14="http://schemas.microsoft.com/office/powerpoint/2010/main" val="228619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 calcmode="lin" valueType="num">
                                      <p:cBhvr additive="base">
                                        <p:cTn id="1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81952676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gridCol w="3530600"/>
                <a:gridCol w="3530600"/>
              </a:tblGrid>
              <a:tr h="370840">
                <a:tc>
                  <a:txBody>
                    <a:bodyPr/>
                    <a:lstStyle/>
                    <a:p>
                      <a:r>
                        <a:rPr lang="en-CA" dirty="0" smtClean="0">
                          <a:sym typeface="Symbol"/>
                        </a:rPr>
                        <a:t></a:t>
                      </a:r>
                      <a:r>
                        <a:rPr lang="en-CA" dirty="0" smtClean="0"/>
                        <a:t>10101,1110,01011,0111,1</a:t>
                      </a:r>
                      <a:r>
                        <a:rPr lang="en-CA" dirty="0" smtClean="0">
                          <a:sym typeface="Symbol"/>
                        </a:rPr>
                        <a:t></a:t>
                      </a:r>
                      <a:endParaRPr lang="en-CA" dirty="0"/>
                    </a:p>
                  </a:txBody>
                  <a:tcPr>
                    <a:noFill/>
                  </a:tcPr>
                </a:tc>
                <a:tc>
                  <a:txBody>
                    <a:bodyPr/>
                    <a:lstStyle/>
                    <a:p>
                      <a:r>
                        <a:rPr lang="en-CA" dirty="0" smtClean="0">
                          <a:sym typeface="Symbol"/>
                        </a:rPr>
                        <a:t></a:t>
                      </a:r>
                      <a:r>
                        <a:rPr lang="en-CA" dirty="0" smtClean="0"/>
                        <a:t>00110,1000,00111,0101,0</a:t>
                      </a:r>
                      <a:r>
                        <a:rPr lang="en-CA" dirty="0" smtClean="0">
                          <a:sym typeface="Symbol"/>
                        </a:rPr>
                        <a:t></a:t>
                      </a:r>
                      <a:endParaRPr lang="en-CA" dirty="0"/>
                    </a:p>
                  </a:txBody>
                  <a:tcPr>
                    <a:noFill/>
                  </a:tcPr>
                </a:tc>
                <a:tc>
                  <a:txBody>
                    <a:bodyPr/>
                    <a:lstStyle/>
                    <a:p>
                      <a:r>
                        <a:rPr lang="en-CA" dirty="0" smtClean="0"/>
                        <a:t>    …</a:t>
                      </a:r>
                      <a:endParaRPr lang="en-CA" dirty="0"/>
                    </a:p>
                  </a:txBody>
                  <a:tcPr>
                    <a:noFill/>
                  </a:tcPr>
                </a:tc>
              </a:tr>
            </a:tbl>
          </a:graphicData>
        </a:graphic>
      </p:graphicFrame>
      <p:sp>
        <p:nvSpPr>
          <p:cNvPr id="144" name="AutoShape 20"/>
          <p:cNvSpPr>
            <a:spLocks noChangeArrowheads="1"/>
          </p:cNvSpPr>
          <p:nvPr/>
        </p:nvSpPr>
        <p:spPr bwMode="auto">
          <a:xfrm rot="-5400000">
            <a:off x="1524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037100482"/>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gridCol w="925026"/>
                <a:gridCol w="893148"/>
                <a:gridCol w="533400"/>
              </a:tblGrid>
              <a:tr h="370840">
                <a:tc>
                  <a:txBody>
                    <a:bodyPr/>
                    <a:lstStyle/>
                    <a:p>
                      <a:pPr algn="ctr"/>
                      <a:r>
                        <a:rPr lang="en-CA" dirty="0" smtClean="0">
                          <a:sym typeface="Symbol"/>
                        </a:rPr>
                        <a:t></a:t>
                      </a:r>
                      <a:r>
                        <a:rPr lang="en-CA" dirty="0" smtClean="0"/>
                        <a:t>1110</a:t>
                      </a:r>
                      <a:r>
                        <a:rPr lang="en-CA" dirty="0" smtClean="0">
                          <a:sym typeface="Symbol"/>
                        </a:rPr>
                        <a:t></a:t>
                      </a:r>
                      <a:endParaRPr lang="en-CA" dirty="0"/>
                    </a:p>
                  </a:txBody>
                  <a:tcPr>
                    <a:noFill/>
                  </a:tcPr>
                </a:tc>
                <a:tc>
                  <a:txBody>
                    <a:bodyPr/>
                    <a:lstStyle/>
                    <a:p>
                      <a:pPr algn="ctr"/>
                      <a:r>
                        <a:rPr lang="en-CA" dirty="0" smtClean="0">
                          <a:sym typeface="Symbol"/>
                        </a:rPr>
                        <a:t></a:t>
                      </a:r>
                      <a:r>
                        <a:rPr lang="en-CA" dirty="0" smtClean="0"/>
                        <a:t>0101</a:t>
                      </a:r>
                      <a:r>
                        <a:rPr lang="en-CA" dirty="0" smtClean="0">
                          <a:sym typeface="Symbol"/>
                        </a:rPr>
                        <a:t></a:t>
                      </a:r>
                      <a:endParaRPr lang="en-CA" dirty="0"/>
                    </a:p>
                  </a:txBody>
                  <a:tcPr>
                    <a:noFill/>
                  </a:tcPr>
                </a:tc>
                <a:tc>
                  <a:txBody>
                    <a:bodyPr/>
                    <a:lstStyle/>
                    <a:p>
                      <a:pPr algn="ctr"/>
                      <a:r>
                        <a:rPr lang="en-CA" dirty="0" smtClean="0">
                          <a:sym typeface="Symbol"/>
                        </a:rPr>
                        <a:t>0101</a:t>
                      </a:r>
                      <a:endParaRPr lang="en-CA" dirty="0"/>
                    </a:p>
                  </a:txBody>
                  <a:tcPr>
                    <a:noFill/>
                  </a:tcPr>
                </a:tc>
                <a:tc>
                  <a:txBody>
                    <a:bodyPr/>
                    <a:lstStyle/>
                    <a:p>
                      <a:pPr algn="ctr"/>
                      <a:r>
                        <a:rPr lang="en-CA" dirty="0" smtClean="0"/>
                        <a:t>…</a:t>
                      </a:r>
                      <a:endParaRPr lang="en-CA" dirty="0"/>
                    </a:p>
                  </a:txBody>
                  <a:tcPr>
                    <a:noFill/>
                  </a:tcPr>
                </a:tc>
              </a:tr>
            </a:tbl>
          </a:graphicData>
        </a:graphic>
      </p:graphicFrame>
      <p:sp>
        <p:nvSpPr>
          <p:cNvPr id="11" name="AutoShape 20"/>
          <p:cNvSpPr>
            <a:spLocks noChangeArrowheads="1"/>
          </p:cNvSpPr>
          <p:nvPr/>
        </p:nvSpPr>
        <p:spPr bwMode="auto">
          <a:xfrm rot="-5400000">
            <a:off x="140769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2286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1526775092"/>
              </p:ext>
            </p:extLst>
          </p:nvPr>
        </p:nvGraphicFramePr>
        <p:xfrm>
          <a:off x="152400" y="2133600"/>
          <a:ext cx="1371600" cy="370840"/>
        </p:xfrm>
        <a:graphic>
          <a:graphicData uri="http://schemas.openxmlformats.org/drawingml/2006/table">
            <a:tbl>
              <a:tblPr firstRow="1" bandRow="1">
                <a:tableStyleId>{5C22544A-7EE6-4342-B048-85BDC9FD1C3A}</a:tableStyleId>
              </a:tblPr>
              <a:tblGrid>
                <a:gridCol w="1371600"/>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sym typeface="Symbol"/>
                        </a:rPr>
                        <a:t></a:t>
                      </a:r>
                      <a:r>
                        <a:rPr lang="en-CA" dirty="0" smtClean="0"/>
                        <a:t>00111</a:t>
                      </a:r>
                      <a:r>
                        <a:rPr lang="en-CA" dirty="0" smtClean="0">
                          <a:sym typeface="Symbol"/>
                        </a:rPr>
                        <a:t></a:t>
                      </a:r>
                      <a:endParaRPr lang="en-CA" dirty="0" smtClean="0"/>
                    </a:p>
                  </a:txBody>
                  <a:tcPr>
                    <a:noFill/>
                  </a:tcPr>
                </a:tc>
              </a:tr>
            </a:tbl>
          </a:graphicData>
        </a:graphic>
      </p:graphicFrame>
      <p:sp>
        <p:nvSpPr>
          <p:cNvPr id="33" name="Text Box 71"/>
          <p:cNvSpPr txBox="1">
            <a:spLocks noChangeArrowheads="1"/>
          </p:cNvSpPr>
          <p:nvPr/>
        </p:nvSpPr>
        <p:spPr bwMode="auto">
          <a:xfrm>
            <a:off x="123092" y="2895600"/>
            <a:ext cx="10052050" cy="4154984"/>
          </a:xfrm>
          <a:prstGeom prst="rect">
            <a:avLst/>
          </a:prstGeom>
          <a:noFill/>
          <a:ln w="38100" cap="sq">
            <a:noFill/>
            <a:miter lim="800000"/>
            <a:headEnd/>
            <a:tailEnd/>
          </a:ln>
          <a:effectLst/>
        </p:spPr>
        <p:txBody>
          <a:bodyPr lIns="274320" rIns="274320">
            <a:spAutoFit/>
          </a:bodyPr>
          <a:lstStyle/>
          <a:p>
            <a:r>
              <a:rPr lang="en-CA" sz="2400" dirty="0" smtClean="0"/>
              <a:t>Running Time</a:t>
            </a:r>
          </a:p>
          <a:p>
            <a:pPr marL="457200" indent="-457200">
              <a:buFont typeface="Arial" panose="020B0604020202020204" pitchFamily="34" charset="0"/>
              <a:buChar char="•"/>
            </a:pPr>
            <a:r>
              <a:rPr lang="en-CA" sz="2400" dirty="0" smtClean="0"/>
              <a:t>Let </a:t>
            </a:r>
            <a:r>
              <a:rPr lang="en-CA" sz="2400" i="1" dirty="0" smtClean="0"/>
              <a:t>m = |M</a:t>
            </a:r>
            <a:r>
              <a:rPr lang="en-CA" sz="2400" dirty="0" smtClean="0"/>
              <a:t>| = size of description of TM </a:t>
            </a:r>
            <a:r>
              <a:rPr lang="en-CA" sz="2400" i="1" dirty="0" smtClean="0"/>
              <a:t>M</a:t>
            </a:r>
          </a:p>
          <a:p>
            <a:pPr marL="457200" indent="-457200">
              <a:buFont typeface="Arial" panose="020B0604020202020204" pitchFamily="34" charset="0"/>
              <a:buChar char="•"/>
            </a:pPr>
            <a:r>
              <a:rPr lang="en-CA" sz="2400" dirty="0" smtClean="0"/>
              <a:t>Let </a:t>
            </a:r>
            <a:r>
              <a:rPr lang="en-CA" sz="2400" i="1" dirty="0" smtClean="0"/>
              <a:t>n = |I</a:t>
            </a:r>
            <a:r>
              <a:rPr lang="en-CA" sz="2400" dirty="0" smtClean="0"/>
              <a:t>| </a:t>
            </a:r>
            <a:r>
              <a:rPr lang="en-CA" sz="2400" dirty="0"/>
              <a:t>= size of description </a:t>
            </a:r>
            <a:r>
              <a:rPr lang="en-CA" sz="2400" dirty="0" smtClean="0"/>
              <a:t>of input </a:t>
            </a:r>
            <a:r>
              <a:rPr lang="en-CA" sz="2400" i="1" dirty="0" smtClean="0"/>
              <a:t>I</a:t>
            </a:r>
          </a:p>
          <a:p>
            <a:pPr marL="457200" indent="-457200">
              <a:buFont typeface="Arial" panose="020B0604020202020204" pitchFamily="34" charset="0"/>
              <a:buChar char="•"/>
            </a:pPr>
            <a:r>
              <a:rPr lang="en-CA" sz="2400" dirty="0" smtClean="0"/>
              <a:t>Let </a:t>
            </a:r>
            <a:r>
              <a:rPr lang="en-CA" sz="2400" i="1" dirty="0" smtClean="0"/>
              <a:t>t </a:t>
            </a:r>
            <a:r>
              <a:rPr lang="en-CA" sz="2400" dirty="0" smtClean="0"/>
              <a:t>= Time(M,I) = # time steps of </a:t>
            </a:r>
            <a:r>
              <a:rPr lang="en-CA" sz="2400" i="1" dirty="0" smtClean="0"/>
              <a:t>M</a:t>
            </a:r>
            <a:r>
              <a:rPr lang="en-CA" sz="2400" dirty="0" smtClean="0"/>
              <a:t> running on </a:t>
            </a:r>
            <a:r>
              <a:rPr lang="en-CA" sz="2400" i="1" dirty="0" smtClean="0"/>
              <a:t>I</a:t>
            </a:r>
          </a:p>
          <a:p>
            <a:pPr marL="457200" indent="-457200">
              <a:buFont typeface="Arial" panose="020B0604020202020204" pitchFamily="34" charset="0"/>
              <a:buChar char="•"/>
            </a:pPr>
            <a:r>
              <a:rPr lang="en-CA" sz="2400" dirty="0" smtClean="0"/>
              <a:t>Assume </a:t>
            </a:r>
            <a:r>
              <a:rPr lang="en-CA" sz="2400" i="1" dirty="0" smtClean="0"/>
              <a:t>M</a:t>
            </a:r>
            <a:r>
              <a:rPr lang="en-CA" sz="2400" dirty="0" smtClean="0"/>
              <a:t> also uses </a:t>
            </a:r>
            <a:r>
              <a:rPr lang="en-CA" sz="2400" i="1" dirty="0" smtClean="0"/>
              <a:t>t</a:t>
            </a:r>
            <a:r>
              <a:rPr lang="en-CA" sz="2400" dirty="0" smtClean="0"/>
              <a:t> tape so </a:t>
            </a:r>
            <a:r>
              <a:rPr lang="en-CA" sz="2400" i="1" dirty="0" err="1" smtClean="0"/>
              <a:t>M</a:t>
            </a:r>
            <a:r>
              <a:rPr lang="en-CA" sz="2400" i="1" baseline="-25000" dirty="0" err="1" smtClean="0"/>
              <a:t>universal</a:t>
            </a:r>
            <a:r>
              <a:rPr lang="en-CA" sz="2400" dirty="0" err="1" smtClean="0"/>
              <a:t>’s</a:t>
            </a:r>
            <a:r>
              <a:rPr lang="en-CA" sz="2400" dirty="0" smtClean="0"/>
              <a:t> second tape has length </a:t>
            </a:r>
            <a:r>
              <a:rPr lang="en-CA" sz="2400" i="1" dirty="0" smtClean="0"/>
              <a:t>t</a:t>
            </a:r>
            <a:r>
              <a:rPr lang="en-CA" sz="2400" dirty="0" smtClean="0"/>
              <a:t>.</a:t>
            </a:r>
          </a:p>
          <a:p>
            <a:r>
              <a:rPr lang="en-CA" sz="2400" dirty="0" smtClean="0"/>
              <a:t>Running time of </a:t>
            </a:r>
            <a:r>
              <a:rPr lang="en-CA" sz="2400" i="1" dirty="0" err="1" smtClean="0"/>
              <a:t>M</a:t>
            </a:r>
            <a:r>
              <a:rPr lang="en-CA" sz="2400" i="1" baseline="-25000" dirty="0" err="1" smtClean="0"/>
              <a:t>universal</a:t>
            </a:r>
            <a:r>
              <a:rPr lang="en-CA" sz="2400" dirty="0" smtClean="0"/>
              <a:t>.</a:t>
            </a:r>
          </a:p>
          <a:p>
            <a:pPr marL="342900" indent="-342900">
              <a:buFont typeface="Arial" panose="020B0604020202020204" pitchFamily="34" charset="0"/>
              <a:buChar char="•"/>
            </a:pPr>
            <a:r>
              <a:rPr lang="en-CA" sz="2400" dirty="0" smtClean="0"/>
              <a:t>With 3 tapes:  </a:t>
            </a:r>
            <a:br>
              <a:rPr lang="en-CA" sz="2400" dirty="0" smtClean="0"/>
            </a:br>
            <a:r>
              <a:rPr lang="en-CA" sz="2400" dirty="0" smtClean="0"/>
              <a:t>   Time to search for rule match = ? </a:t>
            </a:r>
          </a:p>
          <a:p>
            <a:r>
              <a:rPr lang="en-CA" sz="2400" dirty="0" smtClean="0"/>
              <a:t>        Number of simulation steps = </a:t>
            </a:r>
            <a:r>
              <a:rPr lang="en-CA" sz="2400" i="1" dirty="0" smtClean="0"/>
              <a:t>t</a:t>
            </a:r>
          </a:p>
          <a:p>
            <a:r>
              <a:rPr lang="en-CA" sz="2400" dirty="0" smtClean="0"/>
              <a:t>        Total time </a:t>
            </a:r>
            <a:r>
              <a:rPr lang="en-CA" sz="2400" i="1" dirty="0" smtClean="0"/>
              <a:t>= ?</a:t>
            </a:r>
            <a:endParaRPr lang="en-CA" sz="2400" dirty="0"/>
          </a:p>
          <a:p>
            <a:pPr marL="457200" indent="-457200">
              <a:buFont typeface="Arial" panose="020B0604020202020204" pitchFamily="34" charset="0"/>
              <a:buChar char="•"/>
            </a:pPr>
            <a:endParaRPr lang="en-CA" sz="2400" dirty="0" smtClean="0"/>
          </a:p>
        </p:txBody>
      </p:sp>
      <p:sp>
        <p:nvSpPr>
          <p:cNvPr id="3" name="Rectangle 2"/>
          <p:cNvSpPr/>
          <p:nvPr/>
        </p:nvSpPr>
        <p:spPr>
          <a:xfrm>
            <a:off x="5149117" y="5452066"/>
            <a:ext cx="835485" cy="461665"/>
          </a:xfrm>
          <a:prstGeom prst="rect">
            <a:avLst/>
          </a:prstGeom>
        </p:spPr>
        <p:txBody>
          <a:bodyPr wrap="none">
            <a:spAutoFit/>
          </a:bodyPr>
          <a:lstStyle/>
          <a:p>
            <a:r>
              <a:rPr lang="en-CA" sz="2400" i="1" dirty="0"/>
              <a:t>O(m)</a:t>
            </a:r>
            <a:endParaRPr lang="en-CA" sz="2400" dirty="0"/>
          </a:p>
        </p:txBody>
      </p:sp>
      <p:grpSp>
        <p:nvGrpSpPr>
          <p:cNvPr id="6" name="Group 5"/>
          <p:cNvGrpSpPr/>
          <p:nvPr/>
        </p:nvGrpSpPr>
        <p:grpSpPr>
          <a:xfrm>
            <a:off x="76200" y="914400"/>
            <a:ext cx="9067800" cy="461665"/>
            <a:chOff x="76200" y="914400"/>
            <a:chExt cx="9067800" cy="461665"/>
          </a:xfrm>
        </p:grpSpPr>
        <p:cxnSp>
          <p:nvCxnSpPr>
            <p:cNvPr id="5" name="Straight Arrow Connector 4"/>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30" name="Rectangle 29"/>
            <p:cNvSpPr/>
            <p:nvPr/>
          </p:nvSpPr>
          <p:spPr>
            <a:xfrm>
              <a:off x="6784515" y="914400"/>
              <a:ext cx="407484" cy="461665"/>
            </a:xfrm>
            <a:prstGeom prst="rect">
              <a:avLst/>
            </a:prstGeom>
          </p:spPr>
          <p:txBody>
            <a:bodyPr wrap="none">
              <a:spAutoFit/>
            </a:bodyPr>
            <a:lstStyle/>
            <a:p>
              <a:r>
                <a:rPr lang="en-CA" sz="2400" i="1" dirty="0"/>
                <a:t>m</a:t>
              </a:r>
              <a:endParaRPr lang="en-CA" sz="2400" dirty="0"/>
            </a:p>
          </p:txBody>
        </p:sp>
      </p:grpSp>
      <p:grpSp>
        <p:nvGrpSpPr>
          <p:cNvPr id="7" name="Group 6"/>
          <p:cNvGrpSpPr/>
          <p:nvPr/>
        </p:nvGrpSpPr>
        <p:grpSpPr>
          <a:xfrm>
            <a:off x="11723" y="1736412"/>
            <a:ext cx="9067800" cy="461665"/>
            <a:chOff x="11723" y="1736412"/>
            <a:chExt cx="9067800" cy="461665"/>
          </a:xfrm>
        </p:grpSpPr>
        <p:cxnSp>
          <p:nvCxnSpPr>
            <p:cNvPr id="29" name="Straight Arrow Connector 28"/>
            <p:cNvCxnSpPr/>
            <p:nvPr/>
          </p:nvCxnSpPr>
          <p:spPr bwMode="auto">
            <a:xfrm flipV="1">
              <a:off x="11723" y="1798027"/>
              <a:ext cx="9067800" cy="19050"/>
            </a:xfrm>
            <a:prstGeom prst="straightConnector1">
              <a:avLst/>
            </a:prstGeom>
            <a:noFill/>
            <a:ln w="25400" cap="sq" cmpd="sng" algn="ctr">
              <a:solidFill>
                <a:schemeClr val="hlink"/>
              </a:solidFill>
              <a:prstDash val="solid"/>
              <a:round/>
              <a:headEnd type="arrow"/>
              <a:tailEnd type="arrow"/>
            </a:ln>
            <a:effectLst/>
          </p:spPr>
        </p:cxnSp>
        <p:sp>
          <p:nvSpPr>
            <p:cNvPr id="31" name="Rectangle 30"/>
            <p:cNvSpPr/>
            <p:nvPr/>
          </p:nvSpPr>
          <p:spPr>
            <a:xfrm>
              <a:off x="6805246" y="1736412"/>
              <a:ext cx="269626" cy="461665"/>
            </a:xfrm>
            <a:prstGeom prst="rect">
              <a:avLst/>
            </a:prstGeom>
          </p:spPr>
          <p:txBody>
            <a:bodyPr wrap="none">
              <a:spAutoFit/>
            </a:bodyPr>
            <a:lstStyle/>
            <a:p>
              <a:r>
                <a:rPr lang="en-CA" sz="2400" i="1" dirty="0" smtClean="0"/>
                <a:t>t</a:t>
              </a:r>
              <a:endParaRPr lang="en-CA" sz="2400" dirty="0"/>
            </a:p>
          </p:txBody>
        </p:sp>
      </p:grpSp>
      <p:sp>
        <p:nvSpPr>
          <p:cNvPr id="34" name="Rectangle 33"/>
          <p:cNvSpPr/>
          <p:nvPr/>
        </p:nvSpPr>
        <p:spPr>
          <a:xfrm>
            <a:off x="5181600" y="6167735"/>
            <a:ext cx="920445" cy="461665"/>
          </a:xfrm>
          <a:prstGeom prst="rect">
            <a:avLst/>
          </a:prstGeom>
        </p:spPr>
        <p:txBody>
          <a:bodyPr wrap="none">
            <a:spAutoFit/>
          </a:bodyPr>
          <a:lstStyle/>
          <a:p>
            <a:r>
              <a:rPr lang="en-CA" sz="2400" i="1" dirty="0" smtClean="0"/>
              <a:t>O(</a:t>
            </a:r>
            <a:r>
              <a:rPr lang="en-CA" sz="2400" i="1" dirty="0" err="1" smtClean="0"/>
              <a:t>mt</a:t>
            </a:r>
            <a:r>
              <a:rPr lang="en-CA" sz="2400" i="1" dirty="0" smtClean="0"/>
              <a:t>)</a:t>
            </a:r>
            <a:endParaRPr lang="en-CA" sz="2400" dirty="0"/>
          </a:p>
        </p:txBody>
      </p:sp>
    </p:spTree>
    <p:extLst>
      <p:ext uri="{BB962C8B-B14F-4D97-AF65-F5344CB8AC3E}">
        <p14:creationId xmlns:p14="http://schemas.microsoft.com/office/powerpoint/2010/main" val="2036266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xEl>
                                              <p:pRg st="1" end="1"/>
                                            </p:txEl>
                                          </p:spTgt>
                                        </p:tgtEl>
                                        <p:attrNameLst>
                                          <p:attrName>style.visibility</p:attrName>
                                        </p:attrNameLst>
                                      </p:cBhvr>
                                      <p:to>
                                        <p:strVal val="visible"/>
                                      </p:to>
                                    </p:set>
                                    <p:anim calcmode="lin" valueType="num">
                                      <p:cBhvr additive="base">
                                        <p:cTn id="13"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3">
                                            <p:txEl>
                                              <p:pRg st="2" end="2"/>
                                            </p:txEl>
                                          </p:spTgt>
                                        </p:tgtEl>
                                        <p:attrNameLst>
                                          <p:attrName>style.visibility</p:attrName>
                                        </p:attrNameLst>
                                      </p:cBhvr>
                                      <p:to>
                                        <p:strVal val="visible"/>
                                      </p:to>
                                    </p:set>
                                    <p:anim calcmode="lin" valueType="num">
                                      <p:cBhvr additive="base">
                                        <p:cTn id="25"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3">
                                            <p:txEl>
                                              <p:pRg st="3" end="3"/>
                                            </p:txEl>
                                          </p:spTgt>
                                        </p:tgtEl>
                                        <p:attrNameLst>
                                          <p:attrName>style.visibility</p:attrName>
                                        </p:attrNameLst>
                                      </p:cBhvr>
                                      <p:to>
                                        <p:strVal val="visible"/>
                                      </p:to>
                                    </p:set>
                                    <p:anim calcmode="lin" valueType="num">
                                      <p:cBhvr additive="base">
                                        <p:cTn id="31" dur="500" fill="hold"/>
                                        <p:tgtEl>
                                          <p:spTgt spid="3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3">
                                            <p:txEl>
                                              <p:pRg st="4" end="4"/>
                                            </p:txEl>
                                          </p:spTgt>
                                        </p:tgtEl>
                                        <p:attrNameLst>
                                          <p:attrName>style.visibility</p:attrName>
                                        </p:attrNameLst>
                                      </p:cBhvr>
                                      <p:to>
                                        <p:strVal val="visible"/>
                                      </p:to>
                                    </p:set>
                                    <p:anim calcmode="lin" valueType="num">
                                      <p:cBhvr additive="base">
                                        <p:cTn id="37" dur="500" fill="hold"/>
                                        <p:tgtEl>
                                          <p:spTgt spid="33">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0-#ppt_w/2"/>
                                          </p:val>
                                        </p:tav>
                                        <p:tav tm="100000">
                                          <p:val>
                                            <p:strVal val="#ppt_x"/>
                                          </p:val>
                                        </p:tav>
                                      </p:tavLst>
                                    </p:anim>
                                    <p:anim calcmode="lin" valueType="num">
                                      <p:cBhvr additive="base">
                                        <p:cTn id="4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3">
                                            <p:txEl>
                                              <p:pRg st="5" end="5"/>
                                            </p:txEl>
                                          </p:spTgt>
                                        </p:tgtEl>
                                        <p:attrNameLst>
                                          <p:attrName>style.visibility</p:attrName>
                                        </p:attrNameLst>
                                      </p:cBhvr>
                                      <p:to>
                                        <p:strVal val="visible"/>
                                      </p:to>
                                    </p:set>
                                    <p:anim calcmode="lin" valueType="num">
                                      <p:cBhvr additive="base">
                                        <p:cTn id="49" dur="500" fill="hold"/>
                                        <p:tgtEl>
                                          <p:spTgt spid="33">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3">
                                            <p:txEl>
                                              <p:pRg st="6" end="6"/>
                                            </p:txEl>
                                          </p:spTgt>
                                        </p:tgtEl>
                                        <p:attrNameLst>
                                          <p:attrName>style.visibility</p:attrName>
                                        </p:attrNameLst>
                                      </p:cBhvr>
                                      <p:to>
                                        <p:strVal val="visible"/>
                                      </p:to>
                                    </p:set>
                                    <p:anim calcmode="lin" valueType="num">
                                      <p:cBhvr additive="base">
                                        <p:cTn id="55"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grpId="0" nodeType="clickEffect">
                                  <p:stCondLst>
                                    <p:cond delay="0"/>
                                  </p:stCondLst>
                                  <p:childTnLst>
                                    <p:animMotion origin="layout" path="M 3.46945E-18 4.44444E-6 L 0.975 4.44444E-6 " pathEditMode="relative" rAng="0" ptsTypes="AA">
                                      <p:cBhvr>
                                        <p:cTn id="60" dur="2000" fill="hold"/>
                                        <p:tgtEl>
                                          <p:spTgt spid="144"/>
                                        </p:tgtEl>
                                        <p:attrNameLst>
                                          <p:attrName>ppt_x</p:attrName>
                                          <p:attrName>ppt_y</p:attrName>
                                        </p:attrNameLst>
                                      </p:cBhvr>
                                      <p:rCtr x="48750" y="0"/>
                                    </p:animMotion>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
                                        </p:tgtEl>
                                        <p:attrNameLst>
                                          <p:attrName>style.visibility</p:attrName>
                                        </p:attrNameLst>
                                      </p:cBhvr>
                                      <p:to>
                                        <p:strVal val="visible"/>
                                      </p:to>
                                    </p:set>
                                    <p:anim calcmode="lin" valueType="num">
                                      <p:cBhvr additive="base">
                                        <p:cTn id="65" dur="500" fill="hold"/>
                                        <p:tgtEl>
                                          <p:spTgt spid="3"/>
                                        </p:tgtEl>
                                        <p:attrNameLst>
                                          <p:attrName>ppt_x</p:attrName>
                                        </p:attrNameLst>
                                      </p:cBhvr>
                                      <p:tavLst>
                                        <p:tav tm="0">
                                          <p:val>
                                            <p:strVal val="1+#ppt_w/2"/>
                                          </p:val>
                                        </p:tav>
                                        <p:tav tm="100000">
                                          <p:val>
                                            <p:strVal val="#ppt_x"/>
                                          </p:val>
                                        </p:tav>
                                      </p:tavLst>
                                    </p:anim>
                                    <p:anim calcmode="lin" valueType="num">
                                      <p:cBhvr additive="base">
                                        <p:cTn id="6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3">
                                            <p:txEl>
                                              <p:pRg st="7" end="7"/>
                                            </p:txEl>
                                          </p:spTgt>
                                        </p:tgtEl>
                                        <p:attrNameLst>
                                          <p:attrName>style.visibility</p:attrName>
                                        </p:attrNameLst>
                                      </p:cBhvr>
                                      <p:to>
                                        <p:strVal val="visible"/>
                                      </p:to>
                                    </p:set>
                                    <p:anim calcmode="lin" valueType="num">
                                      <p:cBhvr additive="base">
                                        <p:cTn id="71"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33">
                                            <p:txEl>
                                              <p:pRg st="8" end="8"/>
                                            </p:txEl>
                                          </p:spTgt>
                                        </p:tgtEl>
                                        <p:attrNameLst>
                                          <p:attrName>style.visibility</p:attrName>
                                        </p:attrNameLst>
                                      </p:cBhvr>
                                      <p:to>
                                        <p:strVal val="visible"/>
                                      </p:to>
                                    </p:set>
                                    <p:anim calcmode="lin" valueType="num">
                                      <p:cBhvr additive="base">
                                        <p:cTn id="77" dur="500" fill="hold"/>
                                        <p:tgtEl>
                                          <p:spTgt spid="33">
                                            <p:txEl>
                                              <p:pRg st="8" end="8"/>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1+#ppt_w/2"/>
                                          </p:val>
                                        </p:tav>
                                        <p:tav tm="100000">
                                          <p:val>
                                            <p:strVal val="#ppt_x"/>
                                          </p:val>
                                        </p:tav>
                                      </p:tavLst>
                                    </p:anim>
                                    <p:anim calcmode="lin" valueType="num">
                                      <p:cBhvr additive="base">
                                        <p:cTn id="84"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3" grpId="0"/>
      <p:bldP spid="34"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2" name="AutoShape 20"/>
          <p:cNvSpPr>
            <a:spLocks noChangeArrowheads="1"/>
          </p:cNvSpPr>
          <p:nvPr/>
        </p:nvSpPr>
        <p:spPr bwMode="auto">
          <a:xfrm rot="-5400000">
            <a:off x="975946" y="2147104"/>
            <a:ext cx="76200" cy="1524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Text Box 71"/>
          <p:cNvSpPr txBox="1">
            <a:spLocks noChangeArrowheads="1"/>
          </p:cNvSpPr>
          <p:nvPr/>
        </p:nvSpPr>
        <p:spPr bwMode="auto">
          <a:xfrm>
            <a:off x="123092" y="2895600"/>
            <a:ext cx="10052050" cy="4154984"/>
          </a:xfrm>
          <a:prstGeom prst="rect">
            <a:avLst/>
          </a:prstGeom>
          <a:noFill/>
          <a:ln w="38100" cap="sq">
            <a:noFill/>
            <a:miter lim="800000"/>
            <a:headEnd/>
            <a:tailEnd/>
          </a:ln>
          <a:effectLst/>
        </p:spPr>
        <p:txBody>
          <a:bodyPr lIns="274320" rIns="274320">
            <a:spAutoFit/>
          </a:bodyPr>
          <a:lstStyle/>
          <a:p>
            <a:r>
              <a:rPr lang="en-CA" sz="2400" dirty="0" smtClean="0"/>
              <a:t>Running Time</a:t>
            </a:r>
          </a:p>
          <a:p>
            <a:pPr marL="457200" indent="-457200">
              <a:buFont typeface="Arial" panose="020B0604020202020204" pitchFamily="34" charset="0"/>
              <a:buChar char="•"/>
            </a:pPr>
            <a:r>
              <a:rPr lang="en-CA" sz="2400" dirty="0" smtClean="0"/>
              <a:t>Let </a:t>
            </a:r>
            <a:r>
              <a:rPr lang="en-CA" sz="2400" i="1" dirty="0" smtClean="0"/>
              <a:t>m = |M</a:t>
            </a:r>
            <a:r>
              <a:rPr lang="en-CA" sz="2400" dirty="0" smtClean="0"/>
              <a:t>| = size of description of TM </a:t>
            </a:r>
            <a:r>
              <a:rPr lang="en-CA" sz="2400" i="1" dirty="0" smtClean="0"/>
              <a:t>M</a:t>
            </a:r>
          </a:p>
          <a:p>
            <a:pPr marL="457200" indent="-457200">
              <a:buFont typeface="Arial" panose="020B0604020202020204" pitchFamily="34" charset="0"/>
              <a:buChar char="•"/>
            </a:pPr>
            <a:r>
              <a:rPr lang="en-CA" sz="2400" dirty="0" smtClean="0"/>
              <a:t>Let </a:t>
            </a:r>
            <a:r>
              <a:rPr lang="en-CA" sz="2400" i="1" dirty="0" smtClean="0"/>
              <a:t>n = |I</a:t>
            </a:r>
            <a:r>
              <a:rPr lang="en-CA" sz="2400" dirty="0" smtClean="0"/>
              <a:t>| </a:t>
            </a:r>
            <a:r>
              <a:rPr lang="en-CA" sz="2400" dirty="0"/>
              <a:t>= size of description </a:t>
            </a:r>
            <a:r>
              <a:rPr lang="en-CA" sz="2400" dirty="0" smtClean="0"/>
              <a:t>of input </a:t>
            </a:r>
            <a:r>
              <a:rPr lang="en-CA" sz="2400" i="1" dirty="0" smtClean="0"/>
              <a:t>I</a:t>
            </a:r>
          </a:p>
          <a:p>
            <a:pPr marL="457200" indent="-457200">
              <a:buFont typeface="Arial" panose="020B0604020202020204" pitchFamily="34" charset="0"/>
              <a:buChar char="•"/>
            </a:pPr>
            <a:r>
              <a:rPr lang="en-CA" sz="2400" dirty="0" smtClean="0"/>
              <a:t>Let </a:t>
            </a:r>
            <a:r>
              <a:rPr lang="en-CA" sz="2400" i="1" dirty="0" smtClean="0"/>
              <a:t>t </a:t>
            </a:r>
            <a:r>
              <a:rPr lang="en-CA" sz="2400" dirty="0" smtClean="0"/>
              <a:t>= Time(M,I) = # time steps of </a:t>
            </a:r>
            <a:r>
              <a:rPr lang="en-CA" sz="2400" i="1" dirty="0" smtClean="0"/>
              <a:t>M</a:t>
            </a:r>
            <a:r>
              <a:rPr lang="en-CA" sz="2400" dirty="0" smtClean="0"/>
              <a:t> running on </a:t>
            </a:r>
            <a:r>
              <a:rPr lang="en-CA" sz="2400" i="1" dirty="0" smtClean="0"/>
              <a:t>I</a:t>
            </a:r>
          </a:p>
          <a:p>
            <a:pPr marL="457200" indent="-457200">
              <a:buFont typeface="Arial" panose="020B0604020202020204" pitchFamily="34" charset="0"/>
              <a:buChar char="•"/>
            </a:pPr>
            <a:r>
              <a:rPr lang="en-CA" sz="2400" dirty="0" smtClean="0"/>
              <a:t>Assume </a:t>
            </a:r>
            <a:r>
              <a:rPr lang="en-CA" sz="2400" i="1" dirty="0" smtClean="0"/>
              <a:t>M</a:t>
            </a:r>
            <a:r>
              <a:rPr lang="en-CA" sz="2400" dirty="0" smtClean="0"/>
              <a:t> also uses </a:t>
            </a:r>
            <a:r>
              <a:rPr lang="en-CA" sz="2400" i="1" dirty="0" smtClean="0"/>
              <a:t>t</a:t>
            </a:r>
            <a:r>
              <a:rPr lang="en-CA" sz="2400" dirty="0" smtClean="0"/>
              <a:t> tape so </a:t>
            </a:r>
            <a:r>
              <a:rPr lang="en-CA" sz="2400" i="1" dirty="0" err="1" smtClean="0"/>
              <a:t>M</a:t>
            </a:r>
            <a:r>
              <a:rPr lang="en-CA" sz="2400" i="1" baseline="-25000" dirty="0" err="1" smtClean="0"/>
              <a:t>universal</a:t>
            </a:r>
            <a:r>
              <a:rPr lang="en-CA" sz="2400" dirty="0" err="1" smtClean="0"/>
              <a:t>’s</a:t>
            </a:r>
            <a:r>
              <a:rPr lang="en-CA" sz="2400" dirty="0" smtClean="0"/>
              <a:t> second tape has length </a:t>
            </a:r>
            <a:r>
              <a:rPr lang="en-CA" sz="2400" i="1" dirty="0" smtClean="0"/>
              <a:t>t</a:t>
            </a:r>
            <a:r>
              <a:rPr lang="en-CA" sz="2400" dirty="0" smtClean="0"/>
              <a:t>.</a:t>
            </a:r>
          </a:p>
          <a:p>
            <a:r>
              <a:rPr lang="en-CA" sz="2400" dirty="0" smtClean="0"/>
              <a:t>Running time of </a:t>
            </a:r>
            <a:r>
              <a:rPr lang="en-CA" sz="2400" i="1" dirty="0" err="1" smtClean="0"/>
              <a:t>M</a:t>
            </a:r>
            <a:r>
              <a:rPr lang="en-CA" sz="2400" i="1" baseline="-25000" dirty="0" err="1" smtClean="0"/>
              <a:t>universal</a:t>
            </a:r>
            <a:r>
              <a:rPr lang="en-CA" sz="2400" dirty="0" smtClean="0"/>
              <a:t>.</a:t>
            </a:r>
          </a:p>
          <a:p>
            <a:pPr marL="342900" indent="-342900">
              <a:buFont typeface="Arial" panose="020B0604020202020204" pitchFamily="34" charset="0"/>
              <a:buChar char="•"/>
            </a:pPr>
            <a:r>
              <a:rPr lang="en-CA" sz="2400" dirty="0" smtClean="0"/>
              <a:t>With one tape:</a:t>
            </a:r>
          </a:p>
          <a:p>
            <a:pPr marL="342900" indent="-342900">
              <a:buFont typeface="Arial" panose="020B0604020202020204" pitchFamily="34" charset="0"/>
              <a:buChar char="•"/>
            </a:pPr>
            <a:r>
              <a:rPr lang="en-CA" sz="2400" dirty="0" smtClean="0"/>
              <a:t>   Time to search for rule match = ? </a:t>
            </a:r>
          </a:p>
          <a:p>
            <a:r>
              <a:rPr lang="en-CA" sz="2400" dirty="0" smtClean="0"/>
              <a:t>        Number of simulation steps = </a:t>
            </a:r>
            <a:r>
              <a:rPr lang="en-CA" sz="2400" i="1" dirty="0" smtClean="0"/>
              <a:t>t</a:t>
            </a:r>
          </a:p>
          <a:p>
            <a:r>
              <a:rPr lang="en-CA" sz="2400" dirty="0" smtClean="0"/>
              <a:t>        Total time </a:t>
            </a:r>
            <a:r>
              <a:rPr lang="en-CA" sz="2400" i="1" dirty="0" smtClean="0"/>
              <a:t>= ?</a:t>
            </a:r>
            <a:endParaRPr lang="en-CA" sz="2400" dirty="0"/>
          </a:p>
          <a:p>
            <a:pPr marL="457200" indent="-457200">
              <a:buFont typeface="Arial" panose="020B0604020202020204" pitchFamily="34" charset="0"/>
              <a:buChar char="•"/>
            </a:pPr>
            <a:endParaRPr lang="en-CA" sz="2400" dirty="0" smtClean="0"/>
          </a:p>
        </p:txBody>
      </p:sp>
      <p:sp>
        <p:nvSpPr>
          <p:cNvPr id="3" name="Rectangle 2"/>
          <p:cNvSpPr/>
          <p:nvPr/>
        </p:nvSpPr>
        <p:spPr>
          <a:xfrm>
            <a:off x="5149117" y="5452066"/>
            <a:ext cx="2279791" cy="461665"/>
          </a:xfrm>
          <a:prstGeom prst="rect">
            <a:avLst/>
          </a:prstGeom>
        </p:spPr>
        <p:txBody>
          <a:bodyPr wrap="none">
            <a:spAutoFit/>
          </a:bodyPr>
          <a:lstStyle/>
          <a:p>
            <a:r>
              <a:rPr lang="en-CA" sz="2400" i="1" dirty="0" smtClean="0"/>
              <a:t>O(|</a:t>
            </a:r>
            <a:r>
              <a:rPr lang="en-CA" sz="2400" i="1" dirty="0" err="1" smtClean="0"/>
              <a:t>c|t</a:t>
            </a:r>
            <a:r>
              <a:rPr lang="en-CA" sz="2400" i="1" dirty="0" smtClean="0"/>
              <a:t>  +  |</a:t>
            </a:r>
            <a:r>
              <a:rPr lang="en-CA" sz="2400" i="1" dirty="0" err="1" smtClean="0"/>
              <a:t>qc|m</a:t>
            </a:r>
            <a:r>
              <a:rPr lang="en-CA" sz="2400" i="1" dirty="0" smtClean="0"/>
              <a:t>)</a:t>
            </a:r>
            <a:endParaRPr lang="en-CA" sz="2400" dirty="0"/>
          </a:p>
        </p:txBody>
      </p:sp>
      <p:sp>
        <p:nvSpPr>
          <p:cNvPr id="17" name="Rectangle 16"/>
          <p:cNvSpPr/>
          <p:nvPr/>
        </p:nvSpPr>
        <p:spPr>
          <a:xfrm>
            <a:off x="5181600" y="6167735"/>
            <a:ext cx="800219" cy="461665"/>
          </a:xfrm>
          <a:prstGeom prst="rect">
            <a:avLst/>
          </a:prstGeom>
        </p:spPr>
        <p:txBody>
          <a:bodyPr wrap="none">
            <a:spAutoFit/>
          </a:bodyPr>
          <a:lstStyle/>
          <a:p>
            <a:r>
              <a:rPr lang="en-CA" sz="2400" i="1" dirty="0" smtClean="0"/>
              <a:t>O(t</a:t>
            </a:r>
            <a:r>
              <a:rPr lang="en-CA" sz="2400" i="1" baseline="30000" dirty="0" smtClean="0"/>
              <a:t>2</a:t>
            </a:r>
            <a:r>
              <a:rPr lang="en-CA" sz="2400" i="1" dirty="0" smtClean="0"/>
              <a:t>)</a:t>
            </a:r>
            <a:endParaRPr lang="en-CA" sz="2400" dirty="0"/>
          </a:p>
        </p:txBody>
      </p:sp>
      <p:grpSp>
        <p:nvGrpSpPr>
          <p:cNvPr id="8" name="Group 7"/>
          <p:cNvGrpSpPr/>
          <p:nvPr/>
        </p:nvGrpSpPr>
        <p:grpSpPr>
          <a:xfrm>
            <a:off x="914400" y="1447800"/>
            <a:ext cx="3688959" cy="842665"/>
            <a:chOff x="914400" y="1447800"/>
            <a:chExt cx="3688959" cy="842665"/>
          </a:xfrm>
        </p:grpSpPr>
        <p:sp>
          <p:nvSpPr>
            <p:cNvPr id="4" name="Rectangle 3"/>
            <p:cNvSpPr/>
            <p:nvPr/>
          </p:nvSpPr>
          <p:spPr>
            <a:xfrm>
              <a:off x="914400" y="1447800"/>
              <a:ext cx="3688959" cy="523220"/>
            </a:xfrm>
            <a:prstGeom prst="rect">
              <a:avLst/>
            </a:prstGeom>
          </p:spPr>
          <p:txBody>
            <a:bodyPr wrap="none">
              <a:spAutoFit/>
            </a:bodyPr>
            <a:lstStyle/>
            <a:p>
              <a:r>
                <a:rPr lang="en-CA" dirty="0">
                  <a:sym typeface="Symbol"/>
                </a:rPr>
                <a:t></a:t>
              </a:r>
              <a:r>
                <a:rPr lang="en-CA" dirty="0" smtClean="0">
                  <a:sym typeface="Symbol"/>
                </a:rPr>
                <a:t>Tape1Tape3Tape2</a:t>
              </a:r>
              <a:r>
                <a:rPr lang="en-CA" dirty="0" smtClean="0"/>
                <a:t>  </a:t>
              </a:r>
              <a:endParaRPr lang="en-US" dirty="0"/>
            </a:p>
          </p:txBody>
        </p:sp>
        <p:grpSp>
          <p:nvGrpSpPr>
            <p:cNvPr id="19" name="Group 18"/>
            <p:cNvGrpSpPr/>
            <p:nvPr/>
          </p:nvGrpSpPr>
          <p:grpSpPr>
            <a:xfrm>
              <a:off x="1066800" y="1828800"/>
              <a:ext cx="990600" cy="461665"/>
              <a:chOff x="76200" y="914400"/>
              <a:chExt cx="9067800" cy="461665"/>
            </a:xfrm>
          </p:grpSpPr>
          <p:cxnSp>
            <p:nvCxnSpPr>
              <p:cNvPr id="20" name="Straight Arrow Connector 19"/>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1" name="Rectangle 20"/>
              <p:cNvSpPr/>
              <p:nvPr/>
            </p:nvSpPr>
            <p:spPr>
              <a:xfrm>
                <a:off x="2866292" y="914400"/>
                <a:ext cx="407483" cy="461665"/>
              </a:xfrm>
              <a:prstGeom prst="rect">
                <a:avLst/>
              </a:prstGeom>
            </p:spPr>
            <p:txBody>
              <a:bodyPr wrap="none">
                <a:spAutoFit/>
              </a:bodyPr>
              <a:lstStyle/>
              <a:p>
                <a:r>
                  <a:rPr lang="en-CA" sz="2400" i="1" dirty="0"/>
                  <a:t>m</a:t>
                </a:r>
                <a:endParaRPr lang="en-CA" sz="2400" dirty="0"/>
              </a:p>
            </p:txBody>
          </p:sp>
        </p:grpSp>
        <p:grpSp>
          <p:nvGrpSpPr>
            <p:cNvPr id="22" name="Group 21"/>
            <p:cNvGrpSpPr/>
            <p:nvPr/>
          </p:nvGrpSpPr>
          <p:grpSpPr>
            <a:xfrm>
              <a:off x="3229708" y="1811216"/>
              <a:ext cx="990600" cy="461665"/>
              <a:chOff x="10485391" y="914400"/>
              <a:chExt cx="9067800" cy="461665"/>
            </a:xfrm>
          </p:grpSpPr>
          <p:cxnSp>
            <p:nvCxnSpPr>
              <p:cNvPr id="23" name="Straight Arrow Connector 22"/>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4" name="Rectangle 23"/>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sp>
        <p:nvSpPr>
          <p:cNvPr id="26" name="Rectangle 25"/>
          <p:cNvSpPr/>
          <p:nvPr/>
        </p:nvSpPr>
        <p:spPr>
          <a:xfrm>
            <a:off x="6682725" y="3200400"/>
            <a:ext cx="2347117" cy="830997"/>
          </a:xfrm>
          <a:prstGeom prst="rect">
            <a:avLst/>
          </a:prstGeom>
        </p:spPr>
        <p:txBody>
          <a:bodyPr wrap="none">
            <a:spAutoFit/>
          </a:bodyPr>
          <a:lstStyle/>
          <a:p>
            <a:r>
              <a:rPr lang="en-CA" sz="2400" dirty="0" smtClean="0"/>
              <a:t>Small “constant”</a:t>
            </a:r>
            <a:br>
              <a:rPr lang="en-CA" sz="2400" dirty="0" smtClean="0"/>
            </a:br>
            <a:r>
              <a:rPr lang="en-CA" sz="2400" dirty="0" smtClean="0"/>
              <a:t>as </a:t>
            </a:r>
            <a:r>
              <a:rPr lang="en-CA" sz="2400" i="1" dirty="0" smtClean="0"/>
              <a:t>n</a:t>
            </a:r>
            <a:r>
              <a:rPr lang="en-CA" sz="2400" dirty="0" smtClean="0"/>
              <a:t> and t grow.</a:t>
            </a:r>
            <a:endParaRPr lang="en-CA" sz="2400" dirty="0"/>
          </a:p>
        </p:txBody>
      </p:sp>
      <p:sp>
        <p:nvSpPr>
          <p:cNvPr id="16" name="Rectangle 15"/>
          <p:cNvSpPr/>
          <p:nvPr/>
        </p:nvSpPr>
        <p:spPr>
          <a:xfrm>
            <a:off x="7326923" y="5452065"/>
            <a:ext cx="942887" cy="461665"/>
          </a:xfrm>
          <a:prstGeom prst="rect">
            <a:avLst/>
          </a:prstGeom>
        </p:spPr>
        <p:txBody>
          <a:bodyPr wrap="none">
            <a:spAutoFit/>
          </a:bodyPr>
          <a:lstStyle/>
          <a:p>
            <a:r>
              <a:rPr lang="en-CA" sz="2400" i="1" dirty="0" smtClean="0"/>
              <a:t>≈ O(t)</a:t>
            </a:r>
            <a:endParaRPr lang="en-CA" sz="2400" dirty="0"/>
          </a:p>
        </p:txBody>
      </p:sp>
    </p:spTree>
    <p:extLst>
      <p:ext uri="{BB962C8B-B14F-4D97-AF65-F5344CB8AC3E}">
        <p14:creationId xmlns:p14="http://schemas.microsoft.com/office/powerpoint/2010/main" val="4168134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6" end="6"/>
                                            </p:txEl>
                                          </p:spTgt>
                                        </p:tgtEl>
                                        <p:attrNameLst>
                                          <p:attrName>style.visibility</p:attrName>
                                        </p:attrNameLst>
                                      </p:cBhvr>
                                      <p:to>
                                        <p:strVal val="visible"/>
                                      </p:to>
                                    </p:set>
                                    <p:anim calcmode="lin" valueType="num">
                                      <p:cBhvr additive="base">
                                        <p:cTn id="11"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grpId="0" nodeType="clickEffect">
                                  <p:stCondLst>
                                    <p:cond delay="0"/>
                                  </p:stCondLst>
                                  <p:childTnLst>
                                    <p:animMotion origin="layout" path="M -8.33333E-7 -2.59259E-6 C 0.02396 0.01944 -0.00139 0.00023 0.07309 0.00162 C 0.08177 0.00185 0.09028 0.0037 0.09878 0.00509 C 0.10521 0.00602 0.11805 0.00856 0.11805 0.00856 C 0.14548 0.00694 0.16701 0.0044 0.19496 0.00324 C 0.21198 -0.00394 0.24062 -0.0007 0.25903 -0.00185 C 0.27743 -0.00972 0.30833 -0.0044 0.32708 -0.00347 C 0.30156 0.00694 0.27153 0.00185 0.24496 0.00324 C 0.20694 0.00741 0.17066 0.00602 0.13212 0.00509 C 0.18715 -0.01088 0.24601 0.00393 0.3026 -2.59259E-6 C 0.30972 -0.00347 0.31736 -0.00347 0.32448 -0.00695 C 0.33125 -0.00371 0.32812 -0.00625 0.32309 -0.00347 C 0.3217 -0.00278 0.32083 -0.00023 0.31927 -2.59259E-6 C 0.31285 0.00139 0.30642 0.00116 0.3 0.00162 C 0.27205 0.00764 0.24566 0.00602 0.21667 0.00671 C 0.19826 0.00903 0.17986 0.01065 0.16163 0.01528 C 0.15781 0.01481 0.15364 0.01528 0.15 0.01366 C 0.14705 0.01227 0.14236 0.00671 0.14236 0.00671 C 0.15851 0.00162 0.17795 0.00949 0.19496 0.01018 C 0.2158 0.01111 0.23663 0.01134 0.25781 0.0118 C 0.27292 0.01319 0.28923 0.0162 0.30399 0.01018 C 0.3092 0.00555 0.3158 0.00254 0.32187 -2.59259E-6 C 0.28385 -0.0206 0.21163 -0.00185 0.16545 -2.59259E-6 C 0.15903 0.00116 0.15121 0.00625 0.14496 0.00671 C 0.13003 0.00787 0.11493 0.00787 0.1 0.00856 C 0.12951 0.00555 0.15885 0.0037 0.18854 0.00162 C 0.19097 0.00116 0.19861 -0.0007 0.19601 -2.59259E-6 C 0.17986 0.00509 0.17274 0.00579 0.15399 0.00671 C 0.13732 0.00741 0.12066 0.00787 0.10399 0.00856 C 0.07482 0.00787 0.04583 0.0081 0.01667 0.00671 C 0.01198 0.00648 0.02621 0.00509 0.0309 0.00509 C 0.05538 0.00509 0.09462 0.00717 0.12066 0.00856 C 0.13906 0.0081 0.17847 0.01504 0.20399 0.00324 C 0.19357 -0.00533 0.18177 0.00254 0.17066 0.00324 C 0.15521 0.0044 0.13993 0.0044 0.12448 0.00509 C 0.09253 0.00949 0.06042 0.00717 0.0283 0.01018 C 0.02101 0.00972 0.01371 0.00856 0.00642 0.00856 C 0.00121 0.00856 0.01667 0.01018 0.02187 0.01018 C 0.05521 0.01018 0.08854 0.00903 0.12187 0.00856 C 0.13281 0.0081 0.16128 0.01018 0.17569 0.00324 C 0.19045 -0.00394 0.1441 0.0044 0.1283 0.00509 C 0.11545 0.00903 0.10173 0.00903 0.08854 0.01018 C 0.06944 0.00879 0.02239 0.00069 0.01285 0.0118 " pathEditMode="relative" ptsTypes="ffffffffffffffffffffffffffffffffffffffffffA">
                                      <p:cBhvr>
                                        <p:cTn id="16" dur="2000" fill="hold"/>
                                        <p:tgtEl>
                                          <p:spTgt spid="52"/>
                                        </p:tgtEl>
                                        <p:attrNameLst>
                                          <p:attrName>ppt_x</p:attrName>
                                          <p:attrName>ppt_y</p:attrName>
                                        </p:attrNameLst>
                                      </p:cBhvr>
                                    </p:animMotion>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3">
                                            <p:txEl>
                                              <p:pRg st="7" end="7"/>
                                            </p:txEl>
                                          </p:spTgt>
                                        </p:tgtEl>
                                        <p:attrNameLst>
                                          <p:attrName>style.visibility</p:attrName>
                                        </p:attrNameLst>
                                      </p:cBhvr>
                                      <p:to>
                                        <p:strVal val="visible"/>
                                      </p:to>
                                    </p:set>
                                    <p:anim calcmode="lin" valueType="num">
                                      <p:cBhvr additive="base">
                                        <p:cTn id="21"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1+#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1+#ppt_w/2"/>
                                          </p:val>
                                        </p:tav>
                                        <p:tav tm="100000">
                                          <p:val>
                                            <p:strVal val="#ppt_x"/>
                                          </p:val>
                                        </p:tav>
                                      </p:tavLst>
                                    </p:anim>
                                    <p:anim calcmode="lin" valueType="num">
                                      <p:cBhvr additive="base">
                                        <p:cTn id="3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1+#ppt_w/2"/>
                                          </p:val>
                                        </p:tav>
                                        <p:tav tm="100000">
                                          <p:val>
                                            <p:strVal val="#ppt_x"/>
                                          </p:val>
                                        </p:tav>
                                      </p:tavLst>
                                    </p:anim>
                                    <p:anim calcmode="lin" valueType="num">
                                      <p:cBhvr additive="base">
                                        <p:cTn id="4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3">
                                            <p:txEl>
                                              <p:pRg st="9" end="9"/>
                                            </p:txEl>
                                          </p:spTgt>
                                        </p:tgtEl>
                                        <p:attrNameLst>
                                          <p:attrName>style.visibility</p:attrName>
                                        </p:attrNameLst>
                                      </p:cBhvr>
                                      <p:to>
                                        <p:strVal val="visible"/>
                                      </p:to>
                                    </p:set>
                                    <p:anim calcmode="lin" valueType="num">
                                      <p:cBhvr additive="base">
                                        <p:cTn id="45" dur="500" fill="hold"/>
                                        <p:tgtEl>
                                          <p:spTgt spid="33">
                                            <p:txEl>
                                              <p:pRg st="9" end="9"/>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1+#ppt_w/2"/>
                                          </p:val>
                                        </p:tav>
                                        <p:tav tm="100000">
                                          <p:val>
                                            <p:strVal val="#ppt_x"/>
                                          </p:val>
                                        </p:tav>
                                      </p:tavLst>
                                    </p:anim>
                                    <p:anim calcmode="lin" valueType="num">
                                      <p:cBhvr additive="base">
                                        <p:cTn id="5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 grpId="0"/>
      <p:bldP spid="17" grpId="0"/>
      <p:bldP spid="26" grpId="0"/>
      <p:bldP spid="16"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2" name="AutoShape 20"/>
          <p:cNvSpPr>
            <a:spLocks noChangeArrowheads="1"/>
          </p:cNvSpPr>
          <p:nvPr/>
        </p:nvSpPr>
        <p:spPr bwMode="auto">
          <a:xfrm rot="-5400000">
            <a:off x="3467100" y="2147104"/>
            <a:ext cx="76200" cy="1524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Text Box 71"/>
          <p:cNvSpPr txBox="1">
            <a:spLocks noChangeArrowheads="1"/>
          </p:cNvSpPr>
          <p:nvPr/>
        </p:nvSpPr>
        <p:spPr bwMode="auto">
          <a:xfrm>
            <a:off x="120909" y="2895600"/>
            <a:ext cx="10052050" cy="4154984"/>
          </a:xfrm>
          <a:prstGeom prst="rect">
            <a:avLst/>
          </a:prstGeom>
          <a:noFill/>
          <a:ln w="38100" cap="sq">
            <a:noFill/>
            <a:miter lim="800000"/>
            <a:headEnd/>
            <a:tailEnd/>
          </a:ln>
          <a:effectLst/>
        </p:spPr>
        <p:txBody>
          <a:bodyPr lIns="274320" rIns="274320">
            <a:spAutoFit/>
          </a:bodyPr>
          <a:lstStyle/>
          <a:p>
            <a:r>
              <a:rPr lang="en-CA" sz="2400" dirty="0" smtClean="0"/>
              <a:t>Running Time</a:t>
            </a:r>
          </a:p>
          <a:p>
            <a:pPr marL="457200" indent="-457200">
              <a:buFont typeface="Arial" panose="020B0604020202020204" pitchFamily="34" charset="0"/>
              <a:buChar char="•"/>
            </a:pPr>
            <a:r>
              <a:rPr lang="en-CA" sz="2400" dirty="0" smtClean="0"/>
              <a:t>Let </a:t>
            </a:r>
            <a:r>
              <a:rPr lang="en-CA" sz="2400" i="1" dirty="0" smtClean="0"/>
              <a:t>m = |M</a:t>
            </a:r>
            <a:r>
              <a:rPr lang="en-CA" sz="2400" dirty="0" smtClean="0"/>
              <a:t>| = size of description of TM </a:t>
            </a:r>
            <a:r>
              <a:rPr lang="en-CA" sz="2400" i="1" dirty="0" smtClean="0"/>
              <a:t>M</a:t>
            </a:r>
          </a:p>
          <a:p>
            <a:pPr marL="457200" indent="-457200">
              <a:buFont typeface="Arial" panose="020B0604020202020204" pitchFamily="34" charset="0"/>
              <a:buChar char="•"/>
            </a:pPr>
            <a:r>
              <a:rPr lang="en-CA" sz="2400" dirty="0" smtClean="0"/>
              <a:t>Let </a:t>
            </a:r>
            <a:r>
              <a:rPr lang="en-CA" sz="2400" i="1" dirty="0" smtClean="0"/>
              <a:t>n = |I</a:t>
            </a:r>
            <a:r>
              <a:rPr lang="en-CA" sz="2400" dirty="0" smtClean="0"/>
              <a:t>| </a:t>
            </a:r>
            <a:r>
              <a:rPr lang="en-CA" sz="2400" dirty="0"/>
              <a:t>= size of description </a:t>
            </a:r>
            <a:r>
              <a:rPr lang="en-CA" sz="2400" dirty="0" smtClean="0"/>
              <a:t>of input </a:t>
            </a:r>
            <a:r>
              <a:rPr lang="en-CA" sz="2400" i="1" dirty="0" smtClean="0"/>
              <a:t>I</a:t>
            </a:r>
          </a:p>
          <a:p>
            <a:pPr marL="457200" indent="-457200">
              <a:buFont typeface="Arial" panose="020B0604020202020204" pitchFamily="34" charset="0"/>
              <a:buChar char="•"/>
            </a:pPr>
            <a:r>
              <a:rPr lang="en-CA" sz="2400" dirty="0" smtClean="0"/>
              <a:t>Let </a:t>
            </a:r>
            <a:r>
              <a:rPr lang="en-CA" sz="2400" i="1" dirty="0" smtClean="0"/>
              <a:t>t </a:t>
            </a:r>
            <a:r>
              <a:rPr lang="en-CA" sz="2400" dirty="0" smtClean="0"/>
              <a:t>= Time(M,I) = # time steps of </a:t>
            </a:r>
            <a:r>
              <a:rPr lang="en-CA" sz="2400" i="1" dirty="0" smtClean="0"/>
              <a:t>M</a:t>
            </a:r>
            <a:r>
              <a:rPr lang="en-CA" sz="2400" dirty="0" smtClean="0"/>
              <a:t> running on </a:t>
            </a:r>
            <a:r>
              <a:rPr lang="en-CA" sz="2400" i="1" dirty="0" smtClean="0"/>
              <a:t>I</a:t>
            </a:r>
          </a:p>
          <a:p>
            <a:pPr marL="457200" indent="-457200">
              <a:buFont typeface="Arial" panose="020B0604020202020204" pitchFamily="34" charset="0"/>
              <a:buChar char="•"/>
            </a:pPr>
            <a:r>
              <a:rPr lang="en-CA" sz="2400" dirty="0" smtClean="0"/>
              <a:t>Assume </a:t>
            </a:r>
            <a:r>
              <a:rPr lang="en-CA" sz="2400" i="1" dirty="0" smtClean="0"/>
              <a:t>M</a:t>
            </a:r>
            <a:r>
              <a:rPr lang="en-CA" sz="2400" dirty="0" smtClean="0"/>
              <a:t> also uses </a:t>
            </a:r>
            <a:r>
              <a:rPr lang="en-CA" sz="2400" i="1" dirty="0" smtClean="0"/>
              <a:t>t</a:t>
            </a:r>
            <a:r>
              <a:rPr lang="en-CA" sz="2400" dirty="0" smtClean="0"/>
              <a:t> tape so </a:t>
            </a:r>
            <a:r>
              <a:rPr lang="en-CA" sz="2400" i="1" dirty="0" err="1" smtClean="0"/>
              <a:t>M</a:t>
            </a:r>
            <a:r>
              <a:rPr lang="en-CA" sz="2400" i="1" baseline="-25000" dirty="0" err="1" smtClean="0"/>
              <a:t>universal</a:t>
            </a:r>
            <a:r>
              <a:rPr lang="en-CA" sz="2400" dirty="0" err="1" smtClean="0"/>
              <a:t>’s</a:t>
            </a:r>
            <a:r>
              <a:rPr lang="en-CA" sz="2400" dirty="0" smtClean="0"/>
              <a:t> second tape has length </a:t>
            </a:r>
            <a:r>
              <a:rPr lang="en-CA" sz="2400" i="1" dirty="0" smtClean="0"/>
              <a:t>t</a:t>
            </a:r>
            <a:r>
              <a:rPr lang="en-CA" sz="2400" dirty="0" smtClean="0"/>
              <a:t>.</a:t>
            </a:r>
          </a:p>
          <a:p>
            <a:r>
              <a:rPr lang="en-CA" sz="2400" dirty="0" smtClean="0"/>
              <a:t>Running time of </a:t>
            </a:r>
            <a:r>
              <a:rPr lang="en-CA" sz="2400" i="1" dirty="0" err="1" smtClean="0"/>
              <a:t>M</a:t>
            </a:r>
            <a:r>
              <a:rPr lang="en-CA" sz="2400" i="1" baseline="-25000" dirty="0" err="1" smtClean="0"/>
              <a:t>universal</a:t>
            </a:r>
            <a:r>
              <a:rPr lang="en-CA" sz="2400" dirty="0" smtClean="0"/>
              <a:t>.</a:t>
            </a:r>
          </a:p>
          <a:p>
            <a:pPr marL="342900" indent="-342900">
              <a:buFont typeface="Arial" panose="020B0604020202020204" pitchFamily="34" charset="0"/>
              <a:buChar char="•"/>
            </a:pPr>
            <a:r>
              <a:rPr lang="en-CA" sz="2400" dirty="0" smtClean="0"/>
              <a:t>With one tape:</a:t>
            </a:r>
          </a:p>
          <a:p>
            <a:pPr marL="342900" indent="-342900">
              <a:buFont typeface="Arial" panose="020B0604020202020204" pitchFamily="34" charset="0"/>
              <a:buChar char="•"/>
            </a:pPr>
            <a:r>
              <a:rPr lang="en-CA" sz="2400" dirty="0" smtClean="0"/>
              <a:t>   Time to search for rule match = ? </a:t>
            </a:r>
          </a:p>
          <a:p>
            <a:r>
              <a:rPr lang="en-CA" sz="2400" dirty="0" smtClean="0"/>
              <a:t>        Number of simulation steps = </a:t>
            </a:r>
            <a:r>
              <a:rPr lang="en-CA" sz="2400" i="1" dirty="0" smtClean="0"/>
              <a:t>t</a:t>
            </a:r>
          </a:p>
          <a:p>
            <a:r>
              <a:rPr lang="en-CA" sz="2400" dirty="0" smtClean="0"/>
              <a:t>        Total time </a:t>
            </a:r>
            <a:r>
              <a:rPr lang="en-CA" sz="2400" i="1" dirty="0" smtClean="0"/>
              <a:t>= ?</a:t>
            </a:r>
            <a:endParaRPr lang="en-CA" sz="2400" dirty="0"/>
          </a:p>
          <a:p>
            <a:pPr marL="457200" indent="-457200">
              <a:buFont typeface="Arial" panose="020B0604020202020204" pitchFamily="34" charset="0"/>
              <a:buChar char="•"/>
            </a:pPr>
            <a:endParaRPr lang="en-CA" sz="2400" dirty="0" smtClean="0"/>
          </a:p>
        </p:txBody>
      </p:sp>
      <p:sp>
        <p:nvSpPr>
          <p:cNvPr id="3" name="Rectangle 2"/>
          <p:cNvSpPr/>
          <p:nvPr/>
        </p:nvSpPr>
        <p:spPr>
          <a:xfrm>
            <a:off x="5149117" y="5452066"/>
            <a:ext cx="1295547" cy="461665"/>
          </a:xfrm>
          <a:prstGeom prst="rect">
            <a:avLst/>
          </a:prstGeom>
        </p:spPr>
        <p:txBody>
          <a:bodyPr wrap="none">
            <a:spAutoFit/>
          </a:bodyPr>
          <a:lstStyle/>
          <a:p>
            <a:r>
              <a:rPr lang="en-CA" sz="2400" i="1" dirty="0" smtClean="0"/>
              <a:t>O(|</a:t>
            </a:r>
            <a:r>
              <a:rPr lang="en-CA" sz="2400" i="1" dirty="0" err="1" smtClean="0"/>
              <a:t>qc|m</a:t>
            </a:r>
            <a:r>
              <a:rPr lang="en-CA" sz="2400" i="1" dirty="0" smtClean="0"/>
              <a:t>)</a:t>
            </a:r>
            <a:endParaRPr lang="en-CA" sz="2400" dirty="0"/>
          </a:p>
        </p:txBody>
      </p:sp>
      <p:sp>
        <p:nvSpPr>
          <p:cNvPr id="17" name="Rectangle 16"/>
          <p:cNvSpPr/>
          <p:nvPr/>
        </p:nvSpPr>
        <p:spPr>
          <a:xfrm>
            <a:off x="5076913" y="6167735"/>
            <a:ext cx="942887" cy="461665"/>
          </a:xfrm>
          <a:prstGeom prst="rect">
            <a:avLst/>
          </a:prstGeom>
        </p:spPr>
        <p:txBody>
          <a:bodyPr wrap="none">
            <a:spAutoFit/>
          </a:bodyPr>
          <a:lstStyle/>
          <a:p>
            <a:r>
              <a:rPr lang="en-CA" sz="2400" i="1" dirty="0"/>
              <a:t>≈ </a:t>
            </a:r>
            <a:r>
              <a:rPr lang="en-CA" sz="2400" i="1" dirty="0" smtClean="0"/>
              <a:t>O(t)</a:t>
            </a:r>
            <a:endParaRPr lang="en-CA" sz="2400" dirty="0"/>
          </a:p>
        </p:txBody>
      </p:sp>
      <p:sp>
        <p:nvSpPr>
          <p:cNvPr id="26" name="Rectangle 25"/>
          <p:cNvSpPr/>
          <p:nvPr/>
        </p:nvSpPr>
        <p:spPr>
          <a:xfrm>
            <a:off x="6682725" y="3200400"/>
            <a:ext cx="2347117" cy="830997"/>
          </a:xfrm>
          <a:prstGeom prst="rect">
            <a:avLst/>
          </a:prstGeom>
        </p:spPr>
        <p:txBody>
          <a:bodyPr wrap="none">
            <a:spAutoFit/>
          </a:bodyPr>
          <a:lstStyle/>
          <a:p>
            <a:r>
              <a:rPr lang="en-CA" sz="2400" dirty="0" smtClean="0"/>
              <a:t>Small “constant”</a:t>
            </a:r>
            <a:br>
              <a:rPr lang="en-CA" sz="2400" dirty="0" smtClean="0"/>
            </a:br>
            <a:r>
              <a:rPr lang="en-CA" sz="2400" dirty="0" smtClean="0"/>
              <a:t>as </a:t>
            </a:r>
            <a:r>
              <a:rPr lang="en-CA" sz="2400" i="1" dirty="0" smtClean="0"/>
              <a:t>n</a:t>
            </a:r>
            <a:r>
              <a:rPr lang="en-CA" sz="2400" dirty="0" smtClean="0"/>
              <a:t> and </a:t>
            </a:r>
            <a:r>
              <a:rPr lang="en-CA" sz="2400" i="1" dirty="0" smtClean="0"/>
              <a:t>t</a:t>
            </a:r>
            <a:r>
              <a:rPr lang="en-CA" sz="2400" dirty="0" smtClean="0"/>
              <a:t> grow.</a:t>
            </a:r>
            <a:endParaRPr lang="en-CA" sz="2400" dirty="0"/>
          </a:p>
        </p:txBody>
      </p:sp>
      <p:grpSp>
        <p:nvGrpSpPr>
          <p:cNvPr id="2" name="Group 1"/>
          <p:cNvGrpSpPr/>
          <p:nvPr/>
        </p:nvGrpSpPr>
        <p:grpSpPr>
          <a:xfrm>
            <a:off x="144355" y="1412631"/>
            <a:ext cx="9380645" cy="949569"/>
            <a:chOff x="144355" y="1412631"/>
            <a:chExt cx="9380645" cy="949569"/>
          </a:xfrm>
        </p:grpSpPr>
        <p:sp>
          <p:nvSpPr>
            <p:cNvPr id="4" name="Rectangle 3"/>
            <p:cNvSpPr/>
            <p:nvPr/>
          </p:nvSpPr>
          <p:spPr>
            <a:xfrm>
              <a:off x="144355" y="1412631"/>
              <a:ext cx="9380645" cy="523220"/>
            </a:xfrm>
            <a:prstGeom prst="rect">
              <a:avLst/>
            </a:prstGeom>
          </p:spPr>
          <p:txBody>
            <a:bodyPr wrap="none">
              <a:spAutoFit/>
            </a:bodyPr>
            <a:lstStyle/>
            <a:p>
              <a:r>
                <a:rPr lang="en-CA" dirty="0" smtClean="0">
                  <a:sym typeface="Symbol"/>
                </a:rPr>
                <a:t></a:t>
              </a:r>
              <a:r>
                <a:rPr lang="en-CA" dirty="0">
                  <a:sym typeface="Symbol"/>
                </a:rPr>
                <a:t>Tape2 after </a:t>
              </a:r>
              <a:r>
                <a:rPr lang="en-CA" i="1" dirty="0">
                  <a:sym typeface="Symbol"/>
                </a:rPr>
                <a:t>M</a:t>
              </a:r>
              <a:r>
                <a:rPr lang="en-CA" dirty="0">
                  <a:sym typeface="Symbol"/>
                </a:rPr>
                <a:t>’s head</a:t>
              </a:r>
              <a:r>
                <a:rPr lang="en-CA" dirty="0" smtClean="0">
                  <a:sym typeface="Symbol"/>
                </a:rPr>
                <a:t>Tape1Tape3Tape2 after </a:t>
              </a:r>
              <a:r>
                <a:rPr lang="en-CA" i="1" dirty="0" smtClean="0">
                  <a:sym typeface="Symbol"/>
                </a:rPr>
                <a:t>M</a:t>
              </a:r>
              <a:r>
                <a:rPr lang="en-CA" dirty="0" smtClean="0">
                  <a:sym typeface="Symbol"/>
                </a:rPr>
                <a:t>’s head</a:t>
              </a:r>
              <a:r>
                <a:rPr lang="en-CA" dirty="0" smtClean="0"/>
                <a:t>  </a:t>
              </a:r>
              <a:endParaRPr lang="en-US" dirty="0"/>
            </a:p>
          </p:txBody>
        </p:sp>
        <p:grpSp>
          <p:nvGrpSpPr>
            <p:cNvPr id="19" name="Group 18"/>
            <p:cNvGrpSpPr/>
            <p:nvPr/>
          </p:nvGrpSpPr>
          <p:grpSpPr>
            <a:xfrm>
              <a:off x="3505199" y="1793631"/>
              <a:ext cx="2076509" cy="461665"/>
              <a:chOff x="76200" y="914400"/>
              <a:chExt cx="9067800" cy="461665"/>
            </a:xfrm>
          </p:grpSpPr>
          <p:cxnSp>
            <p:nvCxnSpPr>
              <p:cNvPr id="20" name="Straight Arrow Connector 19"/>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1" name="Rectangle 20"/>
              <p:cNvSpPr/>
              <p:nvPr/>
            </p:nvSpPr>
            <p:spPr>
              <a:xfrm>
                <a:off x="2866292" y="914400"/>
                <a:ext cx="407483" cy="461665"/>
              </a:xfrm>
              <a:prstGeom prst="rect">
                <a:avLst/>
              </a:prstGeom>
            </p:spPr>
            <p:txBody>
              <a:bodyPr wrap="none">
                <a:spAutoFit/>
              </a:bodyPr>
              <a:lstStyle/>
              <a:p>
                <a:r>
                  <a:rPr lang="en-CA" sz="2400" i="1" dirty="0"/>
                  <a:t>m</a:t>
                </a:r>
                <a:endParaRPr lang="en-CA" sz="2400" dirty="0"/>
              </a:p>
            </p:txBody>
          </p:sp>
        </p:grpSp>
        <p:grpSp>
          <p:nvGrpSpPr>
            <p:cNvPr id="22" name="Group 21"/>
            <p:cNvGrpSpPr/>
            <p:nvPr/>
          </p:nvGrpSpPr>
          <p:grpSpPr>
            <a:xfrm>
              <a:off x="304800" y="1811216"/>
              <a:ext cx="3145463" cy="550984"/>
              <a:chOff x="10485391" y="914400"/>
              <a:chExt cx="9067800" cy="461665"/>
            </a:xfrm>
          </p:grpSpPr>
          <p:cxnSp>
            <p:nvCxnSpPr>
              <p:cNvPr id="23" name="Straight Arrow Connector 22"/>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4" name="Rectangle 23"/>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nvGrpSpPr>
            <p:cNvPr id="16" name="Group 15"/>
            <p:cNvGrpSpPr/>
            <p:nvPr/>
          </p:nvGrpSpPr>
          <p:grpSpPr>
            <a:xfrm>
              <a:off x="5703277" y="1758462"/>
              <a:ext cx="3145463" cy="550984"/>
              <a:chOff x="10485391" y="914400"/>
              <a:chExt cx="9067800" cy="461665"/>
            </a:xfrm>
          </p:grpSpPr>
          <p:cxnSp>
            <p:nvCxnSpPr>
              <p:cNvPr id="18" name="Straight Arrow Connector 17"/>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5" name="Rectangle 24"/>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sp>
        <p:nvSpPr>
          <p:cNvPr id="27" name="Rectangle 26"/>
          <p:cNvSpPr/>
          <p:nvPr/>
        </p:nvSpPr>
        <p:spPr>
          <a:xfrm>
            <a:off x="6254445" y="5791200"/>
            <a:ext cx="3803955" cy="830997"/>
          </a:xfrm>
          <a:prstGeom prst="rect">
            <a:avLst/>
          </a:prstGeom>
        </p:spPr>
        <p:txBody>
          <a:bodyPr wrap="square">
            <a:spAutoFit/>
          </a:bodyPr>
          <a:lstStyle/>
          <a:p>
            <a:r>
              <a:rPr lang="en-CA" sz="2400" dirty="0" smtClean="0"/>
              <a:t>Simulation time is </a:t>
            </a:r>
            <a:br>
              <a:rPr lang="en-CA" sz="2400" dirty="0" smtClean="0"/>
            </a:br>
            <a:r>
              <a:rPr lang="en-CA" sz="2400" dirty="0" smtClean="0"/>
              <a:t>“linear” time in </a:t>
            </a:r>
            <a:r>
              <a:rPr lang="en-CA" sz="2400" i="1" dirty="0" smtClean="0"/>
              <a:t>M</a:t>
            </a:r>
            <a:r>
              <a:rPr lang="en-CA" sz="2400" dirty="0" smtClean="0"/>
              <a:t>’s.</a:t>
            </a:r>
            <a:endParaRPr lang="en-CA" sz="2400" dirty="0"/>
          </a:p>
        </p:txBody>
      </p:sp>
    </p:spTree>
    <p:extLst>
      <p:ext uri="{BB962C8B-B14F-4D97-AF65-F5344CB8AC3E}">
        <p14:creationId xmlns:p14="http://schemas.microsoft.com/office/powerpoint/2010/main" val="2135864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xEl>
                                              <p:pRg st="7" end="7"/>
                                            </p:txEl>
                                          </p:spTgt>
                                        </p:tgtEl>
                                        <p:attrNameLst>
                                          <p:attrName>style.visibility</p:attrName>
                                        </p:attrNameLst>
                                      </p:cBhvr>
                                      <p:to>
                                        <p:strVal val="visible"/>
                                      </p:to>
                                    </p:set>
                                    <p:anim calcmode="lin" valueType="num">
                                      <p:cBhvr additive="base">
                                        <p:cTn id="13"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0" nodeType="clickEffect">
                                  <p:stCondLst>
                                    <p:cond delay="0"/>
                                  </p:stCondLst>
                                  <p:childTnLst>
                                    <p:animMotion origin="layout" path="M 4.72222E-6 -2.96296E-6 C 0.00434 0.0037 0.00781 0.00509 0.01285 0.00694 C 0.02621 0.01829 0.05 0.01157 0.06545 0.01018 C 0.06753 0.00972 0.06962 0.00879 0.07187 0.00856 C 0.0842 0.00764 0.0967 0.00856 0.10903 0.00694 C 0.11059 0.00671 0.11128 0.00393 0.11285 0.00347 C 0.1276 -0.00208 0.14496 -0.00394 0.16024 -0.00671 C 0.1868 -0.0044 0.18281 0.00185 0.20781 0.01018 C 0.24601 0.02292 0.28559 0.02106 0.32448 0.02222 C 0.32917 0.02176 0.3342 0.02268 0.33854 0.0206 C 0.33993 0.01991 0.33628 0.01759 0.33472 0.01713 C 0.33003 0.01574 0.32535 0.01597 0.32066 0.01551 C 0.2276 0.0169 0.13958 0.02106 0.04618 0.02222 C 0.03941 0.02176 0.03229 0.02315 0.02569 0.0206 C 0.02396 0.01991 0.02778 0.01597 0.02951 0.01551 C 0.0375 0.01342 0.04583 0.01389 0.05399 0.01366 C 0.0941 0.01273 0.13437 0.0125 0.17448 0.01204 C 0.18229 0.00926 0.1908 0.00347 0.19878 0.00162 C 0.20764 -0.00046 0.22569 -0.00347 0.22569 -0.00347 C 0.23976 -0.01273 0.23403 -0.01019 0.24236 -0.01366 C 0.25226 -0.0132 0.26198 -0.01296 0.27187 -0.01204 C 0.27326 -0.01181 0.27691 -0.01088 0.27569 -0.01019 C 0.26528 -0.00463 0.24358 -0.00556 0.23212 -0.00347 C 0.20885 0.00787 0.17864 0.00579 0.15521 0.00694 C 0.12795 0.00949 0.10035 0.0037 0.07309 -2.96296E-6 C -0.00122 0.00278 0.02239 0.00069 0.04358 0.00509 C 0.07135 0.00463 0.09913 0.00463 0.12691 0.00347 C 0.13403 0.00324 0.13923 -0.00417 0.14618 -0.00509 C 0.15295 -0.00602 0.15989 -0.00625 0.16667 -0.00671 C 0.19583 -0.01713 0.22691 -0.00347 0.25642 -0.01204 C 0.25764 -0.01134 0.26024 -0.01204 0.26024 -0.01019 C 0.26024 -0.00833 0.25764 -0.00903 0.25642 -0.00857 C 0.25087 -0.00671 0.24531 -0.00486 0.23976 -0.00347 C 0.22673 -0.00046 0.21319 0.00116 0.2 0.00347 C 0.1842 0.00972 0.1908 0.0081 0.16545 0.00856 C 0.1125 0.00949 0.05937 0.00972 0.00642 0.01018 C 0.04496 0.00046 0.12847 0.00231 0.15781 0.00162 C 0.16528 0.00023 0.17118 -0.00208 0.1783 -0.00509 C 0.20434 -0.00139 0.20851 -2.96296E-6 0.23733 -2.96296E-6 C 0.24635 -2.96296E-6 0.27326 -0.00162 0.26423 -0.00162 C 0.23559 -0.00162 0.20694 0.00069 0.1783 0.00162 C 0.13993 0.00486 0.1125 0.00602 0.06927 0.00694 C 0.04271 0.00741 -0.03681 0.00856 -0.01024 0.00856 " pathEditMode="relative" ptsTypes="ffffffffffffffffffffffffffffffffffffffffffA">
                                      <p:cBhvr>
                                        <p:cTn id="18" dur="2000" fill="hold"/>
                                        <p:tgtEl>
                                          <p:spTgt spid="52"/>
                                        </p:tgtEl>
                                        <p:attrNameLst>
                                          <p:attrName>ppt_x</p:attrName>
                                          <p:attrName>ppt_y</p:attrName>
                                        </p:attrNameLst>
                                      </p:cBhvr>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1+#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3">
                                            <p:txEl>
                                              <p:pRg st="9" end="9"/>
                                            </p:txEl>
                                          </p:spTgt>
                                        </p:tgtEl>
                                        <p:attrNameLst>
                                          <p:attrName>style.visibility</p:attrName>
                                        </p:attrNameLst>
                                      </p:cBhvr>
                                      <p:to>
                                        <p:strVal val="visible"/>
                                      </p:to>
                                    </p:set>
                                    <p:anim calcmode="lin" valueType="num">
                                      <p:cBhvr additive="base">
                                        <p:cTn id="29" dur="500" fill="hold"/>
                                        <p:tgtEl>
                                          <p:spTgt spid="33">
                                            <p:txEl>
                                              <p:pRg st="9" end="9"/>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500" fill="hold"/>
                                        <p:tgtEl>
                                          <p:spTgt spid="27"/>
                                        </p:tgtEl>
                                        <p:attrNameLst>
                                          <p:attrName>ppt_x</p:attrName>
                                        </p:attrNameLst>
                                      </p:cBhvr>
                                      <p:tavLst>
                                        <p:tav tm="0">
                                          <p:val>
                                            <p:strVal val="1+#ppt_w/2"/>
                                          </p:val>
                                        </p:tav>
                                        <p:tav tm="100000">
                                          <p:val>
                                            <p:strVal val="#ppt_x"/>
                                          </p:val>
                                        </p:tav>
                                      </p:tavLst>
                                    </p:anim>
                                    <p:anim calcmode="lin" valueType="num">
                                      <p:cBhvr additive="base">
                                        <p:cTn id="42"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 grpId="0"/>
      <p:bldP spid="17" grpId="0"/>
      <p:bldP spid="2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Text Box 2"/>
          <p:cNvSpPr txBox="1">
            <a:spLocks noChangeArrowheads="1"/>
          </p:cNvSpPr>
          <p:nvPr/>
        </p:nvSpPr>
        <p:spPr bwMode="auto">
          <a:xfrm>
            <a:off x="5935663" y="2228336"/>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46787" name="Group 3"/>
          <p:cNvGrpSpPr>
            <a:grpSpLocks/>
          </p:cNvGrpSpPr>
          <p:nvPr/>
        </p:nvGrpSpPr>
        <p:grpSpPr bwMode="auto">
          <a:xfrm>
            <a:off x="152400" y="1618736"/>
            <a:ext cx="3733800" cy="3886200"/>
            <a:chOff x="96" y="672"/>
            <a:chExt cx="2352" cy="2448"/>
          </a:xfrm>
        </p:grpSpPr>
        <p:pic>
          <p:nvPicPr>
            <p:cNvPr id="246796" name="Picture 4"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97" name="Rectangle 5"/>
            <p:cNvSpPr>
              <a:spLocks noChangeArrowheads="1"/>
            </p:cNvSpPr>
            <p:nvPr/>
          </p:nvSpPr>
          <p:spPr bwMode="auto">
            <a:xfrm>
              <a:off x="1307"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Turing 1936</a:t>
              </a:r>
            </a:p>
          </p:txBody>
        </p:sp>
      </p:grpSp>
      <p:grpSp>
        <p:nvGrpSpPr>
          <p:cNvPr id="246788" name="Group 6"/>
          <p:cNvGrpSpPr>
            <a:grpSpLocks/>
          </p:cNvGrpSpPr>
          <p:nvPr/>
        </p:nvGrpSpPr>
        <p:grpSpPr bwMode="auto">
          <a:xfrm rot="-1814192">
            <a:off x="3810000" y="1390136"/>
            <a:ext cx="5257800" cy="5918200"/>
            <a:chOff x="2400" y="528"/>
            <a:chExt cx="3312" cy="3728"/>
          </a:xfrm>
        </p:grpSpPr>
        <p:sp>
          <p:nvSpPr>
            <p:cNvPr id="1422343" name="Oval 7"/>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6795" name="Text Box 8"/>
            <p:cNvSpPr txBox="1">
              <a:spLocks noChangeArrowheads="1"/>
            </p:cNvSpPr>
            <p:nvPr/>
          </p:nvSpPr>
          <p:spPr bwMode="auto">
            <a:xfrm>
              <a:off x="3329" y="528"/>
              <a:ext cx="18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Java</a:t>
              </a:r>
              <a:r>
                <a:rPr lang="en-US" altLang="en-US" sz="2800">
                  <a:solidFill>
                    <a:srgbClr val="FF5050"/>
                  </a:solidFill>
                  <a:latin typeface="Times New Roman" pitchFamily="18" charset="0"/>
                </a:rPr>
                <a:t> Computable</a:t>
              </a:r>
            </a:p>
          </p:txBody>
        </p:sp>
      </p:grpSp>
      <p:grpSp>
        <p:nvGrpSpPr>
          <p:cNvPr id="246790" name="Group 10"/>
          <p:cNvGrpSpPr>
            <a:grpSpLocks/>
          </p:cNvGrpSpPr>
          <p:nvPr/>
        </p:nvGrpSpPr>
        <p:grpSpPr bwMode="auto">
          <a:xfrm rot="1592238">
            <a:off x="3962400" y="1386961"/>
            <a:ext cx="5257800" cy="5919788"/>
            <a:chOff x="2400" y="527"/>
            <a:chExt cx="3312" cy="3729"/>
          </a:xfrm>
        </p:grpSpPr>
        <p:sp>
          <p:nvSpPr>
            <p:cNvPr id="1422347" name="Oval 11"/>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US">
                <a:effectLst>
                  <a:outerShdw blurRad="38100" dist="38100" dir="2700000" algn="tl">
                    <a:srgbClr val="000000"/>
                  </a:outerShdw>
                </a:effectLst>
                <a:cs typeface="+mn-cs"/>
              </a:endParaRPr>
            </a:p>
          </p:txBody>
        </p:sp>
        <p:sp>
          <p:nvSpPr>
            <p:cNvPr id="246793" name="Text Box 12"/>
            <p:cNvSpPr txBox="1">
              <a:spLocks noChangeArrowheads="1"/>
            </p:cNvSpPr>
            <p:nvPr/>
          </p:nvSpPr>
          <p:spPr bwMode="auto">
            <a:xfrm>
              <a:off x="3327" y="527"/>
              <a:ext cx="18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Computable</a:t>
              </a:r>
            </a:p>
          </p:txBody>
        </p:sp>
      </p:grpSp>
      <p:sp>
        <p:nvSpPr>
          <p:cNvPr id="1422349" name="Text Box 13"/>
          <p:cNvSpPr txBox="1">
            <a:spLocks noChangeArrowheads="1"/>
          </p:cNvSpPr>
          <p:nvPr/>
        </p:nvSpPr>
        <p:spPr bwMode="auto">
          <a:xfrm>
            <a:off x="3985083" y="2209286"/>
            <a:ext cx="5223545"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Are these definitions</a:t>
            </a:r>
            <a:br>
              <a:rPr lang="en-US" altLang="en-US" sz="2800" dirty="0">
                <a:latin typeface="Times New Roman" pitchFamily="18" charset="0"/>
              </a:rPr>
            </a:br>
            <a:r>
              <a:rPr lang="en-US" altLang="en-US" sz="2800" dirty="0">
                <a:latin typeface="Times New Roman" pitchFamily="18" charset="0"/>
              </a:rPr>
              <a:t>equivalent?</a:t>
            </a:r>
            <a:r>
              <a:rPr lang="en-US" altLang="en-US" sz="1800" dirty="0">
                <a:latin typeface="Times New Roman" pitchFamily="18" charset="0"/>
              </a:rPr>
              <a:t/>
            </a:r>
            <a:br>
              <a:rPr lang="en-US" altLang="en-US" sz="1800" dirty="0">
                <a:latin typeface="Times New Roman" pitchFamily="18" charset="0"/>
              </a:rPr>
            </a:br>
            <a:r>
              <a:rPr lang="en-US" altLang="en-US" sz="1800" dirty="0">
                <a:latin typeface="Times New Roman" pitchFamily="18" charset="0"/>
              </a:rPr>
              <a:t>  </a:t>
            </a:r>
          </a:p>
          <a:p>
            <a:pPr algn="ctr">
              <a:spcBef>
                <a:spcPct val="0"/>
              </a:spcBef>
            </a:pPr>
            <a:r>
              <a:rPr lang="en-US" altLang="en-US" sz="2800" dirty="0">
                <a:latin typeface="Times New Roman" pitchFamily="18" charset="0"/>
              </a:rPr>
              <a:t>Church says “Yes”</a:t>
            </a:r>
          </a:p>
          <a:p>
            <a:pPr algn="ctr">
              <a:spcBef>
                <a:spcPct val="0"/>
              </a:spcBef>
            </a:pPr>
            <a:r>
              <a:rPr lang="en-US" altLang="en-US" sz="2800" dirty="0">
                <a:latin typeface="Times New Roman" pitchFamily="18" charset="0"/>
              </a:rPr>
              <a:t>All reasonable models </a:t>
            </a:r>
            <a:br>
              <a:rPr lang="en-US" altLang="en-US" sz="2800" dirty="0">
                <a:latin typeface="Times New Roman" pitchFamily="18" charset="0"/>
              </a:rPr>
            </a:br>
            <a:r>
              <a:rPr lang="en-US" altLang="en-US" sz="2800" dirty="0">
                <a:latin typeface="Times New Roman" pitchFamily="18" charset="0"/>
              </a:rPr>
              <a:t>of computation are equivalent</a:t>
            </a:r>
          </a:p>
          <a:p>
            <a:pPr algn="ctr">
              <a:spcBef>
                <a:spcPct val="0"/>
              </a:spcBef>
            </a:pPr>
            <a:r>
              <a:rPr lang="en-US" altLang="en-US" sz="2800" dirty="0">
                <a:latin typeface="Times New Roman" pitchFamily="18" charset="0"/>
              </a:rPr>
              <a:t>as far as what they can compute</a:t>
            </a:r>
            <a:r>
              <a:rPr lang="en-US" altLang="en-US" sz="2800" dirty="0" smtClean="0">
                <a:latin typeface="Times New Roman" pitchFamily="18" charset="0"/>
              </a:rPr>
              <a:t>.</a:t>
            </a:r>
            <a:endParaRPr lang="en-US" altLang="en-US" sz="2800" dirty="0">
              <a:latin typeface="Times New Roman" pitchFamily="18" charset="0"/>
            </a:endParaRPr>
          </a:p>
        </p:txBody>
      </p:sp>
      <p:sp>
        <p:nvSpPr>
          <p:cNvPr id="14" name="Rectangle 13"/>
          <p:cNvSpPr>
            <a:spLocks noChangeArrowheads="1"/>
          </p:cNvSpPr>
          <p:nvPr/>
        </p:nvSpPr>
        <p:spPr bwMode="auto">
          <a:xfrm>
            <a:off x="712304" y="94736"/>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Other Famous Models</a:t>
            </a:r>
            <a:br>
              <a:rPr lang="en-US" sz="3600" b="1" dirty="0" smtClean="0">
                <a:solidFill>
                  <a:schemeClr val="tx2"/>
                </a:solidFill>
                <a:effectLst>
                  <a:outerShdw blurRad="38100" dist="38100" dir="2700000" algn="tl">
                    <a:srgbClr val="000000"/>
                  </a:outerShdw>
                </a:effectLst>
                <a:latin typeface="Arial Rounded MT Bold" pitchFamily="34" charset="0"/>
                <a:cs typeface="+mn-cs"/>
              </a:rPr>
            </a:br>
            <a:r>
              <a:rPr lang="en-US" sz="3600" b="1" dirty="0" smtClean="0">
                <a:solidFill>
                  <a:schemeClr val="tx2"/>
                </a:solidFill>
                <a:effectLst>
                  <a:outerShdw blurRad="38100" dist="38100" dir="2700000" algn="tl">
                    <a:srgbClr val="000000"/>
                  </a:outerShdw>
                </a:effectLst>
                <a:latin typeface="Arial Rounded MT Bold" pitchFamily="34" charset="0"/>
                <a:cs typeface="+mn-cs"/>
              </a:rPr>
              <a:t>of </a:t>
            </a:r>
            <a:r>
              <a:rPr lang="en-US" sz="3600" b="1" dirty="0">
                <a:solidFill>
                  <a:schemeClr val="tx2"/>
                </a:solidFill>
                <a:effectLst>
                  <a:outerShdw blurRad="38100" dist="38100" dir="2700000" algn="tl">
                    <a:srgbClr val="000000"/>
                  </a:outerShdw>
                </a:effectLst>
                <a:latin typeface="Arial Rounded MT Bold" pitchFamily="34" charset="0"/>
                <a:cs typeface="+mn-cs"/>
              </a:rPr>
              <a:t>C</a:t>
            </a:r>
            <a:r>
              <a:rPr lang="en-US" sz="3600" b="1" dirty="0" smtClean="0">
                <a:solidFill>
                  <a:schemeClr val="tx2"/>
                </a:solidFill>
                <a:effectLst>
                  <a:outerShdw blurRad="38100" dist="38100" dir="2700000" algn="tl">
                    <a:srgbClr val="000000"/>
                  </a:outerShdw>
                </a:effectLst>
                <a:latin typeface="Arial Rounded MT Bold" pitchFamily="34" charset="0"/>
                <a:cs typeface="+mn-cs"/>
              </a:rPr>
              <a:t>omputation</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extLst>
      <p:ext uri="{BB962C8B-B14F-4D97-AF65-F5344CB8AC3E}">
        <p14:creationId xmlns:p14="http://schemas.microsoft.com/office/powerpoint/2010/main" val="35391376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22349">
                                            <p:txEl>
                                              <p:pRg st="1" end="1"/>
                                            </p:txEl>
                                          </p:spTgt>
                                        </p:tgtEl>
                                        <p:attrNameLst>
                                          <p:attrName>style.visibility</p:attrName>
                                        </p:attrNameLst>
                                      </p:cBhvr>
                                      <p:to>
                                        <p:strVal val="visible"/>
                                      </p:to>
                                    </p:set>
                                    <p:anim calcmode="lin" valueType="num">
                                      <p:cBhvr additive="base">
                                        <p:cTn id="7" dur="500" fill="hold"/>
                                        <p:tgtEl>
                                          <p:spTgt spid="142234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2234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2349">
                                            <p:txEl>
                                              <p:pRg st="2" end="2"/>
                                            </p:txEl>
                                          </p:spTgt>
                                        </p:tgtEl>
                                        <p:attrNameLst>
                                          <p:attrName>style.visibility</p:attrName>
                                        </p:attrNameLst>
                                      </p:cBhvr>
                                      <p:to>
                                        <p:strVal val="visible"/>
                                      </p:to>
                                    </p:set>
                                    <p:anim calcmode="lin" valueType="num">
                                      <p:cBhvr additive="base">
                                        <p:cTn id="11" dur="500" fill="hold"/>
                                        <p:tgtEl>
                                          <p:spTgt spid="1422349">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22349">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22349">
                                            <p:txEl>
                                              <p:pRg st="3" end="3"/>
                                            </p:txEl>
                                          </p:spTgt>
                                        </p:tgtEl>
                                        <p:attrNameLst>
                                          <p:attrName>style.visibility</p:attrName>
                                        </p:attrNameLst>
                                      </p:cBhvr>
                                      <p:to>
                                        <p:strVal val="visible"/>
                                      </p:to>
                                    </p:set>
                                    <p:anim calcmode="lin" valueType="num">
                                      <p:cBhvr additive="base">
                                        <p:cTn id="15" dur="500" fill="hold"/>
                                        <p:tgtEl>
                                          <p:spTgt spid="1422349">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42234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Group 11"/>
          <p:cNvGrpSpPr>
            <a:grpSpLocks/>
          </p:cNvGrpSpPr>
          <p:nvPr/>
        </p:nvGrpSpPr>
        <p:grpSpPr bwMode="auto">
          <a:xfrm>
            <a:off x="5878513" y="228600"/>
            <a:ext cx="3036887" cy="6627813"/>
            <a:chOff x="3314" y="144"/>
            <a:chExt cx="1913" cy="4175"/>
          </a:xfrm>
        </p:grpSpPr>
        <p:sp>
          <p:nvSpPr>
            <p:cNvPr id="1394691" name="Freeform 2"/>
            <p:cNvSpPr>
              <a:spLocks/>
            </p:cNvSpPr>
            <p:nvPr/>
          </p:nvSpPr>
          <p:spPr bwMode="auto">
            <a:xfrm>
              <a:off x="3971" y="2236"/>
              <a:ext cx="618" cy="1008"/>
            </a:xfrm>
            <a:custGeom>
              <a:avLst/>
              <a:gdLst>
                <a:gd name="T0" fmla="*/ 236 w 618"/>
                <a:gd name="T1" fmla="*/ 0 h 1008"/>
                <a:gd name="T2" fmla="*/ 329 w 618"/>
                <a:gd name="T3" fmla="*/ 0 h 1008"/>
                <a:gd name="T4" fmla="*/ 443 w 618"/>
                <a:gd name="T5" fmla="*/ 17 h 1008"/>
                <a:gd name="T6" fmla="*/ 504 w 618"/>
                <a:gd name="T7" fmla="*/ 70 h 1008"/>
                <a:gd name="T8" fmla="*/ 566 w 618"/>
                <a:gd name="T9" fmla="*/ 169 h 1008"/>
                <a:gd name="T10" fmla="*/ 597 w 618"/>
                <a:gd name="T11" fmla="*/ 241 h 1008"/>
                <a:gd name="T12" fmla="*/ 618 w 618"/>
                <a:gd name="T13" fmla="*/ 329 h 1008"/>
                <a:gd name="T14" fmla="*/ 618 w 618"/>
                <a:gd name="T15" fmla="*/ 437 h 1008"/>
                <a:gd name="T16" fmla="*/ 607 w 618"/>
                <a:gd name="T17" fmla="*/ 544 h 1008"/>
                <a:gd name="T18" fmla="*/ 597 w 618"/>
                <a:gd name="T19" fmla="*/ 659 h 1008"/>
                <a:gd name="T20" fmla="*/ 555 w 618"/>
                <a:gd name="T21" fmla="*/ 802 h 1008"/>
                <a:gd name="T22" fmla="*/ 504 w 618"/>
                <a:gd name="T23" fmla="*/ 900 h 1008"/>
                <a:gd name="T24" fmla="*/ 412 w 618"/>
                <a:gd name="T25" fmla="*/ 980 h 1008"/>
                <a:gd name="T26" fmla="*/ 309 w 618"/>
                <a:gd name="T27" fmla="*/ 1008 h 1008"/>
                <a:gd name="T28" fmla="*/ 195 w 618"/>
                <a:gd name="T29" fmla="*/ 980 h 1008"/>
                <a:gd name="T30" fmla="*/ 124 w 618"/>
                <a:gd name="T31" fmla="*/ 856 h 1008"/>
                <a:gd name="T32" fmla="*/ 71 w 618"/>
                <a:gd name="T33" fmla="*/ 740 h 1008"/>
                <a:gd name="T34" fmla="*/ 40 w 618"/>
                <a:gd name="T35" fmla="*/ 606 h 1008"/>
                <a:gd name="T36" fmla="*/ 0 w 618"/>
                <a:gd name="T37" fmla="*/ 481 h 1008"/>
                <a:gd name="T38" fmla="*/ 0 w 618"/>
                <a:gd name="T39" fmla="*/ 312 h 1008"/>
                <a:gd name="T40" fmla="*/ 31 w 618"/>
                <a:gd name="T41" fmla="*/ 195 h 1008"/>
                <a:gd name="T42" fmla="*/ 71 w 618"/>
                <a:gd name="T43" fmla="*/ 107 h 1008"/>
                <a:gd name="T44" fmla="*/ 124 w 618"/>
                <a:gd name="T45" fmla="*/ 0 h 1008"/>
                <a:gd name="T46" fmla="*/ 236 w 618"/>
                <a:gd name="T47" fmla="*/ 0 h 10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18"/>
                <a:gd name="T73" fmla="*/ 0 h 1008"/>
                <a:gd name="T74" fmla="*/ 618 w 618"/>
                <a:gd name="T75" fmla="*/ 1008 h 10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079" name="Group 3"/>
            <p:cNvGrpSpPr>
              <a:grpSpLocks/>
            </p:cNvGrpSpPr>
            <p:nvPr/>
          </p:nvGrpSpPr>
          <p:grpSpPr bwMode="auto">
            <a:xfrm>
              <a:off x="3314" y="144"/>
              <a:ext cx="1913" cy="4175"/>
              <a:chOff x="3314" y="144"/>
              <a:chExt cx="1913" cy="4175"/>
            </a:xfrm>
          </p:grpSpPr>
          <p:sp>
            <p:nvSpPr>
              <p:cNvPr id="1394693" name="Freeform 4"/>
              <p:cNvSpPr>
                <a:spLocks/>
              </p:cNvSpPr>
              <p:nvPr/>
            </p:nvSpPr>
            <p:spPr bwMode="auto">
              <a:xfrm>
                <a:off x="3930" y="1491"/>
                <a:ext cx="571" cy="697"/>
              </a:xfrm>
              <a:custGeom>
                <a:avLst/>
                <a:gdLst>
                  <a:gd name="T0" fmla="*/ 331 w 571"/>
                  <a:gd name="T1" fmla="*/ 0 h 697"/>
                  <a:gd name="T2" fmla="*/ 405 w 571"/>
                  <a:gd name="T3" fmla="*/ 9 h 697"/>
                  <a:gd name="T4" fmla="*/ 479 w 571"/>
                  <a:gd name="T5" fmla="*/ 45 h 697"/>
                  <a:gd name="T6" fmla="*/ 525 w 571"/>
                  <a:gd name="T7" fmla="*/ 99 h 697"/>
                  <a:gd name="T8" fmla="*/ 562 w 571"/>
                  <a:gd name="T9" fmla="*/ 178 h 697"/>
                  <a:gd name="T10" fmla="*/ 571 w 571"/>
                  <a:gd name="T11" fmla="*/ 314 h 697"/>
                  <a:gd name="T12" fmla="*/ 544 w 571"/>
                  <a:gd name="T13" fmla="*/ 448 h 697"/>
                  <a:gd name="T14" fmla="*/ 497 w 571"/>
                  <a:gd name="T15" fmla="*/ 545 h 697"/>
                  <a:gd name="T16" fmla="*/ 433 w 571"/>
                  <a:gd name="T17" fmla="*/ 626 h 697"/>
                  <a:gd name="T18" fmla="*/ 368 w 571"/>
                  <a:gd name="T19" fmla="*/ 679 h 697"/>
                  <a:gd name="T20" fmla="*/ 294 w 571"/>
                  <a:gd name="T21" fmla="*/ 697 h 697"/>
                  <a:gd name="T22" fmla="*/ 220 w 571"/>
                  <a:gd name="T23" fmla="*/ 688 h 697"/>
                  <a:gd name="T24" fmla="*/ 183 w 571"/>
                  <a:gd name="T25" fmla="*/ 644 h 697"/>
                  <a:gd name="T26" fmla="*/ 128 w 571"/>
                  <a:gd name="T27" fmla="*/ 572 h 697"/>
                  <a:gd name="T28" fmla="*/ 109 w 571"/>
                  <a:gd name="T29" fmla="*/ 438 h 697"/>
                  <a:gd name="T30" fmla="*/ 114 w 571"/>
                  <a:gd name="T31" fmla="*/ 393 h 697"/>
                  <a:gd name="T32" fmla="*/ 0 w 571"/>
                  <a:gd name="T33" fmla="*/ 371 h 697"/>
                  <a:gd name="T34" fmla="*/ 3 w 571"/>
                  <a:gd name="T35" fmla="*/ 327 h 697"/>
                  <a:gd name="T36" fmla="*/ 114 w 571"/>
                  <a:gd name="T37" fmla="*/ 331 h 697"/>
                  <a:gd name="T38" fmla="*/ 123 w 571"/>
                  <a:gd name="T39" fmla="*/ 281 h 697"/>
                  <a:gd name="T40" fmla="*/ 151 w 571"/>
                  <a:gd name="T41" fmla="*/ 210 h 697"/>
                  <a:gd name="T42" fmla="*/ 183 w 571"/>
                  <a:gd name="T43" fmla="*/ 143 h 697"/>
                  <a:gd name="T44" fmla="*/ 239 w 571"/>
                  <a:gd name="T45" fmla="*/ 54 h 697"/>
                  <a:gd name="T46" fmla="*/ 294 w 571"/>
                  <a:gd name="T47" fmla="*/ 19 h 697"/>
                  <a:gd name="T48" fmla="*/ 331 w 571"/>
                  <a:gd name="T49" fmla="*/ 0 h 6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71"/>
                  <a:gd name="T76" fmla="*/ 0 h 697"/>
                  <a:gd name="T77" fmla="*/ 571 w 571"/>
                  <a:gd name="T78" fmla="*/ 697 h 6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4" name="Freeform 5"/>
              <p:cNvSpPr>
                <a:spLocks/>
              </p:cNvSpPr>
              <p:nvPr/>
            </p:nvSpPr>
            <p:spPr bwMode="auto">
              <a:xfrm>
                <a:off x="4384" y="3101"/>
                <a:ext cx="475" cy="1158"/>
              </a:xfrm>
              <a:custGeom>
                <a:avLst/>
                <a:gdLst>
                  <a:gd name="T0" fmla="*/ 88 w 475"/>
                  <a:gd name="T1" fmla="*/ 134 h 1158"/>
                  <a:gd name="T2" fmla="*/ 26 w 475"/>
                  <a:gd name="T3" fmla="*/ 57 h 1158"/>
                  <a:gd name="T4" fmla="*/ 46 w 475"/>
                  <a:gd name="T5" fmla="*/ 0 h 1158"/>
                  <a:gd name="T6" fmla="*/ 108 w 475"/>
                  <a:gd name="T7" fmla="*/ 0 h 1158"/>
                  <a:gd name="T8" fmla="*/ 181 w 475"/>
                  <a:gd name="T9" fmla="*/ 62 h 1158"/>
                  <a:gd name="T10" fmla="*/ 273 w 475"/>
                  <a:gd name="T11" fmla="*/ 191 h 1158"/>
                  <a:gd name="T12" fmla="*/ 325 w 475"/>
                  <a:gd name="T13" fmla="*/ 314 h 1158"/>
                  <a:gd name="T14" fmla="*/ 372 w 475"/>
                  <a:gd name="T15" fmla="*/ 433 h 1158"/>
                  <a:gd name="T16" fmla="*/ 387 w 475"/>
                  <a:gd name="T17" fmla="*/ 542 h 1158"/>
                  <a:gd name="T18" fmla="*/ 382 w 475"/>
                  <a:gd name="T19" fmla="*/ 599 h 1158"/>
                  <a:gd name="T20" fmla="*/ 336 w 475"/>
                  <a:gd name="T21" fmla="*/ 669 h 1158"/>
                  <a:gd name="T22" fmla="*/ 258 w 475"/>
                  <a:gd name="T23" fmla="*/ 859 h 1158"/>
                  <a:gd name="T24" fmla="*/ 170 w 475"/>
                  <a:gd name="T25" fmla="*/ 968 h 1158"/>
                  <a:gd name="T26" fmla="*/ 150 w 475"/>
                  <a:gd name="T27" fmla="*/ 1016 h 1158"/>
                  <a:gd name="T28" fmla="*/ 233 w 475"/>
                  <a:gd name="T29" fmla="*/ 1025 h 1158"/>
                  <a:gd name="T30" fmla="*/ 341 w 475"/>
                  <a:gd name="T31" fmla="*/ 1025 h 1158"/>
                  <a:gd name="T32" fmla="*/ 475 w 475"/>
                  <a:gd name="T33" fmla="*/ 1068 h 1158"/>
                  <a:gd name="T34" fmla="*/ 464 w 475"/>
                  <a:gd name="T35" fmla="*/ 1102 h 1158"/>
                  <a:gd name="T36" fmla="*/ 444 w 475"/>
                  <a:gd name="T37" fmla="*/ 1140 h 1158"/>
                  <a:gd name="T38" fmla="*/ 402 w 475"/>
                  <a:gd name="T39" fmla="*/ 1158 h 1158"/>
                  <a:gd name="T40" fmla="*/ 321 w 475"/>
                  <a:gd name="T41" fmla="*/ 1131 h 1158"/>
                  <a:gd name="T42" fmla="*/ 233 w 475"/>
                  <a:gd name="T43" fmla="*/ 1088 h 1158"/>
                  <a:gd name="T44" fmla="*/ 108 w 475"/>
                  <a:gd name="T45" fmla="*/ 1083 h 1158"/>
                  <a:gd name="T46" fmla="*/ 31 w 475"/>
                  <a:gd name="T47" fmla="*/ 1097 h 1158"/>
                  <a:gd name="T48" fmla="*/ 0 w 475"/>
                  <a:gd name="T49" fmla="*/ 1073 h 1158"/>
                  <a:gd name="T50" fmla="*/ 0 w 475"/>
                  <a:gd name="T51" fmla="*/ 1040 h 1158"/>
                  <a:gd name="T52" fmla="*/ 42 w 475"/>
                  <a:gd name="T53" fmla="*/ 1002 h 1158"/>
                  <a:gd name="T54" fmla="*/ 108 w 475"/>
                  <a:gd name="T55" fmla="*/ 941 h 1158"/>
                  <a:gd name="T56" fmla="*/ 227 w 475"/>
                  <a:gd name="T57" fmla="*/ 784 h 1158"/>
                  <a:gd name="T58" fmla="*/ 279 w 475"/>
                  <a:gd name="T59" fmla="*/ 646 h 1158"/>
                  <a:gd name="T60" fmla="*/ 295 w 475"/>
                  <a:gd name="T61" fmla="*/ 513 h 1158"/>
                  <a:gd name="T62" fmla="*/ 288 w 475"/>
                  <a:gd name="T63" fmla="*/ 442 h 1158"/>
                  <a:gd name="T64" fmla="*/ 248 w 475"/>
                  <a:gd name="T65" fmla="*/ 314 h 1158"/>
                  <a:gd name="T66" fmla="*/ 139 w 475"/>
                  <a:gd name="T67" fmla="*/ 176 h 1158"/>
                  <a:gd name="T68" fmla="*/ 62 w 475"/>
                  <a:gd name="T69" fmla="*/ 105 h 1158"/>
                  <a:gd name="T70" fmla="*/ 88 w 475"/>
                  <a:gd name="T71" fmla="*/ 134 h 1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1158"/>
                  <a:gd name="T110" fmla="*/ 475 w 475"/>
                  <a:gd name="T111" fmla="*/ 1158 h 1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5" name="Freeform 6"/>
              <p:cNvSpPr>
                <a:spLocks/>
              </p:cNvSpPr>
              <p:nvPr/>
            </p:nvSpPr>
            <p:spPr bwMode="auto">
              <a:xfrm>
                <a:off x="3754" y="3084"/>
                <a:ext cx="475" cy="1235"/>
              </a:xfrm>
              <a:custGeom>
                <a:avLst/>
                <a:gdLst>
                  <a:gd name="T0" fmla="*/ 247 w 475"/>
                  <a:gd name="T1" fmla="*/ 222 h 1235"/>
                  <a:gd name="T2" fmla="*/ 319 w 475"/>
                  <a:gd name="T3" fmla="*/ 97 h 1235"/>
                  <a:gd name="T4" fmla="*/ 388 w 475"/>
                  <a:gd name="T5" fmla="*/ 0 h 1235"/>
                  <a:gd name="T6" fmla="*/ 439 w 475"/>
                  <a:gd name="T7" fmla="*/ 0 h 1235"/>
                  <a:gd name="T8" fmla="*/ 470 w 475"/>
                  <a:gd name="T9" fmla="*/ 40 h 1235"/>
                  <a:gd name="T10" fmla="*/ 475 w 475"/>
                  <a:gd name="T11" fmla="*/ 106 h 1235"/>
                  <a:gd name="T12" fmla="*/ 432 w 475"/>
                  <a:gd name="T13" fmla="*/ 156 h 1235"/>
                  <a:gd name="T14" fmla="*/ 358 w 475"/>
                  <a:gd name="T15" fmla="*/ 217 h 1235"/>
                  <a:gd name="T16" fmla="*/ 298 w 475"/>
                  <a:gd name="T17" fmla="*/ 288 h 1235"/>
                  <a:gd name="T18" fmla="*/ 237 w 475"/>
                  <a:gd name="T19" fmla="*/ 386 h 1235"/>
                  <a:gd name="T20" fmla="*/ 211 w 475"/>
                  <a:gd name="T21" fmla="*/ 453 h 1235"/>
                  <a:gd name="T22" fmla="*/ 187 w 475"/>
                  <a:gd name="T23" fmla="*/ 537 h 1235"/>
                  <a:gd name="T24" fmla="*/ 182 w 475"/>
                  <a:gd name="T25" fmla="*/ 645 h 1235"/>
                  <a:gd name="T26" fmla="*/ 190 w 475"/>
                  <a:gd name="T27" fmla="*/ 742 h 1235"/>
                  <a:gd name="T28" fmla="*/ 220 w 475"/>
                  <a:gd name="T29" fmla="*/ 862 h 1235"/>
                  <a:gd name="T30" fmla="*/ 276 w 475"/>
                  <a:gd name="T31" fmla="*/ 968 h 1235"/>
                  <a:gd name="T32" fmla="*/ 324 w 475"/>
                  <a:gd name="T33" fmla="*/ 1031 h 1235"/>
                  <a:gd name="T34" fmla="*/ 353 w 475"/>
                  <a:gd name="T35" fmla="*/ 1075 h 1235"/>
                  <a:gd name="T36" fmla="*/ 358 w 475"/>
                  <a:gd name="T37" fmla="*/ 1110 h 1235"/>
                  <a:gd name="T38" fmla="*/ 331 w 475"/>
                  <a:gd name="T39" fmla="*/ 1124 h 1235"/>
                  <a:gd name="T40" fmla="*/ 271 w 475"/>
                  <a:gd name="T41" fmla="*/ 1132 h 1235"/>
                  <a:gd name="T42" fmla="*/ 182 w 475"/>
                  <a:gd name="T43" fmla="*/ 1159 h 1235"/>
                  <a:gd name="T44" fmla="*/ 113 w 475"/>
                  <a:gd name="T45" fmla="*/ 1194 h 1235"/>
                  <a:gd name="T46" fmla="*/ 69 w 475"/>
                  <a:gd name="T47" fmla="*/ 1235 h 1235"/>
                  <a:gd name="T48" fmla="*/ 31 w 475"/>
                  <a:gd name="T49" fmla="*/ 1226 h 1235"/>
                  <a:gd name="T50" fmla="*/ 0 w 475"/>
                  <a:gd name="T51" fmla="*/ 1178 h 1235"/>
                  <a:gd name="T52" fmla="*/ 0 w 475"/>
                  <a:gd name="T53" fmla="*/ 1137 h 1235"/>
                  <a:gd name="T54" fmla="*/ 69 w 475"/>
                  <a:gd name="T55" fmla="*/ 1101 h 1235"/>
                  <a:gd name="T56" fmla="*/ 187 w 475"/>
                  <a:gd name="T57" fmla="*/ 1079 h 1235"/>
                  <a:gd name="T58" fmla="*/ 293 w 475"/>
                  <a:gd name="T59" fmla="*/ 1066 h 1235"/>
                  <a:gd name="T60" fmla="*/ 247 w 475"/>
                  <a:gd name="T61" fmla="*/ 1018 h 1235"/>
                  <a:gd name="T62" fmla="*/ 216 w 475"/>
                  <a:gd name="T63" fmla="*/ 955 h 1235"/>
                  <a:gd name="T64" fmla="*/ 177 w 475"/>
                  <a:gd name="T65" fmla="*/ 866 h 1235"/>
                  <a:gd name="T66" fmla="*/ 134 w 475"/>
                  <a:gd name="T67" fmla="*/ 773 h 1235"/>
                  <a:gd name="T68" fmla="*/ 122 w 475"/>
                  <a:gd name="T69" fmla="*/ 658 h 1235"/>
                  <a:gd name="T70" fmla="*/ 117 w 475"/>
                  <a:gd name="T71" fmla="*/ 546 h 1235"/>
                  <a:gd name="T72" fmla="*/ 147 w 475"/>
                  <a:gd name="T73" fmla="*/ 439 h 1235"/>
                  <a:gd name="T74" fmla="*/ 204 w 475"/>
                  <a:gd name="T75" fmla="*/ 297 h 1235"/>
                  <a:gd name="T76" fmla="*/ 247 w 475"/>
                  <a:gd name="T77" fmla="*/ 222 h 1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5"/>
                  <a:gd name="T118" fmla="*/ 0 h 1235"/>
                  <a:gd name="T119" fmla="*/ 475 w 475"/>
                  <a:gd name="T120" fmla="*/ 1235 h 1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6" name="Freeform 7"/>
              <p:cNvSpPr>
                <a:spLocks/>
              </p:cNvSpPr>
              <p:nvPr/>
            </p:nvSpPr>
            <p:spPr bwMode="auto">
              <a:xfrm>
                <a:off x="4463" y="144"/>
                <a:ext cx="764" cy="2360"/>
              </a:xfrm>
              <a:custGeom>
                <a:avLst/>
                <a:gdLst>
                  <a:gd name="T0" fmla="*/ 15 w 764"/>
                  <a:gd name="T1" fmla="*/ 2262 h 1400"/>
                  <a:gd name="T2" fmla="*/ 0 w 764"/>
                  <a:gd name="T3" fmla="*/ 2163 h 1400"/>
                  <a:gd name="T4" fmla="*/ 24 w 764"/>
                  <a:gd name="T5" fmla="*/ 2087 h 1400"/>
                  <a:gd name="T6" fmla="*/ 88 w 764"/>
                  <a:gd name="T7" fmla="*/ 2011 h 1400"/>
                  <a:gd name="T8" fmla="*/ 208 w 764"/>
                  <a:gd name="T9" fmla="*/ 1868 h 1400"/>
                  <a:gd name="T10" fmla="*/ 353 w 764"/>
                  <a:gd name="T11" fmla="*/ 1649 h 1400"/>
                  <a:gd name="T12" fmla="*/ 431 w 764"/>
                  <a:gd name="T13" fmla="*/ 1451 h 1400"/>
                  <a:gd name="T14" fmla="*/ 467 w 764"/>
                  <a:gd name="T15" fmla="*/ 1344 h 1400"/>
                  <a:gd name="T16" fmla="*/ 504 w 764"/>
                  <a:gd name="T17" fmla="*/ 1054 h 1400"/>
                  <a:gd name="T18" fmla="*/ 497 w 764"/>
                  <a:gd name="T19" fmla="*/ 652 h 1400"/>
                  <a:gd name="T20" fmla="*/ 482 w 764"/>
                  <a:gd name="T21" fmla="*/ 455 h 1400"/>
                  <a:gd name="T22" fmla="*/ 473 w 764"/>
                  <a:gd name="T23" fmla="*/ 379 h 1400"/>
                  <a:gd name="T24" fmla="*/ 326 w 764"/>
                  <a:gd name="T25" fmla="*/ 273 h 1400"/>
                  <a:gd name="T26" fmla="*/ 322 w 764"/>
                  <a:gd name="T27" fmla="*/ 234 h 1400"/>
                  <a:gd name="T28" fmla="*/ 337 w 764"/>
                  <a:gd name="T29" fmla="*/ 212 h 1400"/>
                  <a:gd name="T30" fmla="*/ 473 w 764"/>
                  <a:gd name="T31" fmla="*/ 273 h 1400"/>
                  <a:gd name="T32" fmla="*/ 504 w 764"/>
                  <a:gd name="T33" fmla="*/ 258 h 1400"/>
                  <a:gd name="T34" fmla="*/ 420 w 764"/>
                  <a:gd name="T35" fmla="*/ 30 h 1400"/>
                  <a:gd name="T36" fmla="*/ 431 w 764"/>
                  <a:gd name="T37" fmla="*/ 0 h 1400"/>
                  <a:gd name="T38" fmla="*/ 462 w 764"/>
                  <a:gd name="T39" fmla="*/ 8 h 1400"/>
                  <a:gd name="T40" fmla="*/ 539 w 764"/>
                  <a:gd name="T41" fmla="*/ 206 h 1400"/>
                  <a:gd name="T42" fmla="*/ 561 w 764"/>
                  <a:gd name="T43" fmla="*/ 212 h 1400"/>
                  <a:gd name="T44" fmla="*/ 602 w 764"/>
                  <a:gd name="T45" fmla="*/ 8 h 1400"/>
                  <a:gd name="T46" fmla="*/ 628 w 764"/>
                  <a:gd name="T47" fmla="*/ 0 h 1400"/>
                  <a:gd name="T48" fmla="*/ 639 w 764"/>
                  <a:gd name="T49" fmla="*/ 37 h 1400"/>
                  <a:gd name="T50" fmla="*/ 607 w 764"/>
                  <a:gd name="T51" fmla="*/ 258 h 1400"/>
                  <a:gd name="T52" fmla="*/ 618 w 764"/>
                  <a:gd name="T53" fmla="*/ 290 h 1400"/>
                  <a:gd name="T54" fmla="*/ 742 w 764"/>
                  <a:gd name="T55" fmla="*/ 258 h 1400"/>
                  <a:gd name="T56" fmla="*/ 764 w 764"/>
                  <a:gd name="T57" fmla="*/ 273 h 1400"/>
                  <a:gd name="T58" fmla="*/ 758 w 764"/>
                  <a:gd name="T59" fmla="*/ 312 h 1400"/>
                  <a:gd name="T60" fmla="*/ 591 w 764"/>
                  <a:gd name="T61" fmla="*/ 373 h 1400"/>
                  <a:gd name="T62" fmla="*/ 576 w 764"/>
                  <a:gd name="T63" fmla="*/ 403 h 1400"/>
                  <a:gd name="T64" fmla="*/ 561 w 764"/>
                  <a:gd name="T65" fmla="*/ 539 h 1400"/>
                  <a:gd name="T66" fmla="*/ 561 w 764"/>
                  <a:gd name="T67" fmla="*/ 737 h 1400"/>
                  <a:gd name="T68" fmla="*/ 565 w 764"/>
                  <a:gd name="T69" fmla="*/ 1025 h 1400"/>
                  <a:gd name="T70" fmla="*/ 561 w 764"/>
                  <a:gd name="T71" fmla="*/ 1291 h 1400"/>
                  <a:gd name="T72" fmla="*/ 550 w 764"/>
                  <a:gd name="T73" fmla="*/ 1411 h 1400"/>
                  <a:gd name="T74" fmla="*/ 467 w 764"/>
                  <a:gd name="T75" fmla="*/ 1601 h 1400"/>
                  <a:gd name="T76" fmla="*/ 374 w 764"/>
                  <a:gd name="T77" fmla="*/ 1799 h 1400"/>
                  <a:gd name="T78" fmla="*/ 274 w 764"/>
                  <a:gd name="T79" fmla="*/ 2011 h 1400"/>
                  <a:gd name="T80" fmla="*/ 191 w 764"/>
                  <a:gd name="T81" fmla="*/ 2215 h 1400"/>
                  <a:gd name="T82" fmla="*/ 134 w 764"/>
                  <a:gd name="T83" fmla="*/ 2330 h 1400"/>
                  <a:gd name="T84" fmla="*/ 51 w 764"/>
                  <a:gd name="T85" fmla="*/ 2360 h 1400"/>
                  <a:gd name="T86" fmla="*/ 15 w 764"/>
                  <a:gd name="T87" fmla="*/ 2262 h 14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4"/>
                  <a:gd name="T133" fmla="*/ 0 h 1400"/>
                  <a:gd name="T134" fmla="*/ 764 w 764"/>
                  <a:gd name="T135" fmla="*/ 1400 h 14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7" name="Freeform 8"/>
              <p:cNvSpPr>
                <a:spLocks/>
              </p:cNvSpPr>
              <p:nvPr/>
            </p:nvSpPr>
            <p:spPr bwMode="auto">
              <a:xfrm>
                <a:off x="3314" y="2262"/>
                <a:ext cx="795" cy="1147"/>
              </a:xfrm>
              <a:custGeom>
                <a:avLst/>
                <a:gdLst>
                  <a:gd name="T0" fmla="*/ 576 w 795"/>
                  <a:gd name="T1" fmla="*/ 112 h 1147"/>
                  <a:gd name="T2" fmla="*/ 659 w 795"/>
                  <a:gd name="T3" fmla="*/ 30 h 1147"/>
                  <a:gd name="T4" fmla="*/ 711 w 795"/>
                  <a:gd name="T5" fmla="*/ 0 h 1147"/>
                  <a:gd name="T6" fmla="*/ 753 w 795"/>
                  <a:gd name="T7" fmla="*/ 5 h 1147"/>
                  <a:gd name="T8" fmla="*/ 795 w 795"/>
                  <a:gd name="T9" fmla="*/ 30 h 1147"/>
                  <a:gd name="T10" fmla="*/ 795 w 795"/>
                  <a:gd name="T11" fmla="*/ 81 h 1147"/>
                  <a:gd name="T12" fmla="*/ 784 w 795"/>
                  <a:gd name="T13" fmla="*/ 152 h 1147"/>
                  <a:gd name="T14" fmla="*/ 753 w 795"/>
                  <a:gd name="T15" fmla="*/ 203 h 1147"/>
                  <a:gd name="T16" fmla="*/ 716 w 795"/>
                  <a:gd name="T17" fmla="*/ 224 h 1147"/>
                  <a:gd name="T18" fmla="*/ 637 w 795"/>
                  <a:gd name="T19" fmla="*/ 255 h 1147"/>
                  <a:gd name="T20" fmla="*/ 539 w 795"/>
                  <a:gd name="T21" fmla="*/ 327 h 1147"/>
                  <a:gd name="T22" fmla="*/ 436 w 795"/>
                  <a:gd name="T23" fmla="*/ 438 h 1147"/>
                  <a:gd name="T24" fmla="*/ 394 w 795"/>
                  <a:gd name="T25" fmla="*/ 529 h 1147"/>
                  <a:gd name="T26" fmla="*/ 337 w 795"/>
                  <a:gd name="T27" fmla="*/ 637 h 1147"/>
                  <a:gd name="T28" fmla="*/ 306 w 795"/>
                  <a:gd name="T29" fmla="*/ 718 h 1147"/>
                  <a:gd name="T30" fmla="*/ 265 w 795"/>
                  <a:gd name="T31" fmla="*/ 820 h 1147"/>
                  <a:gd name="T32" fmla="*/ 248 w 795"/>
                  <a:gd name="T33" fmla="*/ 897 h 1147"/>
                  <a:gd name="T34" fmla="*/ 265 w 795"/>
                  <a:gd name="T35" fmla="*/ 973 h 1147"/>
                  <a:gd name="T36" fmla="*/ 300 w 795"/>
                  <a:gd name="T37" fmla="*/ 1034 h 1147"/>
                  <a:gd name="T38" fmla="*/ 315 w 795"/>
                  <a:gd name="T39" fmla="*/ 1054 h 1147"/>
                  <a:gd name="T40" fmla="*/ 306 w 795"/>
                  <a:gd name="T41" fmla="*/ 1075 h 1147"/>
                  <a:gd name="T42" fmla="*/ 289 w 795"/>
                  <a:gd name="T43" fmla="*/ 1080 h 1147"/>
                  <a:gd name="T44" fmla="*/ 228 w 795"/>
                  <a:gd name="T45" fmla="*/ 978 h 1147"/>
                  <a:gd name="T46" fmla="*/ 212 w 795"/>
                  <a:gd name="T47" fmla="*/ 988 h 1147"/>
                  <a:gd name="T48" fmla="*/ 228 w 795"/>
                  <a:gd name="T49" fmla="*/ 1116 h 1147"/>
                  <a:gd name="T50" fmla="*/ 206 w 795"/>
                  <a:gd name="T51" fmla="*/ 1126 h 1147"/>
                  <a:gd name="T52" fmla="*/ 191 w 795"/>
                  <a:gd name="T53" fmla="*/ 1110 h 1147"/>
                  <a:gd name="T54" fmla="*/ 181 w 795"/>
                  <a:gd name="T55" fmla="*/ 988 h 1147"/>
                  <a:gd name="T56" fmla="*/ 160 w 795"/>
                  <a:gd name="T57" fmla="*/ 988 h 1147"/>
                  <a:gd name="T58" fmla="*/ 160 w 795"/>
                  <a:gd name="T59" fmla="*/ 1110 h 1147"/>
                  <a:gd name="T60" fmla="*/ 144 w 795"/>
                  <a:gd name="T61" fmla="*/ 1147 h 1147"/>
                  <a:gd name="T62" fmla="*/ 118 w 795"/>
                  <a:gd name="T63" fmla="*/ 1126 h 1147"/>
                  <a:gd name="T64" fmla="*/ 140 w 795"/>
                  <a:gd name="T65" fmla="*/ 937 h 1147"/>
                  <a:gd name="T66" fmla="*/ 129 w 795"/>
                  <a:gd name="T67" fmla="*/ 922 h 1147"/>
                  <a:gd name="T68" fmla="*/ 72 w 795"/>
                  <a:gd name="T69" fmla="*/ 932 h 1147"/>
                  <a:gd name="T70" fmla="*/ 9 w 795"/>
                  <a:gd name="T71" fmla="*/ 922 h 1147"/>
                  <a:gd name="T72" fmla="*/ 0 w 795"/>
                  <a:gd name="T73" fmla="*/ 892 h 1147"/>
                  <a:gd name="T74" fmla="*/ 46 w 795"/>
                  <a:gd name="T75" fmla="*/ 897 h 1147"/>
                  <a:gd name="T76" fmla="*/ 107 w 795"/>
                  <a:gd name="T77" fmla="*/ 892 h 1147"/>
                  <a:gd name="T78" fmla="*/ 171 w 795"/>
                  <a:gd name="T79" fmla="*/ 850 h 1147"/>
                  <a:gd name="T80" fmla="*/ 265 w 795"/>
                  <a:gd name="T81" fmla="*/ 667 h 1147"/>
                  <a:gd name="T82" fmla="*/ 322 w 795"/>
                  <a:gd name="T83" fmla="*/ 519 h 1147"/>
                  <a:gd name="T84" fmla="*/ 372 w 795"/>
                  <a:gd name="T85" fmla="*/ 412 h 1147"/>
                  <a:gd name="T86" fmla="*/ 436 w 795"/>
                  <a:gd name="T87" fmla="*/ 316 h 1147"/>
                  <a:gd name="T88" fmla="*/ 503 w 795"/>
                  <a:gd name="T89" fmla="*/ 213 h 1147"/>
                  <a:gd name="T90" fmla="*/ 545 w 795"/>
                  <a:gd name="T91" fmla="*/ 147 h 1147"/>
                  <a:gd name="T92" fmla="*/ 576 w 795"/>
                  <a:gd name="T93" fmla="*/ 112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sp>
        <p:nvSpPr>
          <p:cNvPr id="3075" name="AutoShape 9"/>
          <p:cNvSpPr>
            <a:spLocks noChangeArrowheads="1"/>
          </p:cNvSpPr>
          <p:nvPr/>
        </p:nvSpPr>
        <p:spPr bwMode="auto">
          <a:xfrm>
            <a:off x="304800" y="457200"/>
            <a:ext cx="5410200" cy="1200150"/>
          </a:xfrm>
          <a:prstGeom prst="wedgeRectCallout">
            <a:avLst>
              <a:gd name="adj1" fmla="val -53815"/>
              <a:gd name="adj2" fmla="val 7552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feel free </a:t>
            </a:r>
          </a:p>
          <a:p>
            <a:pPr algn="ctr">
              <a:spcBef>
                <a:spcPct val="0"/>
              </a:spcBef>
            </a:pPr>
            <a:r>
              <a:rPr lang="en-US" altLang="en-US" sz="3600">
                <a:solidFill>
                  <a:schemeClr val="tx2"/>
                </a:solidFill>
                <a:latin typeface="Times New Roman" pitchFamily="18" charset="0"/>
              </a:rPr>
              <a:t>to ask questions!</a:t>
            </a:r>
            <a:endParaRPr lang="en-US" altLang="en-US" sz="2400">
              <a:solidFill>
                <a:schemeClr val="tx2"/>
              </a:solidFill>
              <a:latin typeface="Times New Roman" pitchFamily="18" charset="0"/>
            </a:endParaRPr>
          </a:p>
        </p:txBody>
      </p:sp>
      <p:sp>
        <p:nvSpPr>
          <p:cNvPr id="260106" name="AutoShape 10"/>
          <p:cNvSpPr>
            <a:spLocks noChangeArrowheads="1"/>
          </p:cNvSpPr>
          <p:nvPr/>
        </p:nvSpPr>
        <p:spPr bwMode="auto">
          <a:xfrm>
            <a:off x="292100" y="2057400"/>
            <a:ext cx="5410200" cy="1749425"/>
          </a:xfrm>
          <a:prstGeom prst="wedgeRectCallout">
            <a:avLst>
              <a:gd name="adj1" fmla="val -54019"/>
              <a:gd name="adj2" fmla="val 1696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give me feedback</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so that I can better serve you.</a:t>
            </a:r>
            <a:endParaRPr lang="en-US" altLang="en-US" sz="2400">
              <a:solidFill>
                <a:schemeClr val="tx2"/>
              </a:solidFill>
              <a:latin typeface="Times New Roman" pitchFamily="18" charset="0"/>
            </a:endParaRPr>
          </a:p>
        </p:txBody>
      </p:sp>
      <p:sp>
        <p:nvSpPr>
          <p:cNvPr id="260110" name="AutoShape 14"/>
          <p:cNvSpPr>
            <a:spLocks noChangeArrowheads="1"/>
          </p:cNvSpPr>
          <p:nvPr/>
        </p:nvSpPr>
        <p:spPr bwMode="auto">
          <a:xfrm>
            <a:off x="381000" y="4117975"/>
            <a:ext cx="5410200" cy="1749425"/>
          </a:xfrm>
          <a:prstGeom prst="wedgeRectCallout">
            <a:avLst>
              <a:gd name="adj1" fmla="val -55694"/>
              <a:gd name="adj2" fmla="val -29583"/>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Thanks for the feedback that you have given me already.</a:t>
            </a:r>
            <a:endParaRPr lang="en-US" altLang="en-US" sz="2400">
              <a:solidFill>
                <a:schemeClr val="tx2"/>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0106"/>
                                        </p:tgtEl>
                                        <p:attrNameLst>
                                          <p:attrName>style.visibility</p:attrName>
                                        </p:attrNameLst>
                                      </p:cBhvr>
                                      <p:to>
                                        <p:strVal val="visible"/>
                                      </p:to>
                                    </p:set>
                                    <p:anim calcmode="lin" valueType="num">
                                      <p:cBhvr additive="base">
                                        <p:cTn id="7" dur="500" fill="hold"/>
                                        <p:tgtEl>
                                          <p:spTgt spid="260106"/>
                                        </p:tgtEl>
                                        <p:attrNameLst>
                                          <p:attrName>ppt_x</p:attrName>
                                        </p:attrNameLst>
                                      </p:cBhvr>
                                      <p:tavLst>
                                        <p:tav tm="0">
                                          <p:val>
                                            <p:strVal val="0-#ppt_w/2"/>
                                          </p:val>
                                        </p:tav>
                                        <p:tav tm="100000">
                                          <p:val>
                                            <p:strVal val="#ppt_x"/>
                                          </p:val>
                                        </p:tav>
                                      </p:tavLst>
                                    </p:anim>
                                    <p:anim calcmode="lin" valueType="num">
                                      <p:cBhvr additive="base">
                                        <p:cTn id="8" dur="500" fill="hold"/>
                                        <p:tgtEl>
                                          <p:spTgt spid="26010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0110"/>
                                        </p:tgtEl>
                                        <p:attrNameLst>
                                          <p:attrName>style.visibility</p:attrName>
                                        </p:attrNameLst>
                                      </p:cBhvr>
                                      <p:to>
                                        <p:strVal val="visible"/>
                                      </p:to>
                                    </p:set>
                                    <p:anim calcmode="lin" valueType="num">
                                      <p:cBhvr additive="base">
                                        <p:cTn id="13" dur="500" fill="hold"/>
                                        <p:tgtEl>
                                          <p:spTgt spid="260110"/>
                                        </p:tgtEl>
                                        <p:attrNameLst>
                                          <p:attrName>ppt_x</p:attrName>
                                        </p:attrNameLst>
                                      </p:cBhvr>
                                      <p:tavLst>
                                        <p:tav tm="0">
                                          <p:val>
                                            <p:strVal val="0-#ppt_w/2"/>
                                          </p:val>
                                        </p:tav>
                                        <p:tav tm="100000">
                                          <p:val>
                                            <p:strVal val="#ppt_x"/>
                                          </p:val>
                                        </p:tav>
                                      </p:tavLst>
                                    </p:anim>
                                    <p:anim calcmode="lin" valueType="num">
                                      <p:cBhvr additive="base">
                                        <p:cTn id="14" dur="500" fill="hold"/>
                                        <p:tgtEl>
                                          <p:spTgt spid="260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106" grpId="0" animBg="1" autoUpdateAnimBg="0"/>
      <p:bldP spid="260110" grpId="0" animBg="1"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grpSp>
        <p:nvGrpSpPr>
          <p:cNvPr id="2"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0" name="Text Box 4"/>
          <p:cNvSpPr txBox="1">
            <a:spLocks noChangeArrowheads="1"/>
          </p:cNvSpPr>
          <p:nvPr/>
        </p:nvSpPr>
        <p:spPr bwMode="auto">
          <a:xfrm>
            <a:off x="-76200" y="4953000"/>
            <a:ext cx="4343400" cy="157003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Called spaghetti code because computation flow can go all over the place.</a:t>
            </a:r>
          </a:p>
          <a:p>
            <a:pPr eaLnBrk="0" hangingPunct="0">
              <a:spcBef>
                <a:spcPts val="0"/>
              </a:spcBef>
              <a:defRPr/>
            </a:pPr>
            <a:r>
              <a:rPr lang="en-US" sz="2400" dirty="0">
                <a:effectLst>
                  <a:outerShdw blurRad="38100" dist="38100" dir="2700000" algn="tl">
                    <a:srgbClr val="000000"/>
                  </a:outerShdw>
                </a:effectLst>
                <a:cs typeface="+mn-cs"/>
              </a:rPr>
              <a:t>How many “</a:t>
            </a:r>
            <a:r>
              <a:rPr lang="en-US" sz="2400" dirty="0" err="1">
                <a:effectLst>
                  <a:outerShdw blurRad="38100" dist="38100" dir="2700000" algn="tl">
                    <a:srgbClr val="000000"/>
                  </a:outerShdw>
                </a:effectLst>
                <a:cs typeface="+mn-cs"/>
              </a:rPr>
              <a:t>Hi”s</a:t>
            </a:r>
            <a:r>
              <a:rPr lang="en-US" sz="2400" dirty="0">
                <a:effectLst>
                  <a:outerShdw blurRad="38100" dist="38100" dir="2700000" algn="tl">
                    <a:srgbClr val="000000"/>
                  </a:outerShdw>
                </a:effectLst>
                <a:cs typeface="+mn-cs"/>
              </a:rPr>
              <a:t> get printed?</a:t>
            </a:r>
          </a:p>
        </p:txBody>
      </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cxnSp>
        <p:nvCxnSpPr>
          <p:cNvPr id="23561"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0333368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0" end="0"/>
                                            </p:txEl>
                                          </p:spTgt>
                                        </p:tgtEl>
                                        <p:attrNameLst>
                                          <p:attrName>style.visibility</p:attrName>
                                        </p:attrNameLst>
                                      </p:cBhvr>
                                      <p:to>
                                        <p:strVal val="visible"/>
                                      </p:to>
                                    </p:set>
                                    <p:anim calcmode="lin" valueType="num">
                                      <p:cBhvr additive="base">
                                        <p:cTn id="7"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03556">
                                            <p:txEl>
                                              <p:pRg st="1" end="1"/>
                                            </p:txEl>
                                          </p:spTgt>
                                        </p:tgtEl>
                                        <p:attrNameLst>
                                          <p:attrName>style.visibility</p:attrName>
                                        </p:attrNameLst>
                                      </p:cBhvr>
                                      <p:to>
                                        <p:strVal val="visible"/>
                                      </p:to>
                                    </p:set>
                                    <p:anim calcmode="lin" valueType="num">
                                      <p:cBhvr additive="base">
                                        <p:cTn id="13"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035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additive="base">
                                        <p:cTn id="2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 calcmode="lin" valueType="num">
                                      <p:cBhvr additive="base">
                                        <p:cTn id="3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 calcmode="lin" valueType="num">
                                      <p:cBhvr additive="base">
                                        <p:cTn id="3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12">
                                            <p:txEl>
                                              <p:pRg st="1" end="1"/>
                                            </p:txEl>
                                          </p:spTgt>
                                        </p:tgtEl>
                                        <p:attrNameLst>
                                          <p:attrName>style.visibility</p:attrName>
                                        </p:attrNameLst>
                                      </p:cBhvr>
                                      <p:to>
                                        <p:strVal val="visible"/>
                                      </p:to>
                                    </p:set>
                                    <p:anim calcmode="lin" valueType="num">
                                      <p:cBhvr additive="base">
                                        <p:cTn id="43"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12">
                                            <p:txEl>
                                              <p:pRg st="2" end="2"/>
                                            </p:txEl>
                                          </p:spTgt>
                                        </p:tgtEl>
                                        <p:attrNameLst>
                                          <p:attrName>style.visibility</p:attrName>
                                        </p:attrNameLst>
                                      </p:cBhvr>
                                      <p:to>
                                        <p:strVal val="visible"/>
                                      </p:to>
                                    </p:set>
                                    <p:anim calcmode="lin" valueType="num">
                                      <p:cBhvr additive="base">
                                        <p:cTn id="49"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2">
                                            <p:txEl>
                                              <p:pRg st="3" end="3"/>
                                            </p:txEl>
                                          </p:spTgt>
                                        </p:tgtEl>
                                        <p:attrNameLst>
                                          <p:attrName>style.visibility</p:attrName>
                                        </p:attrNameLst>
                                      </p:cBhvr>
                                      <p:to>
                                        <p:strVal val="visible"/>
                                      </p:to>
                                    </p:set>
                                    <p:anim calcmode="lin" valueType="num">
                                      <p:cBhvr additive="base">
                                        <p:cTn id="55"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1+#ppt_w/2"/>
                                          </p:val>
                                        </p:tav>
                                        <p:tav tm="100000">
                                          <p:val>
                                            <p:strVal val="#ppt_x"/>
                                          </p:val>
                                        </p:tav>
                                      </p:tavLst>
                                    </p:anim>
                                    <p:anim calcmode="lin" valueType="num">
                                      <p:cBhvr additive="base">
                                        <p:cTn id="62"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2231" name="Text Box 7"/>
          <p:cNvSpPr txBox="1">
            <a:spLocks noChangeArrowheads="1"/>
          </p:cNvSpPr>
          <p:nvPr/>
        </p:nvSpPr>
        <p:spPr bwMode="auto">
          <a:xfrm>
            <a:off x="228600" y="11430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if</a:t>
            </a:r>
            <a:endParaRPr lang="en-US" dirty="0">
              <a:effectLst>
                <a:outerShdw blurRad="38100" dist="38100" dir="2700000" algn="tl">
                  <a:srgbClr val="000000"/>
                </a:outerShdw>
              </a:effectLst>
              <a:cs typeface="+mn-cs"/>
            </a:endParaRP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grpSp>
        <p:nvGrpSpPr>
          <p:cNvPr id="2" name="Group 31"/>
          <p:cNvGrpSpPr>
            <a:grpSpLocks/>
          </p:cNvGrpSpPr>
          <p:nvPr/>
        </p:nvGrpSpPr>
        <p:grpSpPr bwMode="auto">
          <a:xfrm>
            <a:off x="990600" y="2582863"/>
            <a:ext cx="7265988" cy="1703387"/>
            <a:chOff x="990600" y="2048853"/>
            <a:chExt cx="7265201" cy="1703342"/>
          </a:xfrm>
        </p:grpSpPr>
        <p:sp>
          <p:nvSpPr>
            <p:cNvPr id="1332237" name="Rectangle 13"/>
            <p:cNvSpPr>
              <a:spLocks noChangeArrowheads="1"/>
            </p:cNvSpPr>
            <p:nvPr/>
          </p:nvSpPr>
          <p:spPr bwMode="auto">
            <a:xfrm>
              <a:off x="2362051" y="3228334"/>
              <a:ext cx="5893750" cy="523861"/>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Does not change. Could be </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dirty="0">
                  <a:effectLst>
                    <a:outerShdw blurRad="38100" dist="38100" dir="2700000" algn="tl">
                      <a:srgbClr val="000000"/>
                    </a:outerShdw>
                  </a:effectLst>
                  <a:cs typeface="+mn-cs"/>
                </a:rPr>
                <a:t>.</a:t>
              </a:r>
            </a:p>
          </p:txBody>
        </p:sp>
        <p:sp>
          <p:nvSpPr>
            <p:cNvPr id="1332238" name="Line 14"/>
            <p:cNvSpPr>
              <a:spLocks noChangeShapeType="1"/>
            </p:cNvSpPr>
            <p:nvPr/>
          </p:nvSpPr>
          <p:spPr bwMode="auto">
            <a:xfrm flipH="1" flipV="1">
              <a:off x="990600" y="2048853"/>
              <a:ext cx="1676218" cy="1241392"/>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27"/>
          <p:cNvGrpSpPr>
            <a:grpSpLocks/>
          </p:cNvGrpSpPr>
          <p:nvPr/>
        </p:nvGrpSpPr>
        <p:grpSpPr bwMode="auto">
          <a:xfrm>
            <a:off x="3343275" y="2147888"/>
            <a:ext cx="3022600" cy="523875"/>
            <a:chOff x="3343275" y="1614488"/>
            <a:chExt cx="3022622" cy="523220"/>
          </a:xfrm>
        </p:grpSpPr>
        <p:sp>
          <p:nvSpPr>
            <p:cNvPr id="1332239" name="Rectangle 15"/>
            <p:cNvSpPr>
              <a:spLocks noChangeArrowheads="1"/>
            </p:cNvSpPr>
            <p:nvPr/>
          </p:nvSpPr>
          <p:spPr bwMode="auto">
            <a:xfrm>
              <a:off x="3343275" y="1614488"/>
              <a:ext cx="3022622"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Smaller instance</a:t>
              </a:r>
            </a:p>
          </p:txBody>
        </p:sp>
        <p:sp>
          <p:nvSpPr>
            <p:cNvPr id="1332240" name="Line 16"/>
            <p:cNvSpPr>
              <a:spLocks noChangeShapeType="1"/>
            </p:cNvSpPr>
            <p:nvPr/>
          </p:nvSpPr>
          <p:spPr bwMode="auto">
            <a:xfrm flipH="1" flipV="1">
              <a:off x="3429001" y="1662053"/>
              <a:ext cx="152401" cy="166479"/>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1" name="Left Brace 10"/>
          <p:cNvSpPr/>
          <p:nvPr/>
        </p:nvSpPr>
        <p:spPr bwMode="auto">
          <a:xfrm rot="16200000">
            <a:off x="3325019" y="1704181"/>
            <a:ext cx="166688" cy="7207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Left Brace 11"/>
          <p:cNvSpPr/>
          <p:nvPr/>
        </p:nvSpPr>
        <p:spPr bwMode="auto">
          <a:xfrm rot="16200000">
            <a:off x="3228975" y="1622426"/>
            <a:ext cx="166687" cy="900112"/>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 name="Group 28"/>
          <p:cNvGrpSpPr>
            <a:grpSpLocks/>
          </p:cNvGrpSpPr>
          <p:nvPr/>
        </p:nvGrpSpPr>
        <p:grpSpPr bwMode="auto">
          <a:xfrm>
            <a:off x="3200400" y="2195513"/>
            <a:ext cx="3076575" cy="857250"/>
            <a:chOff x="3200400" y="1662107"/>
            <a:chExt cx="3077124" cy="856601"/>
          </a:xfrm>
        </p:grpSpPr>
        <p:sp>
          <p:nvSpPr>
            <p:cNvPr id="14" name="Rectangle 15"/>
            <p:cNvSpPr>
              <a:spLocks noChangeArrowheads="1"/>
            </p:cNvSpPr>
            <p:nvPr/>
          </p:nvSpPr>
          <p:spPr bwMode="auto">
            <a:xfrm>
              <a:off x="3200400" y="1995230"/>
              <a:ext cx="3077124" cy="523478"/>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Help from friend</a:t>
              </a:r>
            </a:p>
          </p:txBody>
        </p:sp>
        <p:sp>
          <p:nvSpPr>
            <p:cNvPr id="15" name="Line 16"/>
            <p:cNvSpPr>
              <a:spLocks noChangeShapeType="1"/>
            </p:cNvSpPr>
            <p:nvPr/>
          </p:nvSpPr>
          <p:spPr bwMode="auto">
            <a:xfrm flipH="1" flipV="1">
              <a:off x="3343300" y="1662107"/>
              <a:ext cx="85740" cy="47113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ectangle 15"/>
          <p:cNvSpPr>
            <a:spLocks noChangeArrowheads="1"/>
          </p:cNvSpPr>
          <p:nvPr/>
        </p:nvSpPr>
        <p:spPr bwMode="auto">
          <a:xfrm>
            <a:off x="5816600" y="2141538"/>
            <a:ext cx="2636838"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(very specific)</a:t>
            </a:r>
          </a:p>
        </p:txBody>
      </p:sp>
      <p:grpSp>
        <p:nvGrpSpPr>
          <p:cNvPr id="5" name="Group 30"/>
          <p:cNvGrpSpPr>
            <a:grpSpLocks/>
          </p:cNvGrpSpPr>
          <p:nvPr/>
        </p:nvGrpSpPr>
        <p:grpSpPr bwMode="auto">
          <a:xfrm>
            <a:off x="2057400" y="2671763"/>
            <a:ext cx="2632075" cy="1204912"/>
            <a:chOff x="2057400" y="2137707"/>
            <a:chExt cx="2631297" cy="1204913"/>
          </a:xfrm>
        </p:grpSpPr>
        <p:sp>
          <p:nvSpPr>
            <p:cNvPr id="17" name="Rectangle 16"/>
            <p:cNvSpPr>
              <a:spLocks noChangeArrowheads="1"/>
            </p:cNvSpPr>
            <p:nvPr/>
          </p:nvSpPr>
          <p:spPr bwMode="auto">
            <a:xfrm>
              <a:off x="2733475" y="2818745"/>
              <a:ext cx="1955222"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Base case</a:t>
              </a:r>
            </a:p>
          </p:txBody>
        </p:sp>
        <p:sp>
          <p:nvSpPr>
            <p:cNvPr id="21" name="Line 14"/>
            <p:cNvSpPr>
              <a:spLocks noChangeShapeType="1"/>
            </p:cNvSpPr>
            <p:nvPr/>
          </p:nvSpPr>
          <p:spPr bwMode="auto">
            <a:xfrm flipH="1" flipV="1">
              <a:off x="2057400" y="2137707"/>
              <a:ext cx="896673" cy="7889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29"/>
          <p:cNvGrpSpPr>
            <a:grpSpLocks/>
          </p:cNvGrpSpPr>
          <p:nvPr/>
        </p:nvGrpSpPr>
        <p:grpSpPr bwMode="auto">
          <a:xfrm>
            <a:off x="2862263" y="2362200"/>
            <a:ext cx="2497137" cy="1071563"/>
            <a:chOff x="2862130" y="1828799"/>
            <a:chExt cx="2497503" cy="1070909"/>
          </a:xfrm>
        </p:grpSpPr>
        <p:sp>
          <p:nvSpPr>
            <p:cNvPr id="16" name="Rectangle 15"/>
            <p:cNvSpPr>
              <a:spLocks noChangeArrowheads="1"/>
            </p:cNvSpPr>
            <p:nvPr/>
          </p:nvSpPr>
          <p:spPr bwMode="auto">
            <a:xfrm>
              <a:off x="2971683" y="2376153"/>
              <a:ext cx="2387950" cy="52355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My solution</a:t>
              </a:r>
            </a:p>
          </p:txBody>
        </p:sp>
        <p:sp>
          <p:nvSpPr>
            <p:cNvPr id="22" name="Line 14"/>
            <p:cNvSpPr>
              <a:spLocks noChangeShapeType="1"/>
            </p:cNvSpPr>
            <p:nvPr/>
          </p:nvSpPr>
          <p:spPr bwMode="auto">
            <a:xfrm flipH="1" flipV="1">
              <a:off x="2862130" y="1828799"/>
              <a:ext cx="371529" cy="69172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3" name="Left Brace 22"/>
          <p:cNvSpPr/>
          <p:nvPr/>
        </p:nvSpPr>
        <p:spPr bwMode="auto">
          <a:xfrm rot="16200000">
            <a:off x="2763838" y="1122363"/>
            <a:ext cx="166687" cy="2160587"/>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1942306" y="2175669"/>
            <a:ext cx="166688" cy="647700"/>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843757" y="2301081"/>
            <a:ext cx="166688" cy="2889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2231"/>
                                        </p:tgtEl>
                                        <p:attrNameLst>
                                          <p:attrName>style.visibility</p:attrName>
                                        </p:attrNameLst>
                                      </p:cBhvr>
                                      <p:to>
                                        <p:strVal val="visible"/>
                                      </p:to>
                                    </p:set>
                                    <p:anim calcmode="lin" valueType="num">
                                      <p:cBhvr additive="base">
                                        <p:cTn id="7" dur="500" fill="hold"/>
                                        <p:tgtEl>
                                          <p:spTgt spid="1332231"/>
                                        </p:tgtEl>
                                        <p:attrNameLst>
                                          <p:attrName>ppt_x</p:attrName>
                                        </p:attrNameLst>
                                      </p:cBhvr>
                                      <p:tavLst>
                                        <p:tav tm="0">
                                          <p:val>
                                            <p:strVal val="#ppt_x"/>
                                          </p:val>
                                        </p:tav>
                                        <p:tav tm="100000">
                                          <p:val>
                                            <p:strVal val="#ppt_x"/>
                                          </p:val>
                                        </p:tav>
                                      </p:tavLst>
                                    </p:anim>
                                    <p:anim calcmode="lin" valueType="num">
                                      <p:cBhvr additive="base">
                                        <p:cTn id="8" dur="500" fill="hold"/>
                                        <p:tgtEl>
                                          <p:spTgt spid="13322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11"/>
                                        </p:tgtEl>
                                        <p:attrNameLst>
                                          <p:attrName>style.visibility</p:attrName>
                                        </p:attrNameLst>
                                      </p:cBhvr>
                                      <p:to>
                                        <p:strVal val="hidden"/>
                                      </p:to>
                                    </p:set>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2"/>
                                        </p:tgtEl>
                                        <p:attrNameLst>
                                          <p:attrName>style.visibility</p:attrName>
                                        </p:attrNameLst>
                                      </p:cBhvr>
                                      <p:to>
                                        <p:strVal val="hidden"/>
                                      </p:to>
                                    </p:set>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23"/>
                                        </p:tgtEl>
                                        <p:attrNameLst>
                                          <p:attrName>style.visibility</p:attrName>
                                        </p:attrNameLst>
                                      </p:cBhvr>
                                      <p:to>
                                        <p:strVal val="hidden"/>
                                      </p:to>
                                    </p:set>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500" fill="hold"/>
                                        <p:tgtEl>
                                          <p:spTgt spid="26"/>
                                        </p:tgtEl>
                                        <p:attrNameLst>
                                          <p:attrName>ppt_x</p:attrName>
                                        </p:attrNameLst>
                                      </p:cBhvr>
                                      <p:tavLst>
                                        <p:tav tm="0">
                                          <p:val>
                                            <p:strVal val="#ppt_x"/>
                                          </p:val>
                                        </p:tav>
                                        <p:tav tm="100000">
                                          <p:val>
                                            <p:strVal val="#ppt_x"/>
                                          </p:val>
                                        </p:tav>
                                      </p:tavLst>
                                    </p:anim>
                                    <p:anim calcmode="lin" valueType="num">
                                      <p:cBhvr additive="base">
                                        <p:cTn id="6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26"/>
                                        </p:tgtEl>
                                        <p:attrNameLst>
                                          <p:attrName>style.visibility</p:attrName>
                                        </p:attrNameLst>
                                      </p:cBhvr>
                                      <p:to>
                                        <p:strVal val="hidden"/>
                                      </p:to>
                                    </p:set>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231" grpId="0"/>
      <p:bldP spid="11" grpId="0" animBg="1"/>
      <p:bldP spid="11" grpId="1" animBg="1"/>
      <p:bldP spid="12" grpId="0" animBg="1"/>
      <p:bldP spid="12" grpId="1" animBg="1"/>
      <p:bldP spid="18" grpId="0"/>
      <p:bldP spid="23" grpId="0" animBg="1"/>
      <p:bldP spid="23" grpId="1" animBg="1"/>
      <p:bldP spid="26" grpId="0" animBg="1"/>
      <p:bldP spid="26" grpId="1" animBg="1"/>
      <p:bldP spid="27" grpId="0" animBg="1"/>
      <p:bldP spid="27" grpId="1"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2231" name="Text Box 7"/>
          <p:cNvSpPr txBox="1">
            <a:spLocks noChangeArrowheads="1"/>
          </p:cNvSpPr>
          <p:nvPr/>
        </p:nvSpPr>
        <p:spPr bwMode="auto">
          <a:xfrm>
            <a:off x="228600" y="11430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dirty="0" smtClean="0">
                <a:effectLst>
                  <a:outerShdw blurRad="38100" dist="38100" dir="2700000" algn="tl">
                    <a:srgbClr val="000000"/>
                  </a:outerShdw>
                </a:effectLst>
                <a:cs typeface="+mn-cs"/>
              </a:rPr>
              <a:t>if</a:t>
            </a:r>
            <a:endParaRPr lang="en-US" dirty="0">
              <a:effectLst>
                <a:outerShdw blurRad="38100" dist="38100" dir="2700000" algn="tl">
                  <a:srgbClr val="000000"/>
                </a:outerShdw>
              </a:effectLst>
              <a:cs typeface="+mn-cs"/>
            </a:endParaRP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29" name="Rectangle 13"/>
          <p:cNvSpPr>
            <a:spLocks noChangeArrowheads="1"/>
          </p:cNvSpPr>
          <p:nvPr/>
        </p:nvSpPr>
        <p:spPr bwMode="auto">
          <a:xfrm>
            <a:off x="533400" y="3200400"/>
            <a:ext cx="7886133"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Because PR had bounded  and TM can run forever,</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TM can compute more problems. </a:t>
            </a:r>
            <a:endParaRPr lang="en-US" i="1" dirty="0">
              <a:effectLst>
                <a:outerShdw blurRad="38100" dist="38100" dir="2700000" algn="tl">
                  <a:srgbClr val="000000"/>
                </a:outerShdw>
              </a:effectLst>
              <a:cs typeface="+mn-cs"/>
            </a:endParaRPr>
          </a:p>
        </p:txBody>
      </p:sp>
      <p:sp>
        <p:nvSpPr>
          <p:cNvPr id="31" name="Text Box 13"/>
          <p:cNvSpPr txBox="1">
            <a:spLocks noChangeArrowheads="1"/>
          </p:cNvSpPr>
          <p:nvPr/>
        </p:nvSpPr>
        <p:spPr bwMode="auto">
          <a:xfrm>
            <a:off x="5132388" y="1095375"/>
            <a:ext cx="3630612" cy="1800225"/>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Initial functions:</a:t>
            </a:r>
          </a:p>
          <a:p>
            <a:pPr eaLnBrk="0" hangingPunct="0">
              <a:buFontTx/>
              <a:buChar char="•"/>
              <a:defRPr/>
            </a:pPr>
            <a:r>
              <a:rPr lang="en-US" i="1" dirty="0">
                <a:solidFill>
                  <a:schemeClr val="accent2"/>
                </a:solidFill>
                <a:effectLst>
                  <a:outerShdw blurRad="38100" dist="38100" dir="2700000" algn="tl">
                    <a:srgbClr val="000000"/>
                  </a:outerShdw>
                </a:effectLst>
                <a:cs typeface="+mn-cs"/>
              </a:rPr>
              <a:t>Zero(x) = 0</a:t>
            </a:r>
          </a:p>
          <a:p>
            <a:pPr eaLnBrk="0" hangingPunct="0">
              <a:buFontTx/>
              <a:buChar char="•"/>
              <a:defRPr/>
            </a:pPr>
            <a:r>
              <a:rPr lang="en-US" i="1" dirty="0">
                <a:solidFill>
                  <a:schemeClr val="accent2"/>
                </a:solidFill>
                <a:effectLst>
                  <a:outerShdw blurRad="38100" dist="38100" dir="2700000" algn="tl">
                    <a:srgbClr val="000000"/>
                  </a:outerShdw>
                </a:effectLst>
                <a:cs typeface="+mn-cs"/>
              </a:rPr>
              <a:t>Successor(x) = </a:t>
            </a:r>
            <a:r>
              <a:rPr lang="en-US" i="1" dirty="0" err="1">
                <a:solidFill>
                  <a:schemeClr val="accent2"/>
                </a:solidFill>
                <a:effectLst>
                  <a:outerShdw blurRad="38100" dist="38100" dir="2700000" algn="tl">
                    <a:srgbClr val="000000"/>
                  </a:outerShdw>
                </a:effectLst>
                <a:cs typeface="+mn-cs"/>
              </a:rPr>
              <a:t>x+1</a:t>
            </a:r>
            <a:endParaRPr lang="en-US" i="1" dirty="0">
              <a:solidFill>
                <a:schemeClr val="accent2"/>
              </a:solidFill>
              <a:effectLst>
                <a:outerShdw blurRad="38100" dist="38100" dir="2700000" algn="tl">
                  <a:srgbClr val="000000"/>
                </a:outerShdw>
              </a:effectLst>
              <a:cs typeface="+mn-cs"/>
            </a:endParaRPr>
          </a:p>
          <a:p>
            <a:pPr eaLnBrk="0" hangingPunct="0">
              <a:buFontTx/>
              <a:buChar char="•"/>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n,i</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x</a:t>
            </a:r>
            <a:r>
              <a:rPr lang="en-US" i="1" baseline="-25000" dirty="0">
                <a:solidFill>
                  <a:schemeClr val="accent2"/>
                </a:solidFill>
                <a:effectLst>
                  <a:outerShdw blurRad="38100" dist="38100" dir="2700000" algn="tl">
                    <a:srgbClr val="000000"/>
                  </a:outerShdw>
                </a:effectLst>
                <a:cs typeface="+mn-cs"/>
              </a:rPr>
              <a:t>i</a:t>
            </a:r>
            <a:endParaRPr lang="en-US" i="1" baseline="-25000" dirty="0">
              <a:effectLst>
                <a:outerShdw blurRad="38100" dist="38100" dir="2700000" algn="tl">
                  <a:srgbClr val="000000"/>
                </a:outerShdw>
              </a:effectLst>
              <a:cs typeface="+mn-cs"/>
            </a:endParaRPr>
          </a:p>
        </p:txBody>
      </p:sp>
      <p:grpSp>
        <p:nvGrpSpPr>
          <p:cNvPr id="8" name="Group 7"/>
          <p:cNvGrpSpPr/>
          <p:nvPr/>
        </p:nvGrpSpPr>
        <p:grpSpPr>
          <a:xfrm>
            <a:off x="533400" y="4031925"/>
            <a:ext cx="6292572" cy="1139495"/>
            <a:chOff x="533400" y="4270704"/>
            <a:chExt cx="6292572" cy="1139495"/>
          </a:xfrm>
        </p:grpSpPr>
        <p:sp>
          <p:nvSpPr>
            <p:cNvPr id="32" name="Rectangle 13"/>
            <p:cNvSpPr>
              <a:spLocks noChangeArrowheads="1"/>
            </p:cNvSpPr>
            <p:nvPr/>
          </p:nvSpPr>
          <p:spPr bwMode="auto">
            <a:xfrm>
              <a:off x="533400" y="4456092"/>
              <a:ext cx="5835252"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But if a TM’s time is limited to time </a:t>
              </a:r>
            </a:p>
            <a:p>
              <a:pPr eaLnBrk="0" hangingPunct="0">
                <a:defRPr/>
              </a:pPr>
              <a:r>
                <a:rPr lang="en-US" dirty="0">
                  <a:effectLst>
                    <a:outerShdw blurRad="38100" dist="38100" dir="2700000" algn="tl">
                      <a:srgbClr val="000000"/>
                    </a:outerShdw>
                  </a:effectLst>
                  <a:cs typeface="+mn-cs"/>
                </a:rPr>
                <a:t>t</a:t>
              </a:r>
              <a:r>
                <a:rPr lang="en-US" dirty="0" smtClean="0">
                  <a:effectLst>
                    <a:outerShdw blurRad="38100" dist="38100" dir="2700000" algn="tl">
                      <a:srgbClr val="000000"/>
                    </a:outerShdw>
                  </a:effectLst>
                  <a:cs typeface="+mn-cs"/>
                </a:rPr>
                <a:t>hen they are equivalent.</a:t>
              </a:r>
            </a:p>
          </p:txBody>
        </p:sp>
        <p:grpSp>
          <p:nvGrpSpPr>
            <p:cNvPr id="7" name="Group 6"/>
            <p:cNvGrpSpPr/>
            <p:nvPr/>
          </p:nvGrpSpPr>
          <p:grpSpPr>
            <a:xfrm>
              <a:off x="5715000" y="4270704"/>
              <a:ext cx="1110972" cy="910896"/>
              <a:chOff x="6048266" y="4220816"/>
              <a:chExt cx="1110972" cy="910896"/>
            </a:xfrm>
          </p:grpSpPr>
          <p:sp>
            <p:nvSpPr>
              <p:cNvPr id="33" name="Rectangle 13"/>
              <p:cNvSpPr>
                <a:spLocks noChangeArrowheads="1"/>
              </p:cNvSpPr>
              <p:nvPr/>
            </p:nvSpPr>
            <p:spPr bwMode="auto">
              <a:xfrm>
                <a:off x="6048266" y="4608492"/>
                <a:ext cx="733534"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2</a:t>
                </a:r>
              </a:p>
            </p:txBody>
          </p:sp>
          <p:sp>
            <p:nvSpPr>
              <p:cNvPr id="34" name="Rectangle 13"/>
              <p:cNvSpPr>
                <a:spLocks noChangeArrowheads="1"/>
              </p:cNvSpPr>
              <p:nvPr/>
            </p:nvSpPr>
            <p:spPr bwMode="auto">
              <a:xfrm>
                <a:off x="6200666" y="4472608"/>
                <a:ext cx="707886"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effectLst>
                      <a:outerShdw blurRad="38100" dist="38100" dir="2700000" algn="tl">
                        <a:srgbClr val="000000"/>
                      </a:outerShdw>
                    </a:effectLst>
                    <a:cs typeface="+mn-cs"/>
                  </a:rPr>
                  <a:t>2</a:t>
                </a:r>
              </a:p>
            </p:txBody>
          </p:sp>
          <p:sp>
            <p:nvSpPr>
              <p:cNvPr id="35" name="Rectangle 13"/>
              <p:cNvSpPr>
                <a:spLocks noChangeArrowheads="1"/>
              </p:cNvSpPr>
              <p:nvPr/>
            </p:nvSpPr>
            <p:spPr bwMode="auto">
              <a:xfrm>
                <a:off x="6353066" y="4355834"/>
                <a:ext cx="682238" cy="400110"/>
              </a:xfrm>
              <a:prstGeom prst="rect">
                <a:avLst/>
              </a:prstGeom>
              <a:noFill/>
              <a:ln w="38100" cap="sq">
                <a:noFill/>
                <a:miter lim="800000"/>
                <a:headEnd/>
                <a:tailEnd/>
              </a:ln>
              <a:effectLst/>
            </p:spPr>
            <p:txBody>
              <a:bodyPr wrap="none" lIns="274320" rIns="274320">
                <a:spAutoFit/>
              </a:bodyPr>
              <a:lstStyle/>
              <a:p>
                <a:pPr eaLnBrk="0" hangingPunct="0">
                  <a:defRPr/>
                </a:pPr>
                <a:r>
                  <a:rPr lang="en-US" sz="2000" dirty="0" smtClean="0">
                    <a:effectLst>
                      <a:outerShdw blurRad="38100" dist="38100" dir="2700000" algn="tl">
                        <a:srgbClr val="000000"/>
                      </a:outerShdw>
                    </a:effectLst>
                    <a:cs typeface="+mn-cs"/>
                  </a:rPr>
                  <a:t>2</a:t>
                </a:r>
              </a:p>
            </p:txBody>
          </p:sp>
          <p:sp>
            <p:nvSpPr>
              <p:cNvPr id="36" name="Rectangle 13"/>
              <p:cNvSpPr>
                <a:spLocks noChangeArrowheads="1"/>
              </p:cNvSpPr>
              <p:nvPr/>
            </p:nvSpPr>
            <p:spPr bwMode="auto">
              <a:xfrm>
                <a:off x="6477000" y="4220816"/>
                <a:ext cx="682238" cy="400110"/>
              </a:xfrm>
              <a:prstGeom prst="rect">
                <a:avLst/>
              </a:prstGeom>
              <a:noFill/>
              <a:ln w="38100" cap="sq">
                <a:noFill/>
                <a:miter lim="800000"/>
                <a:headEnd/>
                <a:tailEnd/>
              </a:ln>
              <a:effectLst/>
            </p:spPr>
            <p:txBody>
              <a:bodyPr wrap="none" lIns="274320" rIns="274320">
                <a:spAutoFit/>
              </a:bodyPr>
              <a:lstStyle/>
              <a:p>
                <a:pPr eaLnBrk="0" hangingPunct="0">
                  <a:defRPr/>
                </a:pPr>
                <a:r>
                  <a:rPr lang="en-US" sz="2000" dirty="0" smtClean="0">
                    <a:effectLst>
                      <a:outerShdw blurRad="38100" dist="38100" dir="2700000" algn="tl">
                        <a:srgbClr val="000000"/>
                      </a:outerShdw>
                    </a:effectLst>
                    <a:cs typeface="+mn-cs"/>
                  </a:rPr>
                  <a:t>n</a:t>
                </a:r>
              </a:p>
            </p:txBody>
          </p:sp>
        </p:grpSp>
      </p:grpSp>
      <p:sp>
        <p:nvSpPr>
          <p:cNvPr id="37" name="Rectangle 13"/>
          <p:cNvSpPr>
            <a:spLocks noChangeArrowheads="1"/>
          </p:cNvSpPr>
          <p:nvPr/>
        </p:nvSpPr>
        <p:spPr bwMode="auto">
          <a:xfrm>
            <a:off x="572067" y="5323821"/>
            <a:ext cx="6219010" cy="1384995"/>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Because PR can only </a:t>
            </a:r>
            <a:r>
              <a:rPr lang="en-US" dirty="0" err="1" smtClean="0">
                <a:effectLst>
                  <a:outerShdw blurRad="38100" dist="38100" dir="2700000" algn="tl">
                    <a:srgbClr val="000000"/>
                  </a:outerShdw>
                </a:effectLst>
                <a:cs typeface="+mn-cs"/>
              </a:rPr>
              <a:t>add&amp;subtract</a:t>
            </a:r>
            <a:r>
              <a:rPr lang="en-US" dirty="0" smtClean="0">
                <a:effectLst>
                  <a:outerShdw blurRad="38100" dist="38100" dir="2700000" algn="tl">
                    <a:srgbClr val="000000"/>
                  </a:outerShdw>
                </a:effectLst>
                <a:cs typeface="+mn-cs"/>
              </a:rPr>
              <a:t> one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and a TM can manipulate bits,</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PR takes exponentially longer.</a:t>
            </a:r>
          </a:p>
        </p:txBody>
      </p:sp>
    </p:spTree>
    <p:extLst>
      <p:ext uri="{BB962C8B-B14F-4D97-AF65-F5344CB8AC3E}">
        <p14:creationId xmlns:p14="http://schemas.microsoft.com/office/powerpoint/2010/main" val="2438864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xEl>
                                              <p:pRg st="1" end="1"/>
                                            </p:txEl>
                                          </p:spTgt>
                                        </p:tgtEl>
                                        <p:attrNameLst>
                                          <p:attrName>style.visibility</p:attrName>
                                        </p:attrNameLst>
                                      </p:cBhvr>
                                      <p:to>
                                        <p:strVal val="visible"/>
                                      </p:to>
                                    </p:set>
                                    <p:anim calcmode="lin" valueType="num">
                                      <p:cBhvr additive="base">
                                        <p:cTn id="11"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1">
                                            <p:txEl>
                                              <p:pRg st="2" end="2"/>
                                            </p:txEl>
                                          </p:spTgt>
                                        </p:tgtEl>
                                        <p:attrNameLst>
                                          <p:attrName>style.visibility</p:attrName>
                                        </p:attrNameLst>
                                      </p:cBhvr>
                                      <p:to>
                                        <p:strVal val="visible"/>
                                      </p:to>
                                    </p:set>
                                    <p:anim calcmode="lin" valueType="num">
                                      <p:cBhvr additive="base">
                                        <p:cTn id="1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
                                            <p:txEl>
                                              <p:pRg st="3" end="3"/>
                                            </p:txEl>
                                          </p:spTgt>
                                        </p:tgtEl>
                                        <p:attrNameLst>
                                          <p:attrName>style.visibility</p:attrName>
                                        </p:attrNameLst>
                                      </p:cBhvr>
                                      <p:to>
                                        <p:strVal val="visible"/>
                                      </p:to>
                                    </p:set>
                                    <p:anim calcmode="lin" valueType="num">
                                      <p:cBhvr additive="base">
                                        <p:cTn id="19"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additive="base">
                                        <p:cTn id="25" dur="500" fill="hold"/>
                                        <p:tgtEl>
                                          <p:spTgt spid="29"/>
                                        </p:tgtEl>
                                        <p:attrNameLst>
                                          <p:attrName>ppt_x</p:attrName>
                                        </p:attrNameLst>
                                      </p:cBhvr>
                                      <p:tavLst>
                                        <p:tav tm="0">
                                          <p:val>
                                            <p:strVal val="#ppt_x"/>
                                          </p:val>
                                        </p:tav>
                                        <p:tav tm="100000">
                                          <p:val>
                                            <p:strVal val="#ppt_x"/>
                                          </p:val>
                                        </p:tav>
                                      </p:tavLst>
                                    </p:anim>
                                    <p:anim calcmode="lin" valueType="num">
                                      <p:cBhvr additive="base">
                                        <p:cTn id="2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ppt_x"/>
                                          </p:val>
                                        </p:tav>
                                        <p:tav tm="100000">
                                          <p:val>
                                            <p:strVal val="#ppt_x"/>
                                          </p:val>
                                        </p:tav>
                                      </p:tavLst>
                                    </p:anim>
                                    <p:anim calcmode="lin" valueType="num">
                                      <p:cBhvr additive="base">
                                        <p:cTn id="3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7"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8" name="Text Box 4"/>
          <p:cNvSpPr txBox="1">
            <a:spLocks noChangeArrowheads="1"/>
          </p:cNvSpPr>
          <p:nvPr/>
        </p:nvSpPr>
        <p:spPr bwMode="auto">
          <a:xfrm>
            <a:off x="457200" y="990600"/>
            <a:ext cx="8382000" cy="3323987"/>
          </a:xfrm>
          <a:prstGeom prst="rect">
            <a:avLst/>
          </a:prstGeom>
          <a:noFill/>
          <a:ln w="38100" cap="sq">
            <a:noFill/>
            <a:miter lim="800000"/>
            <a:headEnd/>
            <a:tailEnd/>
          </a:ln>
          <a:effectLst/>
        </p:spPr>
        <p:txBody>
          <a:bodyPr lIns="274320" rIns="274320">
            <a:spAutoFit/>
          </a:bodyPr>
          <a:lstStyle/>
          <a:p>
            <a:pPr eaLnBrk="0" hangingPunct="0">
              <a:spcBef>
                <a:spcPct val="50000"/>
              </a:spcBef>
              <a:buFontTx/>
              <a:buChar char="•"/>
              <a:defRPr/>
            </a:pPr>
            <a:r>
              <a:rPr lang="en-US" dirty="0" smtClean="0">
                <a:effectLst>
                  <a:outerShdw blurRad="38100" dist="38100" dir="2700000" algn="tl">
                    <a:srgbClr val="000000"/>
                  </a:outerShdw>
                </a:effectLst>
                <a:cs typeface="+mn-cs"/>
              </a:rPr>
              <a:t>The </a:t>
            </a:r>
            <a:r>
              <a:rPr lang="en-US" dirty="0">
                <a:effectLst>
                  <a:outerShdw blurRad="38100" dist="38100" dir="2700000" algn="tl">
                    <a:srgbClr val="000000"/>
                  </a:outerShdw>
                </a:effectLst>
                <a:cs typeface="+mn-cs"/>
              </a:rPr>
              <a:t>model has a constant number of registers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that can take on any integer </a:t>
            </a:r>
            <a:r>
              <a:rPr lang="en-US" dirty="0">
                <a:effectLst>
                  <a:outerShdw blurRad="38100" dist="38100" dir="2700000" algn="tl">
                    <a:srgbClr val="000000"/>
                  </a:outerShdw>
                </a:effectLst>
                <a:cs typeface="Times New Roman" pitchFamily="18" charset="0"/>
              </a:rPr>
              <a:t>≥ 0.</a:t>
            </a:r>
          </a:p>
          <a:p>
            <a:pPr eaLnBrk="0" hangingPunct="0">
              <a:spcBef>
                <a:spcPct val="50000"/>
              </a:spcBef>
              <a:buFontTx/>
              <a:buChar char="•"/>
              <a:defRPr/>
            </a:pPr>
            <a:r>
              <a:rPr lang="en-US" dirty="0">
                <a:effectLst>
                  <a:outerShdw blurRad="38100" dist="38100" dir="2700000" algn="tl">
                    <a:srgbClr val="000000"/>
                  </a:outerShdw>
                </a:effectLst>
                <a:cs typeface="+mn-cs"/>
              </a:rPr>
              <a:t>A program is specified by code made from</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the following commands:</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lvl="1" eaLnBrk="0" hangingPunct="0">
              <a:buFontTx/>
              <a:buChar char="•"/>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sz="2400"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dirty="0">
                <a:solidFill>
                  <a:schemeClr val="accent2"/>
                </a:solidFill>
                <a:effectLst>
                  <a:outerShdw blurRad="38100" dist="38100" dir="2700000" algn="tl">
                    <a:srgbClr val="000000"/>
                  </a:outerShdw>
                </a:effectLst>
                <a:cs typeface="+mn-cs"/>
              </a:rPr>
              <a:t>  </a:t>
            </a:r>
            <a:r>
              <a:rPr lang="en-US" dirty="0" err="1">
                <a:solidFill>
                  <a:schemeClr val="accent2"/>
                </a:solidFill>
                <a:effectLst>
                  <a:outerShdw blurRad="38100" dist="38100" dir="2700000" algn="tl">
                    <a:srgbClr val="000000"/>
                  </a:outerShdw>
                </a:effectLst>
                <a:cs typeface="+mn-cs"/>
              </a:rPr>
              <a:t>goto</a:t>
            </a:r>
            <a:r>
              <a:rPr lang="en-US" i="1" dirty="0">
                <a:solidFill>
                  <a:schemeClr val="accent2"/>
                </a:solidFill>
                <a:effectLst>
                  <a:outerShdw blurRad="38100" dist="38100" dir="2700000" algn="tl">
                    <a:srgbClr val="000000"/>
                  </a:outerShdw>
                </a:effectLst>
                <a:cs typeface="+mn-cs"/>
              </a:rPr>
              <a:t> line k</a:t>
            </a:r>
          </a:p>
        </p:txBody>
      </p:sp>
      <p:sp>
        <p:nvSpPr>
          <p:cNvPr id="9"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rPr>
              <a:t>Register Machines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0" name="Text Box 5"/>
          <p:cNvSpPr txBox="1">
            <a:spLocks noChangeArrowheads="1"/>
          </p:cNvSpPr>
          <p:nvPr/>
        </p:nvSpPr>
        <p:spPr bwMode="auto">
          <a:xfrm>
            <a:off x="4648200" y="3719274"/>
            <a:ext cx="3897862"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Can compute the same </a:t>
            </a:r>
            <a:br>
              <a:rPr lang="en-US" dirty="0" smtClean="0">
                <a:cs typeface="+mn-cs"/>
              </a:rPr>
            </a:br>
            <a:r>
              <a:rPr lang="en-US" dirty="0" smtClean="0">
                <a:cs typeface="+mn-cs"/>
              </a:rPr>
              <a:t>problems as TM.</a:t>
            </a:r>
            <a:endParaRPr lang="en-US" dirty="0">
              <a:cs typeface="+mn-cs"/>
            </a:endParaRPr>
          </a:p>
        </p:txBody>
      </p:sp>
      <p:grpSp>
        <p:nvGrpSpPr>
          <p:cNvPr id="3" name="Group 2"/>
          <p:cNvGrpSpPr/>
          <p:nvPr/>
        </p:nvGrpSpPr>
        <p:grpSpPr>
          <a:xfrm>
            <a:off x="228600" y="4478099"/>
            <a:ext cx="2198688" cy="2065338"/>
            <a:chOff x="228600" y="4478099"/>
            <a:chExt cx="2198688" cy="2065338"/>
          </a:xfrm>
        </p:grpSpPr>
        <p:sp>
          <p:nvSpPr>
            <p:cNvPr id="7" name="Text Box 10"/>
            <p:cNvSpPr txBox="1">
              <a:spLocks noChangeArrowheads="1"/>
            </p:cNvSpPr>
            <p:nvPr/>
          </p:nvSpPr>
          <p:spPr bwMode="auto">
            <a:xfrm>
              <a:off x="457200" y="6024324"/>
              <a:ext cx="1066800"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endParaRPr lang="en-US" i="1">
                <a:solidFill>
                  <a:schemeClr val="accent2"/>
                </a:solidFill>
                <a:effectLst>
                  <a:outerShdw blurRad="38100" dist="38100" dir="2700000" algn="tl">
                    <a:srgbClr val="000000"/>
                  </a:outerShdw>
                </a:effectLst>
                <a:cs typeface="+mn-cs"/>
              </a:endParaRPr>
            </a:p>
          </p:txBody>
        </p:sp>
        <p:sp>
          <p:nvSpPr>
            <p:cNvPr id="6" name="Line 7"/>
            <p:cNvSpPr>
              <a:spLocks noChangeShapeType="1"/>
            </p:cNvSpPr>
            <p:nvPr/>
          </p:nvSpPr>
          <p:spPr bwMode="auto">
            <a:xfrm>
              <a:off x="228600" y="6024324"/>
              <a:ext cx="2198688" cy="0"/>
            </a:xfrm>
            <a:prstGeom prst="line">
              <a:avLst/>
            </a:prstGeom>
            <a:noFill/>
            <a:ln w="38100" cap="sq">
              <a:solidFill>
                <a:schemeClr val="bg2"/>
              </a:solidFill>
              <a:round/>
              <a:headEnd/>
              <a:tailEnd/>
            </a:ln>
            <a:effectLst/>
          </p:spPr>
          <p:txBody>
            <a:bodyPr wrap="square"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12"/>
            <p:cNvSpPr>
              <a:spLocks noChangeArrowheads="1"/>
            </p:cNvSpPr>
            <p:nvPr/>
          </p:nvSpPr>
          <p:spPr bwMode="auto">
            <a:xfrm>
              <a:off x="1577975" y="5687774"/>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13"/>
            <p:cNvSpPr>
              <a:spLocks noChangeArrowheads="1"/>
            </p:cNvSpPr>
            <p:nvPr/>
          </p:nvSpPr>
          <p:spPr bwMode="auto">
            <a:xfrm>
              <a:off x="1577975" y="5371862"/>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14"/>
            <p:cNvSpPr>
              <a:spLocks noChangeArrowheads="1"/>
            </p:cNvSpPr>
            <p:nvPr/>
          </p:nvSpPr>
          <p:spPr bwMode="auto">
            <a:xfrm>
              <a:off x="1577975" y="5055949"/>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5"/>
            <p:cNvSpPr>
              <a:spLocks noChangeArrowheads="1"/>
            </p:cNvSpPr>
            <p:nvPr/>
          </p:nvSpPr>
          <p:spPr bwMode="auto">
            <a:xfrm>
              <a:off x="1577975" y="4794012"/>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16"/>
            <p:cNvSpPr>
              <a:spLocks noChangeArrowheads="1"/>
            </p:cNvSpPr>
            <p:nvPr/>
          </p:nvSpPr>
          <p:spPr bwMode="auto">
            <a:xfrm>
              <a:off x="1577975" y="4478099"/>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Text Box 19"/>
            <p:cNvSpPr txBox="1">
              <a:spLocks noChangeArrowheads="1"/>
            </p:cNvSpPr>
            <p:nvPr/>
          </p:nvSpPr>
          <p:spPr bwMode="auto">
            <a:xfrm>
              <a:off x="1295400" y="5959237"/>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7" name="Rectangle 20"/>
            <p:cNvSpPr>
              <a:spLocks noChangeArrowheads="1"/>
            </p:cNvSpPr>
            <p:nvPr/>
          </p:nvSpPr>
          <p:spPr bwMode="auto">
            <a:xfrm>
              <a:off x="687387" y="5689362"/>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Rectangle 21"/>
            <p:cNvSpPr>
              <a:spLocks noChangeArrowheads="1"/>
            </p:cNvSpPr>
            <p:nvPr/>
          </p:nvSpPr>
          <p:spPr bwMode="auto">
            <a:xfrm>
              <a:off x="687387" y="5373449"/>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Rectangle 29"/>
            <p:cNvSpPr>
              <a:spLocks noChangeArrowheads="1"/>
            </p:cNvSpPr>
            <p:nvPr/>
          </p:nvSpPr>
          <p:spPr bwMode="auto">
            <a:xfrm>
              <a:off x="685800" y="5698887"/>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Rectangle 30"/>
            <p:cNvSpPr>
              <a:spLocks noChangeArrowheads="1"/>
            </p:cNvSpPr>
            <p:nvPr/>
          </p:nvSpPr>
          <p:spPr bwMode="auto">
            <a:xfrm>
              <a:off x="685800" y="5382974"/>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1" name="Rectangle 13"/>
          <p:cNvSpPr>
            <a:spLocks noChangeArrowheads="1"/>
          </p:cNvSpPr>
          <p:nvPr/>
        </p:nvSpPr>
        <p:spPr bwMode="auto">
          <a:xfrm>
            <a:off x="4267200" y="4876800"/>
            <a:ext cx="4936031" cy="1384995"/>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effectLst>
                  <a:outerShdw blurRad="38100" dist="38100" dir="2700000" algn="tl">
                    <a:srgbClr val="000000"/>
                  </a:outerShdw>
                </a:effectLst>
                <a:cs typeface="+mn-cs"/>
              </a:rPr>
              <a:t>Because it can only add one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and a TM can manipulate bits,</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it takes exponentially longer.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09028">
                                            <p:txEl>
                                              <p:pRg st="0" end="0"/>
                                            </p:txEl>
                                          </p:spTgt>
                                        </p:tgtEl>
                                        <p:attrNameLst>
                                          <p:attrName>style.visibility</p:attrName>
                                        </p:attrNameLst>
                                      </p:cBhvr>
                                      <p:to>
                                        <p:strVal val="visible"/>
                                      </p:to>
                                    </p:set>
                                    <p:anim calcmode="lin" valueType="num">
                                      <p:cBhvr additive="base">
                                        <p:cTn id="7" dur="500" fill="hold"/>
                                        <p:tgtEl>
                                          <p:spTgt spid="14090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902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09028">
                                            <p:txEl>
                                              <p:pRg st="1" end="1"/>
                                            </p:txEl>
                                          </p:spTgt>
                                        </p:tgtEl>
                                        <p:attrNameLst>
                                          <p:attrName>style.visibility</p:attrName>
                                        </p:attrNameLst>
                                      </p:cBhvr>
                                      <p:to>
                                        <p:strVal val="visible"/>
                                      </p:to>
                                    </p:set>
                                    <p:anim calcmode="lin" valueType="num">
                                      <p:cBhvr additive="base">
                                        <p:cTn id="17" dur="500" fill="hold"/>
                                        <p:tgtEl>
                                          <p:spTgt spid="1409028">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09028">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09028">
                                            <p:txEl>
                                              <p:pRg st="2" end="2"/>
                                            </p:txEl>
                                          </p:spTgt>
                                        </p:tgtEl>
                                        <p:attrNameLst>
                                          <p:attrName>style.visibility</p:attrName>
                                        </p:attrNameLst>
                                      </p:cBhvr>
                                      <p:to>
                                        <p:strVal val="visible"/>
                                      </p:to>
                                    </p:set>
                                    <p:anim calcmode="lin" valueType="num">
                                      <p:cBhvr additive="base">
                                        <p:cTn id="21" dur="500" fill="hold"/>
                                        <p:tgtEl>
                                          <p:spTgt spid="1409028">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09028">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409028">
                                            <p:txEl>
                                              <p:pRg st="3" end="3"/>
                                            </p:txEl>
                                          </p:spTgt>
                                        </p:tgtEl>
                                        <p:attrNameLst>
                                          <p:attrName>style.visibility</p:attrName>
                                        </p:attrNameLst>
                                      </p:cBhvr>
                                      <p:to>
                                        <p:strVal val="visible"/>
                                      </p:to>
                                    </p:set>
                                    <p:anim calcmode="lin" valueType="num">
                                      <p:cBhvr additive="base">
                                        <p:cTn id="25" dur="500" fill="hold"/>
                                        <p:tgtEl>
                                          <p:spTgt spid="140902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09028">
                                            <p:txEl>
                                              <p:pRg st="3" end="3"/>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409028">
                                            <p:txEl>
                                              <p:pRg st="4" end="4"/>
                                            </p:txEl>
                                          </p:spTgt>
                                        </p:tgtEl>
                                        <p:attrNameLst>
                                          <p:attrName>style.visibility</p:attrName>
                                        </p:attrNameLst>
                                      </p:cBhvr>
                                      <p:to>
                                        <p:strVal val="visible"/>
                                      </p:to>
                                    </p:set>
                                    <p:anim calcmode="lin" valueType="num">
                                      <p:cBhvr additive="base">
                                        <p:cTn id="29" dur="500" fill="hold"/>
                                        <p:tgtEl>
                                          <p:spTgt spid="1409028">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0902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228600" y="1851025"/>
            <a:ext cx="4686300" cy="4854575"/>
            <a:chOff x="168" y="1279"/>
            <a:chExt cx="2952" cy="3058"/>
          </a:xfrm>
        </p:grpSpPr>
        <p:sp>
          <p:nvSpPr>
            <p:cNvPr id="213012" name="Text Box 4"/>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3</a:t>
              </a:r>
              <a:endParaRPr lang="en-US" altLang="en-US" sz="4400" i="1">
                <a:solidFill>
                  <a:schemeClr val="accent2"/>
                </a:solidFill>
              </a:endParaRPr>
            </a:p>
          </p:txBody>
        </p:sp>
        <p:sp>
          <p:nvSpPr>
            <p:cNvPr id="213013" name="Text Box 5"/>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2</a:t>
              </a:r>
              <a:endParaRPr lang="en-US" altLang="en-US" sz="4400" i="1">
                <a:solidFill>
                  <a:schemeClr val="accent2"/>
                </a:solidFill>
              </a:endParaRPr>
            </a:p>
          </p:txBody>
        </p:sp>
        <p:sp>
          <p:nvSpPr>
            <p:cNvPr id="213014" name="Text Box 6"/>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1</a:t>
              </a:r>
              <a:endParaRPr lang="en-US" altLang="en-US" sz="4400" i="1">
                <a:solidFill>
                  <a:schemeClr val="accent2"/>
                </a:solidFill>
              </a:endParaRPr>
            </a:p>
          </p:txBody>
        </p:sp>
        <p:sp>
          <p:nvSpPr>
            <p:cNvPr id="213015"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sp>
          <p:nvSpPr>
            <p:cNvPr id="213016"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sp>
          <p:nvSpPr>
            <p:cNvPr id="213017"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AND</a:t>
              </a:r>
            </a:p>
          </p:txBody>
        </p:sp>
        <p:sp>
          <p:nvSpPr>
            <p:cNvPr id="213018"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AND</a:t>
              </a:r>
            </a:p>
          </p:txBody>
        </p:sp>
        <p:cxnSp>
          <p:nvCxnSpPr>
            <p:cNvPr id="213019" name="AutoShape 11"/>
            <p:cNvCxnSpPr>
              <a:cxnSpLocks noChangeShapeType="1"/>
              <a:stCxn id="213014" idx="2"/>
              <a:endCxn id="213018"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0" name="AutoShape 12"/>
            <p:cNvCxnSpPr>
              <a:cxnSpLocks noChangeShapeType="1"/>
              <a:stCxn id="213013" idx="2"/>
              <a:endCxn id="213018"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1" name="AutoShape 13"/>
            <p:cNvCxnSpPr>
              <a:cxnSpLocks noChangeShapeType="1"/>
              <a:stCxn id="213014" idx="2"/>
              <a:endCxn id="213017"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2" name="AutoShape 14"/>
            <p:cNvCxnSpPr>
              <a:cxnSpLocks noChangeShapeType="1"/>
              <a:stCxn id="213012" idx="2"/>
              <a:endCxn id="213017"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3" name="AutoShape 15"/>
            <p:cNvCxnSpPr>
              <a:cxnSpLocks noChangeShapeType="1"/>
              <a:stCxn id="213012" idx="2"/>
              <a:endCxn id="213016"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4" name="AutoShape 16"/>
            <p:cNvCxnSpPr>
              <a:cxnSpLocks noChangeShapeType="1"/>
              <a:stCxn id="213013" idx="2"/>
              <a:endCxn id="213016"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13025"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cxnSp>
          <p:nvCxnSpPr>
            <p:cNvPr id="213026" name="AutoShape 18"/>
            <p:cNvCxnSpPr>
              <a:cxnSpLocks noChangeShapeType="1"/>
              <a:stCxn id="213018" idx="3"/>
              <a:endCxn id="213015"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7" name="AutoShape 19"/>
            <p:cNvCxnSpPr>
              <a:cxnSpLocks noChangeShapeType="1"/>
              <a:stCxn id="213017" idx="3"/>
              <a:endCxn id="213015"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8" name="AutoShape 20"/>
            <p:cNvCxnSpPr>
              <a:cxnSpLocks noChangeShapeType="1"/>
              <a:stCxn id="213030" idx="3"/>
              <a:endCxn id="213025"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9" name="AutoShape 21"/>
            <p:cNvCxnSpPr>
              <a:cxnSpLocks noChangeShapeType="1"/>
              <a:stCxn id="213015" idx="3"/>
              <a:endCxn id="213025"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13030"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NOT</a:t>
              </a:r>
            </a:p>
          </p:txBody>
        </p:sp>
        <p:cxnSp>
          <p:nvCxnSpPr>
            <p:cNvPr id="213031" name="AutoShape 23"/>
            <p:cNvCxnSpPr>
              <a:cxnSpLocks noChangeShapeType="1"/>
              <a:stCxn id="213016" idx="3"/>
              <a:endCxn id="213030"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32" name="AutoShape 24"/>
            <p:cNvCxnSpPr>
              <a:cxnSpLocks noChangeShapeType="1"/>
              <a:stCxn id="213025"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217114" name="Text Box 26"/>
          <p:cNvSpPr txBox="1">
            <a:spLocks noChangeArrowheads="1"/>
          </p:cNvSpPr>
          <p:nvPr/>
        </p:nvSpPr>
        <p:spPr bwMode="auto">
          <a:xfrm>
            <a:off x="457200" y="904875"/>
            <a:ext cx="8472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t>A circuit is a directed acyclic graph of and/or/not gates</a:t>
            </a:r>
          </a:p>
        </p:txBody>
      </p:sp>
      <p:grpSp>
        <p:nvGrpSpPr>
          <p:cNvPr id="3" name="Group 27"/>
          <p:cNvGrpSpPr>
            <a:grpSpLocks/>
          </p:cNvGrpSpPr>
          <p:nvPr/>
        </p:nvGrpSpPr>
        <p:grpSpPr bwMode="auto">
          <a:xfrm>
            <a:off x="1157288" y="2057400"/>
            <a:ext cx="3851275" cy="533400"/>
            <a:chOff x="384" y="672"/>
            <a:chExt cx="2426" cy="336"/>
          </a:xfrm>
        </p:grpSpPr>
        <p:sp>
          <p:nvSpPr>
            <p:cNvPr id="213009" name="Text Box 28"/>
            <p:cNvSpPr txBox="1">
              <a:spLocks noChangeArrowheads="1"/>
            </p:cNvSpPr>
            <p:nvPr/>
          </p:nvSpPr>
          <p:spPr bwMode="auto">
            <a:xfrm>
              <a:off x="384" y="672"/>
              <a:ext cx="51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 0</a:t>
              </a:r>
            </a:p>
          </p:txBody>
        </p:sp>
        <p:sp>
          <p:nvSpPr>
            <p:cNvPr id="213010" name="Text Box 29"/>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1</a:t>
              </a:r>
            </a:p>
          </p:txBody>
        </p:sp>
        <p:sp>
          <p:nvSpPr>
            <p:cNvPr id="213011" name="Text Box 30"/>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grpSp>
      <p:sp>
        <p:nvSpPr>
          <p:cNvPr id="212997"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latin typeface="Comic Sans MS" pitchFamily="66" charset="0"/>
            </a:endParaRPr>
          </a:p>
        </p:txBody>
      </p:sp>
      <p:sp>
        <p:nvSpPr>
          <p:cNvPr id="212998"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latin typeface="Comic Sans MS" pitchFamily="66" charset="0"/>
            </a:endParaRPr>
          </a:p>
        </p:txBody>
      </p:sp>
      <p:sp>
        <p:nvSpPr>
          <p:cNvPr id="217121" name="Text Box 33"/>
          <p:cNvSpPr txBox="1">
            <a:spLocks noChangeArrowheads="1"/>
          </p:cNvSpPr>
          <p:nvPr/>
        </p:nvSpPr>
        <p:spPr bwMode="auto">
          <a:xfrm>
            <a:off x="457200" y="1385888"/>
            <a:ext cx="7400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t>An input </a:t>
            </a:r>
            <a:r>
              <a:rPr lang="en-US" altLang="en-US" i="1">
                <a:solidFill>
                  <a:schemeClr val="accent2"/>
                </a:solidFill>
              </a:rPr>
              <a:t>X</a:t>
            </a:r>
            <a:r>
              <a:rPr lang="en-US" altLang="en-US"/>
              <a:t> assigns a bit to each incoming wire.</a:t>
            </a:r>
          </a:p>
        </p:txBody>
      </p:sp>
      <p:grpSp>
        <p:nvGrpSpPr>
          <p:cNvPr id="4" name="Group 34"/>
          <p:cNvGrpSpPr>
            <a:grpSpLocks/>
          </p:cNvGrpSpPr>
          <p:nvPr/>
        </p:nvGrpSpPr>
        <p:grpSpPr bwMode="auto">
          <a:xfrm>
            <a:off x="609600" y="3819525"/>
            <a:ext cx="4532313" cy="2886075"/>
            <a:chOff x="384" y="2598"/>
            <a:chExt cx="2855" cy="1818"/>
          </a:xfrm>
        </p:grpSpPr>
        <p:sp>
          <p:nvSpPr>
            <p:cNvPr id="213003" name="Text Box 35"/>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4" name="Text Box 36"/>
            <p:cNvSpPr txBox="1">
              <a:spLocks noChangeArrowheads="1"/>
            </p:cNvSpPr>
            <p:nvPr/>
          </p:nvSpPr>
          <p:spPr bwMode="auto">
            <a:xfrm>
              <a:off x="134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5" name="Text Box 37"/>
            <p:cNvSpPr txBox="1">
              <a:spLocks noChangeArrowheads="1"/>
            </p:cNvSpPr>
            <p:nvPr/>
          </p:nvSpPr>
          <p:spPr bwMode="auto">
            <a:xfrm>
              <a:off x="1608" y="4089"/>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6" name="Text Box 38"/>
            <p:cNvSpPr txBox="1">
              <a:spLocks noChangeArrowheads="1"/>
            </p:cNvSpPr>
            <p:nvPr/>
          </p:nvSpPr>
          <p:spPr bwMode="auto">
            <a:xfrm>
              <a:off x="912"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7" name="Text Box 39"/>
            <p:cNvSpPr txBox="1">
              <a:spLocks noChangeArrowheads="1"/>
            </p:cNvSpPr>
            <p:nvPr/>
          </p:nvSpPr>
          <p:spPr bwMode="auto">
            <a:xfrm>
              <a:off x="1920"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8" name="Text Box 40"/>
            <p:cNvSpPr txBox="1">
              <a:spLocks noChangeArrowheads="1"/>
            </p:cNvSpPr>
            <p:nvPr/>
          </p:nvSpPr>
          <p:spPr bwMode="auto">
            <a:xfrm>
              <a:off x="2781"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1</a:t>
              </a:r>
            </a:p>
          </p:txBody>
        </p:sp>
      </p:grpSp>
      <p:sp>
        <p:nvSpPr>
          <p:cNvPr id="217132" name="Text Box 44"/>
          <p:cNvSpPr txBox="1">
            <a:spLocks noChangeArrowheads="1"/>
          </p:cNvSpPr>
          <p:nvPr/>
        </p:nvSpPr>
        <p:spPr bwMode="auto">
          <a:xfrm>
            <a:off x="5029200" y="1981200"/>
            <a:ext cx="4171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The bits percolate </a:t>
            </a:r>
            <a:br>
              <a:rPr lang="en-US" altLang="en-US"/>
            </a:br>
            <a:r>
              <a:rPr lang="en-US" altLang="en-US"/>
              <a:t>down to the output wires.</a:t>
            </a:r>
          </a:p>
        </p:txBody>
      </p:sp>
      <p:sp>
        <p:nvSpPr>
          <p:cNvPr id="4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dirty="0">
                <a:solidFill>
                  <a:schemeClr val="tx2"/>
                </a:solidFill>
                <a:latin typeface="Arial Rounded MT Bold" pitchFamily="34" charset="0"/>
                <a:cs typeface="+mn-cs"/>
              </a:rPr>
              <a:t>And/Or/Not Circuits</a:t>
            </a:r>
          </a:p>
        </p:txBody>
      </p:sp>
    </p:spTree>
    <p:extLst>
      <p:ext uri="{BB962C8B-B14F-4D97-AF65-F5344CB8AC3E}">
        <p14:creationId xmlns:p14="http://schemas.microsoft.com/office/powerpoint/2010/main" val="30404564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17114"/>
                                        </p:tgtEl>
                                        <p:attrNameLst>
                                          <p:attrName>style.visibility</p:attrName>
                                        </p:attrNameLst>
                                      </p:cBhvr>
                                      <p:to>
                                        <p:strVal val="visible"/>
                                      </p:to>
                                    </p:set>
                                    <p:anim calcmode="lin" valueType="num">
                                      <p:cBhvr additive="base">
                                        <p:cTn id="7" dur="500" fill="hold"/>
                                        <p:tgtEl>
                                          <p:spTgt spid="217114"/>
                                        </p:tgtEl>
                                        <p:attrNameLst>
                                          <p:attrName>ppt_x</p:attrName>
                                        </p:attrNameLst>
                                      </p:cBhvr>
                                      <p:tavLst>
                                        <p:tav tm="0">
                                          <p:val>
                                            <p:strVal val="#ppt_x"/>
                                          </p:val>
                                        </p:tav>
                                        <p:tav tm="100000">
                                          <p:val>
                                            <p:strVal val="#ppt_x"/>
                                          </p:val>
                                        </p:tav>
                                      </p:tavLst>
                                    </p:anim>
                                    <p:anim calcmode="lin" valueType="num">
                                      <p:cBhvr additive="base">
                                        <p:cTn id="8" dur="500" fill="hold"/>
                                        <p:tgtEl>
                                          <p:spTgt spid="21711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217121"/>
                                        </p:tgtEl>
                                        <p:attrNameLst>
                                          <p:attrName>style.visibility</p:attrName>
                                        </p:attrNameLst>
                                      </p:cBhvr>
                                      <p:to>
                                        <p:strVal val="visible"/>
                                      </p:to>
                                    </p:set>
                                    <p:anim calcmode="lin" valueType="num">
                                      <p:cBhvr additive="base">
                                        <p:cTn id="17" dur="500" fill="hold"/>
                                        <p:tgtEl>
                                          <p:spTgt spid="217121"/>
                                        </p:tgtEl>
                                        <p:attrNameLst>
                                          <p:attrName>ppt_x</p:attrName>
                                        </p:attrNameLst>
                                      </p:cBhvr>
                                      <p:tavLst>
                                        <p:tav tm="0">
                                          <p:val>
                                            <p:strVal val="#ppt_x"/>
                                          </p:val>
                                        </p:tav>
                                        <p:tav tm="100000">
                                          <p:val>
                                            <p:strVal val="#ppt_x"/>
                                          </p:val>
                                        </p:tav>
                                      </p:tavLst>
                                    </p:anim>
                                    <p:anim calcmode="lin" valueType="num">
                                      <p:cBhvr additive="base">
                                        <p:cTn id="18" dur="500" fill="hold"/>
                                        <p:tgtEl>
                                          <p:spTgt spid="21712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17132"/>
                                        </p:tgtEl>
                                        <p:attrNameLst>
                                          <p:attrName>style.visibility</p:attrName>
                                        </p:attrNameLst>
                                      </p:cBhvr>
                                      <p:to>
                                        <p:strVal val="visible"/>
                                      </p:to>
                                    </p:set>
                                    <p:anim calcmode="lin" valueType="num">
                                      <p:cBhvr additive="base">
                                        <p:cTn id="27" dur="500" fill="hold"/>
                                        <p:tgtEl>
                                          <p:spTgt spid="217132"/>
                                        </p:tgtEl>
                                        <p:attrNameLst>
                                          <p:attrName>ppt_x</p:attrName>
                                        </p:attrNameLst>
                                      </p:cBhvr>
                                      <p:tavLst>
                                        <p:tav tm="0">
                                          <p:val>
                                            <p:strVal val="#ppt_x"/>
                                          </p:val>
                                        </p:tav>
                                        <p:tav tm="100000">
                                          <p:val>
                                            <p:strVal val="#ppt_x"/>
                                          </p:val>
                                        </p:tav>
                                      </p:tavLst>
                                    </p:anim>
                                    <p:anim calcmode="lin" valueType="num">
                                      <p:cBhvr additive="base">
                                        <p:cTn id="28" dur="500" fill="hold"/>
                                        <p:tgtEl>
                                          <p:spTgt spid="217132"/>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14" grpId="0"/>
      <p:bldP spid="217121" grpId="0"/>
      <p:bldP spid="217132"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2"/>
          <p:cNvGraphicFramePr>
            <a:graphicFrameLocks noChangeAspect="1"/>
          </p:cNvGraphicFramePr>
          <p:nvPr>
            <p:extLst>
              <p:ext uri="{D42A27DB-BD31-4B8C-83A1-F6EECF244321}">
                <p14:modId xmlns:p14="http://schemas.microsoft.com/office/powerpoint/2010/main" val="3639146131"/>
              </p:ext>
            </p:extLst>
          </p:nvPr>
        </p:nvGraphicFramePr>
        <p:xfrm>
          <a:off x="7024688" y="152400"/>
          <a:ext cx="1585912" cy="2500313"/>
        </p:xfrm>
        <a:graphic>
          <a:graphicData uri="http://schemas.openxmlformats.org/presentationml/2006/ole">
            <mc:AlternateContent xmlns:mc="http://schemas.openxmlformats.org/markup-compatibility/2006">
              <mc:Choice xmlns:v="urn:schemas-microsoft-com:vml" Requires="v">
                <p:oleObj spid="_x0000_s256121" name="Clip" r:id="rId3" imgW="2659048" imgH="4191363" progId="MS_ClipArt_Gallery.2">
                  <p:embed/>
                </p:oleObj>
              </mc:Choice>
              <mc:Fallback>
                <p:oleObj name="Clip" r:id="rId3" imgW="2659048" imgH="4191363"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4688" y="152400"/>
                        <a:ext cx="1585912" cy="2500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Text Box 7"/>
          <p:cNvSpPr txBox="1">
            <a:spLocks noChangeArrowheads="1"/>
          </p:cNvSpPr>
          <p:nvPr/>
        </p:nvSpPr>
        <p:spPr bwMode="auto">
          <a:xfrm>
            <a:off x="-38100" y="2743200"/>
            <a:ext cx="8609013"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Clearly circuits compute.</a:t>
            </a:r>
          </a:p>
          <a:p>
            <a:pPr lvl="1">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a:t>
            </a:r>
            <a:r>
              <a:rPr lang="en-US" altLang="en-US" sz="2800">
                <a:solidFill>
                  <a:schemeClr val="accent2"/>
                </a:solidFill>
                <a:latin typeface="Times New Roman" pitchFamily="18" charset="0"/>
              </a:rPr>
              <a:t>nonuniform</a:t>
            </a:r>
            <a:r>
              <a:rPr lang="en-US" altLang="en-US" sz="2800">
                <a:latin typeface="Times New Roman" pitchFamily="18" charset="0"/>
              </a:rPr>
              <a:t> circuit of size </a:t>
            </a:r>
            <a:r>
              <a:rPr lang="en-US" altLang="en-US" sz="2800" i="1">
                <a:solidFill>
                  <a:schemeClr val="accent2"/>
                </a:solidFill>
                <a:latin typeface="Times New Roman" pitchFamily="18" charset="0"/>
              </a:rPr>
              <a:t>O(2</a:t>
            </a:r>
            <a:r>
              <a:rPr lang="en-US" altLang="en-US" sz="2800" i="1" baseline="30000">
                <a:solidFill>
                  <a:schemeClr val="accent2"/>
                </a:solidFill>
                <a:latin typeface="Times New Roman" pitchFamily="18" charset="0"/>
              </a:rPr>
              <a:t>n</a:t>
            </a:r>
            <a:r>
              <a:rPr lang="en-US" altLang="en-US" sz="2800" i="1">
                <a:solidFill>
                  <a:schemeClr val="accent2"/>
                </a:solidFill>
                <a:latin typeface="Times New Roman" pitchFamily="18" charset="0"/>
              </a:rPr>
              <a:t>)</a:t>
            </a:r>
            <a:r>
              <a:rPr lang="en-US" altLang="en-US" sz="2800">
                <a:latin typeface="Times New Roman" pitchFamily="18" charset="0"/>
              </a:rPr>
              <a:t>.</a:t>
            </a:r>
            <a:endParaRPr lang="en-US" altLang="en-US" sz="2800" i="1">
              <a:solidFill>
                <a:schemeClr val="accent2"/>
              </a:solidFill>
              <a:latin typeface="Times New Roman" pitchFamily="18" charset="0"/>
            </a:endParaRPr>
          </a:p>
          <a:p>
            <a:pPr lvl="1">
              <a:spcBef>
                <a:spcPct val="0"/>
              </a:spcBef>
            </a:pPr>
            <a:r>
              <a:rPr lang="en-US" altLang="en-US" sz="2800">
                <a:latin typeface="Times New Roman" pitchFamily="18" charset="0"/>
              </a:rPr>
              <a:t>If a </a:t>
            </a:r>
            <a:r>
              <a:rPr lang="en-US" altLang="en-US" sz="2800">
                <a:solidFill>
                  <a:schemeClr val="accent2"/>
                </a:solidFill>
                <a:latin typeface="Times New Roman" pitchFamily="18" charset="0"/>
              </a:rPr>
              <a:t>TM</a:t>
            </a:r>
            <a:r>
              <a:rPr lang="en-US" altLang="en-US" sz="2800">
                <a:latin typeface="Times New Roman" pitchFamily="18" charset="0"/>
              </a:rPr>
              <a:t> can compute it in time </a:t>
            </a:r>
            <a:r>
              <a:rPr lang="en-US" altLang="en-US" sz="2800" i="1">
                <a:solidFill>
                  <a:schemeClr val="accent2"/>
                </a:solidFill>
                <a:latin typeface="Times New Roman" pitchFamily="18" charset="0"/>
              </a:rPr>
              <a:t>T(n)</a:t>
            </a:r>
            <a:r>
              <a:rPr lang="en-US" altLang="en-US" sz="2800">
                <a:latin typeface="Times New Roman" pitchFamily="18" charset="0"/>
              </a:rPr>
              <a:t>, then it can be </a:t>
            </a:r>
            <a:br>
              <a:rPr lang="en-US" altLang="en-US" sz="2800">
                <a:latin typeface="Times New Roman" pitchFamily="18" charset="0"/>
              </a:rPr>
            </a:br>
            <a:r>
              <a:rPr lang="en-US" altLang="en-US" sz="2800">
                <a:latin typeface="Times New Roman" pitchFamily="18" charset="0"/>
              </a:rPr>
              <a:t>computed by a </a:t>
            </a:r>
            <a:r>
              <a:rPr lang="en-US" altLang="en-US" sz="2800">
                <a:solidFill>
                  <a:schemeClr val="accent2"/>
                </a:solidFill>
                <a:latin typeface="Times New Roman" pitchFamily="18" charset="0"/>
              </a:rPr>
              <a:t>uniform</a:t>
            </a:r>
            <a:r>
              <a:rPr lang="en-US" altLang="en-US" sz="2800">
                <a:latin typeface="Times New Roman" pitchFamily="18" charset="0"/>
              </a:rPr>
              <a:t> circuit of size </a:t>
            </a:r>
            <a:r>
              <a:rPr lang="en-US" altLang="en-US" sz="2800" i="1">
                <a:solidFill>
                  <a:schemeClr val="accent2"/>
                </a:solidFill>
                <a:latin typeface="Times New Roman" pitchFamily="18" charset="0"/>
              </a:rPr>
              <a:t>O(T</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a:t>
            </a:r>
          </a:p>
          <a:p>
            <a:pPr lvl="1">
              <a:spcBef>
                <a:spcPct val="0"/>
              </a:spcBef>
            </a:pPr>
            <a:r>
              <a:rPr lang="en-US" altLang="en-US" sz="2800">
                <a:latin typeface="Times New Roman" pitchFamily="18" charset="0"/>
              </a:rPr>
              <a:t>Parallel time relates to circuit depth.</a:t>
            </a:r>
          </a:p>
        </p:txBody>
      </p:sp>
      <p:pic>
        <p:nvPicPr>
          <p:cNvPr id="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760413"/>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7"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dirty="0">
                <a:solidFill>
                  <a:schemeClr val="tx2"/>
                </a:solidFill>
                <a:latin typeface="Arial Rounded MT Bold" pitchFamily="34" charset="0"/>
                <a:cs typeface="+mn-cs"/>
              </a:rPr>
              <a:t>And/Or/Not Circuits</a:t>
            </a:r>
          </a:p>
        </p:txBody>
      </p:sp>
    </p:spTree>
    <p:extLst>
      <p:ext uri="{BB962C8B-B14F-4D97-AF65-F5344CB8AC3E}">
        <p14:creationId xmlns:p14="http://schemas.microsoft.com/office/powerpoint/2010/main" val="262180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17513" y="1851025"/>
            <a:ext cx="4497387" cy="4854575"/>
            <a:chOff x="287" y="1279"/>
            <a:chExt cx="2833" cy="3058"/>
          </a:xfrm>
        </p:grpSpPr>
        <p:sp>
          <p:nvSpPr>
            <p:cNvPr id="239636" name="Text Box 3"/>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3</a:t>
              </a:r>
              <a:endParaRPr lang="en-US" altLang="en-US" sz="4400" i="1">
                <a:solidFill>
                  <a:schemeClr val="accent2"/>
                </a:solidFill>
                <a:latin typeface="Times New Roman" pitchFamily="18" charset="0"/>
              </a:endParaRPr>
            </a:p>
          </p:txBody>
        </p:sp>
        <p:sp>
          <p:nvSpPr>
            <p:cNvPr id="239637" name="Text Box 4"/>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2</a:t>
              </a:r>
              <a:endParaRPr lang="en-US" altLang="en-US" sz="4400" i="1">
                <a:solidFill>
                  <a:schemeClr val="accent2"/>
                </a:solidFill>
                <a:latin typeface="Times New Roman" pitchFamily="18" charset="0"/>
              </a:endParaRPr>
            </a:p>
          </p:txBody>
        </p:sp>
        <p:sp>
          <p:nvSpPr>
            <p:cNvPr id="239638" name="Text Box 5"/>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1</a:t>
              </a:r>
              <a:endParaRPr lang="en-US" altLang="en-US" sz="4400" i="1">
                <a:solidFill>
                  <a:schemeClr val="accent2"/>
                </a:solidFill>
                <a:latin typeface="Times New Roman" pitchFamily="18" charset="0"/>
              </a:endParaRPr>
            </a:p>
          </p:txBody>
        </p:sp>
        <p:sp>
          <p:nvSpPr>
            <p:cNvPr id="239639" name="AutoShape 6"/>
            <p:cNvSpPr>
              <a:spLocks noChangeArrowheads="1"/>
            </p:cNvSpPr>
            <p:nvPr/>
          </p:nvSpPr>
          <p:spPr bwMode="auto">
            <a:xfrm rot="5400000" flipV="1">
              <a:off x="669" y="2782"/>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239640" name="AutoShape 7"/>
            <p:cNvSpPr>
              <a:spLocks noChangeArrowheads="1"/>
            </p:cNvSpPr>
            <p:nvPr/>
          </p:nvSpPr>
          <p:spPr bwMode="auto">
            <a:xfrm rot="5400000" flipV="1">
              <a:off x="2527"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239641" name="AutoShape 8"/>
            <p:cNvSpPr>
              <a:spLocks noChangeArrowheads="1"/>
            </p:cNvSpPr>
            <p:nvPr/>
          </p:nvSpPr>
          <p:spPr bwMode="auto">
            <a:xfrm rot="5400000" flipV="1">
              <a:off x="1292"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a:t>
              </a:r>
              <a:r>
                <a:rPr lang="en-US" altLang="en-US" sz="2800">
                  <a:latin typeface="Times New Roman" pitchFamily="18" charset="0"/>
                  <a:cs typeface="Times New Roman" pitchFamily="18" charset="0"/>
                </a:rPr>
                <a:t>×</a:t>
              </a:r>
              <a:r>
                <a:rPr lang="en-US" altLang="en-US" sz="2800">
                  <a:latin typeface="Times New Roman" pitchFamily="18" charset="0"/>
                </a:rPr>
                <a:t> </a:t>
              </a:r>
            </a:p>
          </p:txBody>
        </p:sp>
        <p:sp>
          <p:nvSpPr>
            <p:cNvPr id="239642" name="AutoShape 9"/>
            <p:cNvSpPr>
              <a:spLocks noChangeArrowheads="1"/>
            </p:cNvSpPr>
            <p:nvPr/>
          </p:nvSpPr>
          <p:spPr bwMode="auto">
            <a:xfrm rot="5400000" flipV="1">
              <a:off x="189" y="2092"/>
              <a:ext cx="639" cy="44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  + </a:t>
              </a:r>
            </a:p>
          </p:txBody>
        </p:sp>
        <p:cxnSp>
          <p:nvCxnSpPr>
            <p:cNvPr id="239643" name="AutoShape 10"/>
            <p:cNvCxnSpPr>
              <a:cxnSpLocks noChangeShapeType="1"/>
              <a:stCxn id="239638" idx="2"/>
              <a:endCxn id="239642"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4" name="AutoShape 11"/>
            <p:cNvCxnSpPr>
              <a:cxnSpLocks noChangeShapeType="1"/>
              <a:stCxn id="239637" idx="2"/>
              <a:endCxn id="239642"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5" name="AutoShape 12"/>
            <p:cNvCxnSpPr>
              <a:cxnSpLocks noChangeShapeType="1"/>
              <a:stCxn id="239638" idx="2"/>
              <a:endCxn id="239641"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6" name="AutoShape 13"/>
            <p:cNvCxnSpPr>
              <a:cxnSpLocks noChangeShapeType="1"/>
              <a:stCxn id="239636" idx="2"/>
              <a:endCxn id="239641"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7" name="AutoShape 14"/>
            <p:cNvCxnSpPr>
              <a:cxnSpLocks noChangeShapeType="1"/>
              <a:stCxn id="239636" idx="2"/>
              <a:endCxn id="239640"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8" name="AutoShape 15"/>
            <p:cNvCxnSpPr>
              <a:cxnSpLocks noChangeShapeType="1"/>
              <a:stCxn id="239637" idx="2"/>
              <a:endCxn id="239640"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39649" name="AutoShape 16"/>
            <p:cNvSpPr>
              <a:spLocks noChangeArrowheads="1"/>
            </p:cNvSpPr>
            <p:nvPr/>
          </p:nvSpPr>
          <p:spPr bwMode="auto">
            <a:xfrm rot="5400000" flipV="1">
              <a:off x="1246" y="3586"/>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239650" name="AutoShape 17"/>
            <p:cNvCxnSpPr>
              <a:cxnSpLocks noChangeShapeType="1"/>
              <a:stCxn id="239642" idx="3"/>
              <a:endCxn id="239639"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1" name="AutoShape 18"/>
            <p:cNvCxnSpPr>
              <a:cxnSpLocks noChangeShapeType="1"/>
              <a:stCxn id="239641" idx="3"/>
              <a:endCxn id="239639"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2" name="AutoShape 19"/>
            <p:cNvCxnSpPr>
              <a:cxnSpLocks noChangeShapeType="1"/>
              <a:stCxn id="239654" idx="3"/>
              <a:endCxn id="239649"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3" name="AutoShape 20"/>
            <p:cNvCxnSpPr>
              <a:cxnSpLocks noChangeShapeType="1"/>
              <a:stCxn id="239639" idx="3"/>
              <a:endCxn id="239649"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39654" name="AutoShape 21"/>
            <p:cNvSpPr>
              <a:spLocks noChangeArrowheads="1"/>
            </p:cNvSpPr>
            <p:nvPr/>
          </p:nvSpPr>
          <p:spPr bwMode="auto">
            <a:xfrm rot="5400000" flipV="1">
              <a:off x="1964" y="2865"/>
              <a:ext cx="685" cy="34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239655" name="AutoShape 22"/>
            <p:cNvCxnSpPr>
              <a:cxnSpLocks noChangeShapeType="1"/>
              <a:stCxn id="239640" idx="3"/>
              <a:endCxn id="239654"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6" name="AutoShape 23"/>
            <p:cNvCxnSpPr>
              <a:cxnSpLocks noChangeShapeType="1"/>
              <a:stCxn id="239649"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22584" name="Text Box 24"/>
          <p:cNvSpPr txBox="1">
            <a:spLocks noChangeArrowheads="1"/>
          </p:cNvSpPr>
          <p:nvPr/>
        </p:nvSpPr>
        <p:spPr bwMode="auto">
          <a:xfrm>
            <a:off x="457200" y="904875"/>
            <a:ext cx="6704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arithmetic circuit has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cs typeface="Times New Roman" pitchFamily="18" charset="0"/>
              </a:rPr>
              <a:t>×</a:t>
            </a:r>
            <a:r>
              <a:rPr lang="en-US" altLang="en-US" sz="2800">
                <a:latin typeface="Times New Roman" pitchFamily="18" charset="0"/>
                <a:cs typeface="Times New Roman" pitchFamily="18" charset="0"/>
              </a:rPr>
              <a:t>, &amp; </a:t>
            </a:r>
            <a:r>
              <a:rPr lang="en-US" altLang="en-US" sz="2800">
                <a:solidFill>
                  <a:schemeClr val="accent2"/>
                </a:solidFill>
                <a:latin typeface="Times New Roman" pitchFamily="18" charset="0"/>
                <a:cs typeface="Times New Roman" pitchFamily="18" charset="0"/>
              </a:rPr>
              <a:t>/</a:t>
            </a:r>
            <a:r>
              <a:rPr lang="en-US" altLang="en-US" sz="2800">
                <a:solidFill>
                  <a:schemeClr val="accent2"/>
                </a:solidFill>
                <a:latin typeface="Times New Roman" pitchFamily="18" charset="0"/>
              </a:rPr>
              <a:t> </a:t>
            </a:r>
            <a:r>
              <a:rPr lang="en-US" altLang="en-US" sz="2800">
                <a:latin typeface="Times New Roman" pitchFamily="18" charset="0"/>
              </a:rPr>
              <a:t>gates.</a:t>
            </a:r>
          </a:p>
        </p:txBody>
      </p:sp>
      <p:grpSp>
        <p:nvGrpSpPr>
          <p:cNvPr id="3" name="Group 25"/>
          <p:cNvGrpSpPr>
            <a:grpSpLocks/>
          </p:cNvGrpSpPr>
          <p:nvPr/>
        </p:nvGrpSpPr>
        <p:grpSpPr bwMode="auto">
          <a:xfrm>
            <a:off x="1228725" y="2057400"/>
            <a:ext cx="3851275" cy="533400"/>
            <a:chOff x="384" y="672"/>
            <a:chExt cx="2426" cy="336"/>
          </a:xfrm>
        </p:grpSpPr>
        <p:sp>
          <p:nvSpPr>
            <p:cNvPr id="239633" name="Text Box 26"/>
            <p:cNvSpPr txBox="1">
              <a:spLocks noChangeArrowheads="1"/>
            </p:cNvSpPr>
            <p:nvPr/>
          </p:nvSpPr>
          <p:spPr bwMode="auto">
            <a:xfrm>
              <a:off x="384"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3</a:t>
              </a:r>
            </a:p>
          </p:txBody>
        </p:sp>
        <p:sp>
          <p:nvSpPr>
            <p:cNvPr id="239634" name="Text Box 27"/>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5</a:t>
              </a:r>
            </a:p>
          </p:txBody>
        </p:sp>
        <p:sp>
          <p:nvSpPr>
            <p:cNvPr id="239635" name="Text Box 28"/>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7</a:t>
              </a:r>
            </a:p>
          </p:txBody>
        </p:sp>
      </p:grpSp>
      <p:sp>
        <p:nvSpPr>
          <p:cNvPr id="239621" name="Rectangle 29"/>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39622" name="Rectangle 30"/>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322591" name="Text Box 31"/>
          <p:cNvSpPr txBox="1">
            <a:spLocks noChangeArrowheads="1"/>
          </p:cNvSpPr>
          <p:nvPr/>
        </p:nvSpPr>
        <p:spPr bwMode="auto">
          <a:xfrm>
            <a:off x="457200" y="1385888"/>
            <a:ext cx="8732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input </a:t>
            </a:r>
            <a:r>
              <a:rPr lang="en-US" altLang="en-US" sz="2800" i="1">
                <a:solidFill>
                  <a:schemeClr val="accent2"/>
                </a:solidFill>
                <a:latin typeface="Times New Roman" pitchFamily="18" charset="0"/>
              </a:rPr>
              <a:t>X</a:t>
            </a:r>
            <a:r>
              <a:rPr lang="en-US" altLang="en-US" sz="2800">
                <a:latin typeface="Times New Roman" pitchFamily="18" charset="0"/>
              </a:rPr>
              <a:t> assigns a </a:t>
            </a:r>
            <a:r>
              <a:rPr lang="en-US" altLang="en-US" sz="2800">
                <a:solidFill>
                  <a:schemeClr val="accent2"/>
                </a:solidFill>
                <a:latin typeface="Times New Roman" pitchFamily="18" charset="0"/>
              </a:rPr>
              <a:t>real</a:t>
            </a:r>
            <a:r>
              <a:rPr lang="en-US" altLang="en-US" sz="2800">
                <a:latin typeface="Times New Roman" pitchFamily="18" charset="0"/>
              </a:rPr>
              <a:t> number to each incoming wire.</a:t>
            </a:r>
          </a:p>
        </p:txBody>
      </p:sp>
      <p:grpSp>
        <p:nvGrpSpPr>
          <p:cNvPr id="4" name="Group 32"/>
          <p:cNvGrpSpPr>
            <a:grpSpLocks/>
          </p:cNvGrpSpPr>
          <p:nvPr/>
        </p:nvGrpSpPr>
        <p:grpSpPr bwMode="auto">
          <a:xfrm>
            <a:off x="609600" y="3819525"/>
            <a:ext cx="4710113" cy="2890838"/>
            <a:chOff x="384" y="2598"/>
            <a:chExt cx="2967" cy="1821"/>
          </a:xfrm>
        </p:grpSpPr>
        <p:sp>
          <p:nvSpPr>
            <p:cNvPr id="239627" name="Text Box 33"/>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8</a:t>
              </a:r>
            </a:p>
          </p:txBody>
        </p:sp>
        <p:sp>
          <p:nvSpPr>
            <p:cNvPr id="239628" name="Text Box 34"/>
            <p:cNvSpPr txBox="1">
              <a:spLocks noChangeArrowheads="1"/>
            </p:cNvSpPr>
            <p:nvPr/>
          </p:nvSpPr>
          <p:spPr bwMode="auto">
            <a:xfrm>
              <a:off x="1344" y="2598"/>
              <a:ext cx="5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21</a:t>
              </a:r>
            </a:p>
          </p:txBody>
        </p:sp>
        <p:sp>
          <p:nvSpPr>
            <p:cNvPr id="239629" name="Text Box 35"/>
            <p:cNvSpPr txBox="1">
              <a:spLocks noChangeArrowheads="1"/>
            </p:cNvSpPr>
            <p:nvPr/>
          </p:nvSpPr>
          <p:spPr bwMode="auto">
            <a:xfrm>
              <a:off x="1608" y="4089"/>
              <a:ext cx="65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-14</a:t>
              </a:r>
            </a:p>
          </p:txBody>
        </p:sp>
        <p:sp>
          <p:nvSpPr>
            <p:cNvPr id="239630" name="Text Box 36"/>
            <p:cNvSpPr txBox="1">
              <a:spLocks noChangeArrowheads="1"/>
            </p:cNvSpPr>
            <p:nvPr/>
          </p:nvSpPr>
          <p:spPr bwMode="auto">
            <a:xfrm>
              <a:off x="912" y="3368"/>
              <a:ext cx="68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168</a:t>
              </a:r>
            </a:p>
          </p:txBody>
        </p:sp>
        <p:sp>
          <p:nvSpPr>
            <p:cNvPr id="239631" name="Text Box 37"/>
            <p:cNvSpPr txBox="1">
              <a:spLocks noChangeArrowheads="1"/>
            </p:cNvSpPr>
            <p:nvPr/>
          </p:nvSpPr>
          <p:spPr bwMode="auto">
            <a:xfrm>
              <a:off x="1920" y="3368"/>
              <a:ext cx="6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sp>
          <p:nvSpPr>
            <p:cNvPr id="239632" name="Text Box 38"/>
            <p:cNvSpPr txBox="1">
              <a:spLocks noChangeArrowheads="1"/>
            </p:cNvSpPr>
            <p:nvPr/>
          </p:nvSpPr>
          <p:spPr bwMode="auto">
            <a:xfrm>
              <a:off x="2781" y="2598"/>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grpSp>
      <p:sp>
        <p:nvSpPr>
          <p:cNvPr id="322599"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a:solidFill>
                  <a:schemeClr val="tx2"/>
                </a:solidFill>
                <a:effectLst>
                  <a:outerShdw blurRad="38100" dist="38100" dir="2700000" algn="tl">
                    <a:srgbClr val="000000"/>
                  </a:outerShdw>
                </a:effectLst>
                <a:latin typeface="Arial Rounded MT Bold" pitchFamily="34" charset="0"/>
                <a:cs typeface="+mn-cs"/>
              </a:rPr>
              <a:t>Arithmetic Circuits</a:t>
            </a:r>
          </a:p>
        </p:txBody>
      </p:sp>
      <p:sp>
        <p:nvSpPr>
          <p:cNvPr id="322600" name="Text Box 40"/>
          <p:cNvSpPr txBox="1">
            <a:spLocks noChangeArrowheads="1"/>
          </p:cNvSpPr>
          <p:nvPr/>
        </p:nvSpPr>
        <p:spPr bwMode="auto">
          <a:xfrm>
            <a:off x="4860925" y="1981200"/>
            <a:ext cx="4513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The real numbers percolate </a:t>
            </a:r>
            <a:br>
              <a:rPr lang="en-US" altLang="en-US" sz="2800">
                <a:latin typeface="Times New Roman" pitchFamily="18" charset="0"/>
              </a:rPr>
            </a:br>
            <a:r>
              <a:rPr lang="en-US" altLang="en-US" sz="2800">
                <a:latin typeface="Times New Roman" pitchFamily="18" charset="0"/>
              </a:rPr>
              <a:t>down to the output wires.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22584"/>
                                        </p:tgtEl>
                                        <p:attrNameLst>
                                          <p:attrName>style.visibility</p:attrName>
                                        </p:attrNameLst>
                                      </p:cBhvr>
                                      <p:to>
                                        <p:strVal val="visible"/>
                                      </p:to>
                                    </p:set>
                                    <p:anim calcmode="lin" valueType="num">
                                      <p:cBhvr additive="base">
                                        <p:cTn id="7" dur="500" fill="hold"/>
                                        <p:tgtEl>
                                          <p:spTgt spid="322584"/>
                                        </p:tgtEl>
                                        <p:attrNameLst>
                                          <p:attrName>ppt_x</p:attrName>
                                        </p:attrNameLst>
                                      </p:cBhvr>
                                      <p:tavLst>
                                        <p:tav tm="0">
                                          <p:val>
                                            <p:strVal val="#ppt_x"/>
                                          </p:val>
                                        </p:tav>
                                        <p:tav tm="100000">
                                          <p:val>
                                            <p:strVal val="#ppt_x"/>
                                          </p:val>
                                        </p:tav>
                                      </p:tavLst>
                                    </p:anim>
                                    <p:anim calcmode="lin" valueType="num">
                                      <p:cBhvr additive="base">
                                        <p:cTn id="8" dur="500" fill="hold"/>
                                        <p:tgtEl>
                                          <p:spTgt spid="32258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22591"/>
                                        </p:tgtEl>
                                        <p:attrNameLst>
                                          <p:attrName>style.visibility</p:attrName>
                                        </p:attrNameLst>
                                      </p:cBhvr>
                                      <p:to>
                                        <p:strVal val="visible"/>
                                      </p:to>
                                    </p:set>
                                    <p:anim calcmode="lin" valueType="num">
                                      <p:cBhvr additive="base">
                                        <p:cTn id="17" dur="500" fill="hold"/>
                                        <p:tgtEl>
                                          <p:spTgt spid="322591"/>
                                        </p:tgtEl>
                                        <p:attrNameLst>
                                          <p:attrName>ppt_x</p:attrName>
                                        </p:attrNameLst>
                                      </p:cBhvr>
                                      <p:tavLst>
                                        <p:tav tm="0">
                                          <p:val>
                                            <p:strVal val="#ppt_x"/>
                                          </p:val>
                                        </p:tav>
                                        <p:tav tm="100000">
                                          <p:val>
                                            <p:strVal val="#ppt_x"/>
                                          </p:val>
                                        </p:tav>
                                      </p:tavLst>
                                    </p:anim>
                                    <p:anim calcmode="lin" valueType="num">
                                      <p:cBhvr additive="base">
                                        <p:cTn id="18" dur="500" fill="hold"/>
                                        <p:tgtEl>
                                          <p:spTgt spid="32259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22600"/>
                                        </p:tgtEl>
                                        <p:attrNameLst>
                                          <p:attrName>style.visibility</p:attrName>
                                        </p:attrNameLst>
                                      </p:cBhvr>
                                      <p:to>
                                        <p:strVal val="visible"/>
                                      </p:to>
                                    </p:set>
                                    <p:anim calcmode="lin" valueType="num">
                                      <p:cBhvr additive="base">
                                        <p:cTn id="27" dur="500" fill="hold"/>
                                        <p:tgtEl>
                                          <p:spTgt spid="322600"/>
                                        </p:tgtEl>
                                        <p:attrNameLst>
                                          <p:attrName>ppt_x</p:attrName>
                                        </p:attrNameLst>
                                      </p:cBhvr>
                                      <p:tavLst>
                                        <p:tav tm="0">
                                          <p:val>
                                            <p:strVal val="#ppt_x"/>
                                          </p:val>
                                        </p:tav>
                                        <p:tav tm="100000">
                                          <p:val>
                                            <p:strVal val="#ppt_x"/>
                                          </p:val>
                                        </p:tav>
                                      </p:tavLst>
                                    </p:anim>
                                    <p:anim calcmode="lin" valueType="num">
                                      <p:cBhvr additive="base">
                                        <p:cTn id="28" dur="500" fill="hold"/>
                                        <p:tgtEl>
                                          <p:spTgt spid="322600"/>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84" grpId="0"/>
      <p:bldP spid="322591" grpId="0"/>
      <p:bldP spid="322600"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3086100"/>
            <a:ext cx="5381625" cy="369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41667"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685800"/>
            <a:ext cx="5715000" cy="31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3" name="Rectangle 5"/>
          <p:cNvSpPr>
            <a:spLocks noChangeArrowheads="1"/>
          </p:cNvSpPr>
          <p:nvPr/>
        </p:nvSpPr>
        <p:spPr bwMode="auto">
          <a:xfrm>
            <a:off x="914400" y="3962400"/>
            <a:ext cx="7820025"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Inputs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and output </a:t>
            </a:r>
            <a:r>
              <a:rPr lang="en-US" altLang="en-US" sz="2800" i="1">
                <a:solidFill>
                  <a:schemeClr val="accent2"/>
                </a:solidFill>
                <a:latin typeface="Times New Roman" pitchFamily="18" charset="0"/>
              </a:rPr>
              <a:t>y</a:t>
            </a:r>
            <a:r>
              <a:rPr lang="en-US" altLang="en-US" sz="2800">
                <a:latin typeface="Times New Roman" pitchFamily="18" charset="0"/>
              </a:rPr>
              <a:t> are binary.</a:t>
            </a:r>
          </a:p>
          <a:p>
            <a:pPr lvl="1">
              <a:spcBef>
                <a:spcPct val="0"/>
              </a:spcBef>
            </a:pPr>
            <a:r>
              <a:rPr lang="en-US" altLang="en-US" sz="2800">
                <a:latin typeface="Times New Roman" pitchFamily="18" charset="0"/>
              </a:rPr>
              <a:t>Weights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a:t>
            </a:r>
            <a:r>
              <a:rPr lang="en-US" altLang="en-US" sz="2800">
                <a:latin typeface="Times New Roman" pitchFamily="18" charset="0"/>
              </a:rPr>
              <a:t>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are real numbers </a:t>
            </a:r>
            <a:br>
              <a:rPr lang="en-US" altLang="en-US" sz="2800">
                <a:latin typeface="Times New Roman" pitchFamily="18" charset="0"/>
              </a:rPr>
            </a:br>
            <a:r>
              <a:rPr lang="en-US" altLang="en-US" sz="2800">
                <a:latin typeface="Times New Roman" pitchFamily="18" charset="0"/>
              </a:rPr>
              <a:t>    (possibly negative).</a:t>
            </a:r>
          </a:p>
          <a:p>
            <a:pPr lvl="1">
              <a:spcBef>
                <a:spcPct val="0"/>
              </a:spcBef>
            </a:pPr>
            <a:r>
              <a:rPr lang="en-US" altLang="en-US" sz="2800" i="1">
                <a:solidFill>
                  <a:schemeClr val="accent2"/>
                </a:solidFill>
                <a:latin typeface="Times New Roman" pitchFamily="18" charset="0"/>
              </a:rPr>
              <a:t>y = 1  </a:t>
            </a:r>
            <a:r>
              <a:rPr lang="en-US" altLang="en-US" sz="2800" i="1">
                <a:latin typeface="Times New Roman" pitchFamily="18" charset="0"/>
              </a:rPr>
              <a:t>iff </a:t>
            </a:r>
            <a:r>
              <a:rPr lang="en-US" altLang="en-US" sz="2800" i="1">
                <a:solidFill>
                  <a:schemeClr val="accent2"/>
                </a:solidFill>
                <a:latin typeface="Times New Roman" pitchFamily="18" charset="0"/>
              </a:rPr>
              <a:t> </a:t>
            </a:r>
            <a:r>
              <a:rPr lang="el-GR" altLang="en-US" sz="2800" i="1">
                <a:solidFill>
                  <a:schemeClr val="accent2"/>
                </a:solidFill>
                <a:latin typeface="Times New Roman" pitchFamily="18" charset="0"/>
                <a:cs typeface="Times New Roman" pitchFamily="18" charset="0"/>
              </a:rPr>
              <a:t>Σ</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w</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×x</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 T</a:t>
            </a:r>
          </a:p>
          <a:p>
            <a:pPr lvl="1">
              <a:spcBef>
                <a:spcPct val="0"/>
              </a:spcBef>
            </a:pPr>
            <a:r>
              <a:rPr lang="en-US" altLang="en-US" sz="2800">
                <a:latin typeface="Times New Roman" pitchFamily="18" charset="0"/>
                <a:cs typeface="Times New Roman" pitchFamily="18" charset="0"/>
              </a:rPr>
              <a:t>The neural net </a:t>
            </a:r>
            <a:r>
              <a:rPr lang="en-US" altLang="en-US" sz="2800">
                <a:solidFill>
                  <a:schemeClr val="hlink"/>
                </a:solidFill>
                <a:latin typeface="Times New Roman" pitchFamily="18" charset="0"/>
                <a:cs typeface="Times New Roman" pitchFamily="18" charset="0"/>
              </a:rPr>
              <a:t>learns</a:t>
            </a:r>
            <a:r>
              <a:rPr lang="en-US" altLang="en-US" sz="2800">
                <a:latin typeface="Times New Roman" pitchFamily="18" charset="0"/>
                <a:cs typeface="Times New Roman" pitchFamily="18" charset="0"/>
              </a:rPr>
              <a:t> by adjusting weights </a:t>
            </a:r>
            <a:r>
              <a:rPr lang="en-US" altLang="en-US" sz="2800" i="1">
                <a:solidFill>
                  <a:schemeClr val="accent2"/>
                </a:solidFill>
                <a:latin typeface="Times New Roman" pitchFamily="18" charset="0"/>
                <a:cs typeface="Times New Roman" pitchFamily="18" charset="0"/>
              </a:rPr>
              <a:t>w</a:t>
            </a:r>
            <a:r>
              <a:rPr lang="en-US" altLang="en-US" sz="2800" i="1" baseline="-25000">
                <a:solidFill>
                  <a:schemeClr val="accent2"/>
                </a:solidFill>
                <a:latin typeface="Times New Roman" pitchFamily="18" charset="0"/>
                <a:cs typeface="Times New Roman" pitchFamily="18" charset="0"/>
              </a:rPr>
              <a:t>i</a:t>
            </a:r>
            <a:r>
              <a:rPr lang="en-US" altLang="en-US" sz="2800">
                <a:latin typeface="Times New Roman" pitchFamily="18" charset="0"/>
                <a:cs typeface="Times New Roman" pitchFamily="18" charset="0"/>
              </a:rPr>
              <a:t>.</a:t>
            </a:r>
          </a:p>
        </p:txBody>
      </p:sp>
      <p:grpSp>
        <p:nvGrpSpPr>
          <p:cNvPr id="2" name="Group 21"/>
          <p:cNvGrpSpPr>
            <a:grpSpLocks/>
          </p:cNvGrpSpPr>
          <p:nvPr/>
        </p:nvGrpSpPr>
        <p:grpSpPr bwMode="auto">
          <a:xfrm>
            <a:off x="3367088" y="1219200"/>
            <a:ext cx="2776537" cy="2667000"/>
            <a:chOff x="1459" y="2064"/>
            <a:chExt cx="1749" cy="1680"/>
          </a:xfrm>
        </p:grpSpPr>
        <p:sp>
          <p:nvSpPr>
            <p:cNvPr id="242693" name="AutoShape 7"/>
            <p:cNvSpPr>
              <a:spLocks noChangeArrowheads="1"/>
            </p:cNvSpPr>
            <p:nvPr/>
          </p:nvSpPr>
          <p:spPr bwMode="auto">
            <a:xfrm rot="5400000" flipV="1">
              <a:off x="2121" y="2828"/>
              <a:ext cx="550" cy="6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grpSp>
          <p:nvGrpSpPr>
            <p:cNvPr id="242694" name="Group 18"/>
            <p:cNvGrpSpPr>
              <a:grpSpLocks/>
            </p:cNvGrpSpPr>
            <p:nvPr/>
          </p:nvGrpSpPr>
          <p:grpSpPr bwMode="auto">
            <a:xfrm>
              <a:off x="1872" y="2352"/>
              <a:ext cx="1097" cy="560"/>
              <a:chOff x="1983" y="2684"/>
              <a:chExt cx="720" cy="192"/>
            </a:xfrm>
          </p:grpSpPr>
          <p:sp>
            <p:nvSpPr>
              <p:cNvPr id="242700" name="Line 8"/>
              <p:cNvSpPr>
                <a:spLocks noChangeShapeType="1"/>
              </p:cNvSpPr>
              <p:nvPr/>
            </p:nvSpPr>
            <p:spPr bwMode="auto">
              <a:xfrm flipH="1" flipV="1">
                <a:off x="1983" y="2691"/>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1" name="Line 9"/>
              <p:cNvSpPr>
                <a:spLocks noChangeShapeType="1"/>
              </p:cNvSpPr>
              <p:nvPr/>
            </p:nvSpPr>
            <p:spPr bwMode="auto">
              <a:xfrm flipH="1" flipV="1">
                <a:off x="2127"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2" name="Line 10"/>
              <p:cNvSpPr>
                <a:spLocks noChangeShapeType="1"/>
              </p:cNvSpPr>
              <p:nvPr/>
            </p:nvSpPr>
            <p:spPr bwMode="auto">
              <a:xfrm flipV="1">
                <a:off x="2511" y="2698"/>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3" name="Line 11"/>
              <p:cNvSpPr>
                <a:spLocks noChangeShapeType="1"/>
              </p:cNvSpPr>
              <p:nvPr/>
            </p:nvSpPr>
            <p:spPr bwMode="auto">
              <a:xfrm flipH="1" flipV="1">
                <a:off x="2305" y="2684"/>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4" name="Line 12"/>
              <p:cNvSpPr>
                <a:spLocks noChangeShapeType="1"/>
              </p:cNvSpPr>
              <p:nvPr/>
            </p:nvSpPr>
            <p:spPr bwMode="auto">
              <a:xfrm flipV="1">
                <a:off x="2415"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grpSp>
        <p:cxnSp>
          <p:nvCxnSpPr>
            <p:cNvPr id="242695" name="AutoShape 13"/>
            <p:cNvCxnSpPr>
              <a:cxnSpLocks noChangeShapeType="1"/>
            </p:cNvCxnSpPr>
            <p:nvPr/>
          </p:nvCxnSpPr>
          <p:spPr bwMode="auto">
            <a:xfrm>
              <a:off x="2303" y="3454"/>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42696" name="Rectangle 15"/>
            <p:cNvSpPr>
              <a:spLocks noChangeArrowheads="1"/>
            </p:cNvSpPr>
            <p:nvPr/>
          </p:nvSpPr>
          <p:spPr bwMode="auto">
            <a:xfrm>
              <a:off x="2175" y="3417"/>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endParaRPr lang="en-US" altLang="en-US" sz="2800">
                <a:latin typeface="Times New Roman" pitchFamily="18" charset="0"/>
              </a:endParaRPr>
            </a:p>
          </p:txBody>
        </p:sp>
        <p:sp>
          <p:nvSpPr>
            <p:cNvPr id="242697" name="Rectangle 16"/>
            <p:cNvSpPr>
              <a:spLocks noChangeArrowheads="1"/>
            </p:cNvSpPr>
            <p:nvPr/>
          </p:nvSpPr>
          <p:spPr bwMode="auto">
            <a:xfrm>
              <a:off x="1896" y="2966"/>
              <a:ext cx="1034"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Threshold </a:t>
              </a:r>
            </a:p>
            <a:p>
              <a:pPr algn="ctr">
                <a:spcBef>
                  <a:spcPct val="0"/>
                </a:spcBef>
              </a:pPr>
              <a:r>
                <a:rPr lang="en-US" altLang="en-US" sz="2800" i="1">
                  <a:solidFill>
                    <a:schemeClr val="accent2"/>
                  </a:solidFill>
                  <a:latin typeface="Times New Roman" pitchFamily="18" charset="0"/>
                </a:rPr>
                <a:t>T</a:t>
              </a:r>
            </a:p>
          </p:txBody>
        </p:sp>
        <p:sp>
          <p:nvSpPr>
            <p:cNvPr id="242698" name="Text Box 17"/>
            <p:cNvSpPr txBox="1">
              <a:spLocks noChangeArrowheads="1"/>
            </p:cNvSpPr>
            <p:nvPr/>
          </p:nvSpPr>
          <p:spPr bwMode="auto">
            <a:xfrm>
              <a:off x="1623" y="2064"/>
              <a:ext cx="15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242699" name="Text Box 19"/>
            <p:cNvSpPr txBox="1">
              <a:spLocks noChangeArrowheads="1"/>
            </p:cNvSpPr>
            <p:nvPr/>
          </p:nvSpPr>
          <p:spPr bwMode="auto">
            <a:xfrm>
              <a:off x="1459" y="2313"/>
              <a:ext cx="17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4613">
                                            <p:txEl>
                                              <p:pRg st="0" end="0"/>
                                            </p:txEl>
                                          </p:spTgt>
                                        </p:tgtEl>
                                        <p:attrNameLst>
                                          <p:attrName>style.visibility</p:attrName>
                                        </p:attrNameLst>
                                      </p:cBhvr>
                                      <p:to>
                                        <p:strVal val="visible"/>
                                      </p:to>
                                    </p:set>
                                    <p:anim calcmode="lin" valueType="num">
                                      <p:cBhvr additive="base">
                                        <p:cTn id="13" dur="500" fill="hold"/>
                                        <p:tgtEl>
                                          <p:spTgt spid="3246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46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4613">
                                            <p:txEl>
                                              <p:pRg st="1" end="1"/>
                                            </p:txEl>
                                          </p:spTgt>
                                        </p:tgtEl>
                                        <p:attrNameLst>
                                          <p:attrName>style.visibility</p:attrName>
                                        </p:attrNameLst>
                                      </p:cBhvr>
                                      <p:to>
                                        <p:strVal val="visible"/>
                                      </p:to>
                                    </p:set>
                                    <p:anim calcmode="lin" valueType="num">
                                      <p:cBhvr additive="base">
                                        <p:cTn id="19" dur="500" fill="hold"/>
                                        <p:tgtEl>
                                          <p:spTgt spid="32461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46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4613">
                                            <p:txEl>
                                              <p:pRg st="2" end="2"/>
                                            </p:txEl>
                                          </p:spTgt>
                                        </p:tgtEl>
                                        <p:attrNameLst>
                                          <p:attrName>style.visibility</p:attrName>
                                        </p:attrNameLst>
                                      </p:cBhvr>
                                      <p:to>
                                        <p:strVal val="visible"/>
                                      </p:to>
                                    </p:set>
                                    <p:anim calcmode="lin" valueType="num">
                                      <p:cBhvr additive="base">
                                        <p:cTn id="25" dur="500" fill="hold"/>
                                        <p:tgtEl>
                                          <p:spTgt spid="32461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46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4613">
                                            <p:txEl>
                                              <p:pRg st="3" end="3"/>
                                            </p:txEl>
                                          </p:spTgt>
                                        </p:tgtEl>
                                        <p:attrNameLst>
                                          <p:attrName>style.visibility</p:attrName>
                                        </p:attrNameLst>
                                      </p:cBhvr>
                                      <p:to>
                                        <p:strVal val="visible"/>
                                      </p:to>
                                    </p:set>
                                    <p:anim calcmode="lin" valueType="num">
                                      <p:cBhvr additive="base">
                                        <p:cTn id="31" dur="500" fill="hold"/>
                                        <p:tgtEl>
                                          <p:spTgt spid="32461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461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sp>
        <p:nvSpPr>
          <p:cNvPr id="14" name="Rectangle 13"/>
          <p:cNvSpPr>
            <a:spLocks noChangeArrowheads="1"/>
          </p:cNvSpPr>
          <p:nvPr/>
        </p:nvSpPr>
        <p:spPr bwMode="auto">
          <a:xfrm>
            <a:off x="152400" y="530225"/>
            <a:ext cx="8839200"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cs typeface="Times New Roman" pitchFamily="18" charset="0"/>
              </a:rPr>
              <a:t>A </a:t>
            </a:r>
            <a:r>
              <a:rPr lang="en-CA" altLang="en-US" sz="2800" dirty="0">
                <a:solidFill>
                  <a:schemeClr val="accent2"/>
                </a:solidFill>
                <a:latin typeface="Times New Roman" pitchFamily="18" charset="0"/>
                <a:cs typeface="Times New Roman" pitchFamily="18" charset="0"/>
              </a:rPr>
              <a:t>Non-Deterministic TM/Java/…  </a:t>
            </a:r>
            <a:r>
              <a:rPr lang="en-CA" altLang="en-US" sz="2800" dirty="0">
                <a:latin typeface="Times New Roman" pitchFamily="18" charset="0"/>
                <a:cs typeface="Times New Roman" pitchFamily="18" charset="0"/>
              </a:rPr>
              <a:t>is </a:t>
            </a:r>
          </a:p>
          <a:p>
            <a:pPr lvl="1">
              <a:spcBef>
                <a:spcPct val="0"/>
              </a:spcBef>
            </a:pPr>
            <a:r>
              <a:rPr lang="en-CA" altLang="en-US" sz="2800" dirty="0">
                <a:latin typeface="Times New Roman" pitchFamily="18" charset="0"/>
                <a:cs typeface="Times New Roman" pitchFamily="18" charset="0"/>
              </a:rPr>
              <a:t>the same as a deterministic one, </a:t>
            </a:r>
            <a:br>
              <a:rPr lang="en-CA" altLang="en-US" sz="2800" dirty="0">
                <a:latin typeface="Times New Roman" pitchFamily="18" charset="0"/>
                <a:cs typeface="Times New Roman" pitchFamily="18" charset="0"/>
              </a:rPr>
            </a:br>
            <a:r>
              <a:rPr lang="en-CA" altLang="en-US" sz="2800" dirty="0">
                <a:latin typeface="Times New Roman" pitchFamily="18" charset="0"/>
                <a:cs typeface="Times New Roman" pitchFamily="18" charset="0"/>
              </a:rPr>
              <a:t> except that its moves are not deterministic. </a:t>
            </a:r>
          </a:p>
          <a:p>
            <a:pPr lvl="2">
              <a:spcBef>
                <a:spcPct val="0"/>
              </a:spcBef>
              <a:buFont typeface="Arial" charset="0"/>
              <a:buChar char="•"/>
            </a:pPr>
            <a:r>
              <a:rPr lang="en-CA" altLang="en-US" dirty="0">
                <a:latin typeface="Times New Roman" pitchFamily="18" charset="0"/>
                <a:cs typeface="Times New Roman" pitchFamily="18" charset="0"/>
              </a:rPr>
              <a:t>It has a “choice” as to which step to take next.</a:t>
            </a:r>
          </a:p>
          <a:p>
            <a:pPr lvl="2">
              <a:spcBef>
                <a:spcPct val="0"/>
              </a:spcBef>
              <a:buFont typeface="Arial" charset="0"/>
              <a:buChar char="•"/>
            </a:pPr>
            <a:r>
              <a:rPr lang="en-CA" altLang="en-US" dirty="0">
                <a:latin typeface="Times New Roman" pitchFamily="18" charset="0"/>
                <a:cs typeface="Times New Roman" pitchFamily="18" charset="0"/>
              </a:rPr>
              <a:t>Deterministic: </a:t>
            </a:r>
            <a:r>
              <a:rPr lang="en-CA" altLang="en-US" i="1" dirty="0">
                <a:solidFill>
                  <a:schemeClr val="accent2"/>
                </a:solidFill>
                <a:latin typeface="Times New Roman" pitchFamily="18" charset="0"/>
                <a:cs typeface="Times New Roman" pitchFamily="18" charset="0"/>
                <a:sym typeface="Symbol" pitchFamily="18" charset="2"/>
              </a:rPr>
              <a:t>        </a:t>
            </a:r>
            <a:r>
              <a:rPr lang="en-CA" altLang="en-US" i="1" dirty="0">
                <a:solidFill>
                  <a:schemeClr val="accent2"/>
                </a:solidFill>
                <a:latin typeface="Times New Roman" pitchFamily="18" charset="0"/>
                <a:cs typeface="Times New Roman" pitchFamily="18" charset="0"/>
              </a:rPr>
              <a: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i</a:t>
            </a:r>
            <a:r>
              <a:rPr lang="en-CA" altLang="en-US" i="1" dirty="0" err="1">
                <a:solidFill>
                  <a:schemeClr val="accent2"/>
                </a:solidFill>
                <a:latin typeface="Times New Roman" pitchFamily="18" charset="0"/>
                <a:cs typeface="Times New Roman" pitchFamily="18" charset="0"/>
              </a:rPr>
              <a:t>,c</a:t>
            </a:r>
            <a:r>
              <a:rPr lang="en-CA" altLang="en-US" i="1" dirty="0">
                <a:solidFill>
                  <a:schemeClr val="accent2"/>
                </a:solidFill>
                <a:latin typeface="Times New Roman" pitchFamily="18" charset="0"/>
                <a:cs typeface="Times New Roman" pitchFamily="18" charset="0"/>
              </a:rPr>
              <a:t>) = &lt;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j</a:t>
            </a:r>
            <a:r>
              <a:rPr lang="en-CA" altLang="en-US" i="1" dirty="0" err="1">
                <a:solidFill>
                  <a:schemeClr val="accent2"/>
                </a:solidFill>
                <a:latin typeface="Times New Roman" pitchFamily="18" charset="0"/>
                <a:cs typeface="Times New Roman" pitchFamily="18" charset="0"/>
              </a:rPr>
              <a:t>,c',right</a:t>
            </a:r>
            <a:r>
              <a:rPr lang="en-CA" altLang="en-US" i="1" dirty="0">
                <a:solidFill>
                  <a:schemeClr val="accent2"/>
                </a:solidFill>
                <a:latin typeface="Times New Roman" pitchFamily="18" charset="0"/>
                <a:cs typeface="Times New Roman" pitchFamily="18" charset="0"/>
              </a:rPr>
              <a:t>&gt;</a:t>
            </a:r>
          </a:p>
          <a:p>
            <a:pPr lvl="2">
              <a:spcBef>
                <a:spcPct val="0"/>
              </a:spcBef>
              <a:buFont typeface="Arial" charset="0"/>
              <a:buChar char="•"/>
            </a:pPr>
            <a:r>
              <a:rPr lang="en-CA" altLang="en-US" dirty="0">
                <a:latin typeface="Times New Roman" pitchFamily="18" charset="0"/>
                <a:cs typeface="Times New Roman" pitchFamily="18" charset="0"/>
              </a:rPr>
              <a:t>Non-Deterministic: </a:t>
            </a:r>
            <a:r>
              <a:rPr lang="en-CA" altLang="en-US" i="1" dirty="0">
                <a:solidFill>
                  <a:schemeClr val="accent2"/>
                </a:solidFill>
                <a:latin typeface="Times New Roman" pitchFamily="18" charset="0"/>
                <a:cs typeface="Times New Roman" pitchFamily="18" charset="0"/>
                <a:sym typeface="Symbol" pitchFamily="18" charset="2"/>
              </a:rPr>
              <a:t>&lt;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i</a:t>
            </a:r>
            <a:r>
              <a:rPr lang="en-CA" altLang="en-US" i="1" dirty="0" err="1">
                <a:solidFill>
                  <a:schemeClr val="accent2"/>
                </a:solidFill>
                <a:latin typeface="Times New Roman" pitchFamily="18" charset="0"/>
                <a:cs typeface="Times New Roman" pitchFamily="18" charset="0"/>
              </a:rPr>
              <a:t>,c</a:t>
            </a:r>
            <a:r>
              <a:rPr lang="en-CA" altLang="en-US" i="1" dirty="0">
                <a:solidFill>
                  <a:schemeClr val="accent2"/>
                </a:solidFill>
                <a:latin typeface="Times New Roman" pitchFamily="18" charset="0"/>
                <a:cs typeface="Times New Roman" pitchFamily="18" charset="0"/>
              </a:rPr>
              <a:t>; </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j</a:t>
            </a:r>
            <a:r>
              <a:rPr lang="en-CA" altLang="en-US" i="1" dirty="0" err="1">
                <a:solidFill>
                  <a:schemeClr val="accent2"/>
                </a:solidFill>
                <a:latin typeface="Times New Roman" pitchFamily="18" charset="0"/>
                <a:cs typeface="Times New Roman" pitchFamily="18" charset="0"/>
              </a:rPr>
              <a:t>,c',right</a:t>
            </a:r>
            <a:r>
              <a:rPr lang="en-CA" altLang="en-US" i="1" dirty="0">
                <a:solidFill>
                  <a:schemeClr val="accent2"/>
                </a:solidFill>
                <a:latin typeface="Times New Roman" pitchFamily="18" charset="0"/>
                <a:cs typeface="Times New Roman" pitchFamily="18" charset="0"/>
              </a:rPr>
              <a:t>&gt; </a:t>
            </a:r>
            <a:r>
              <a:rPr lang="el-GR" altLang="en-US" i="1" dirty="0">
                <a:solidFill>
                  <a:schemeClr val="accent2"/>
                </a:solidFill>
                <a:latin typeface="Times New Roman" pitchFamily="18" charset="0"/>
                <a:cs typeface="Times New Roman" pitchFamily="18" charset="0"/>
              </a:rPr>
              <a:t>ϵ</a:t>
            </a:r>
            <a:r>
              <a:rPr lang="en-CA" altLang="en-US" i="1" dirty="0">
                <a:solidFill>
                  <a:schemeClr val="accent2"/>
                </a:solidFill>
                <a:latin typeface="Times New Roman" pitchFamily="18" charset="0"/>
                <a:cs typeface="Times New Roman" pitchFamily="18" charset="0"/>
              </a:rPr>
              <a:t> </a:t>
            </a:r>
            <a:r>
              <a:rPr lang="en-CA" altLang="en-US" i="1" dirty="0">
                <a:solidFill>
                  <a:schemeClr val="accent2"/>
                </a:solidFill>
                <a:latin typeface="Times New Roman" pitchFamily="18" charset="0"/>
                <a:cs typeface="Times New Roman" pitchFamily="18" charset="0"/>
                <a:sym typeface="Symbol" pitchFamily="18" charset="2"/>
              </a:rPr>
              <a:t></a:t>
            </a:r>
            <a:endParaRPr lang="en-CA" altLang="en-US" dirty="0">
              <a:latin typeface="Times New Roman" pitchFamily="18" charset="0"/>
              <a:cs typeface="Times New Roman" pitchFamily="18" charset="0"/>
            </a:endParaRPr>
          </a:p>
          <a:p>
            <a:pPr lvl="1">
              <a:spcBef>
                <a:spcPct val="0"/>
              </a:spcBef>
            </a:pPr>
            <a:r>
              <a:rPr lang="en-CA" altLang="en-US" sz="2800" dirty="0">
                <a:latin typeface="Times New Roman" pitchFamily="18" charset="0"/>
                <a:cs typeface="Times New Roman" pitchFamily="18" charset="0"/>
              </a:rPr>
              <a:t>A non-deterministic machine </a:t>
            </a:r>
            <a:r>
              <a:rPr lang="en-CA" altLang="en-US" sz="2800" i="1" dirty="0">
                <a:solidFill>
                  <a:schemeClr val="accent2"/>
                </a:solidFill>
                <a:latin typeface="Times New Roman" pitchFamily="18" charset="0"/>
                <a:cs typeface="Times New Roman" pitchFamily="18" charset="0"/>
              </a:rPr>
              <a:t>M</a:t>
            </a:r>
            <a:r>
              <a:rPr lang="en-CA" altLang="en-US" sz="2800" dirty="0">
                <a:latin typeface="Times New Roman" pitchFamily="18" charset="0"/>
                <a:cs typeface="Times New Roman" pitchFamily="18" charset="0"/>
              </a:rPr>
              <a:t> on input </a:t>
            </a:r>
            <a:r>
              <a:rPr lang="en-CA" altLang="en-US" sz="2800" i="1" dirty="0">
                <a:solidFill>
                  <a:schemeClr val="accent2"/>
                </a:solidFill>
                <a:latin typeface="Times New Roman" pitchFamily="18" charset="0"/>
                <a:cs typeface="Times New Roman" pitchFamily="18" charset="0"/>
              </a:rPr>
              <a:t>I</a:t>
            </a:r>
            <a:r>
              <a:rPr lang="en-CA" altLang="en-US" sz="2800" dirty="0">
                <a:latin typeface="Times New Roman" pitchFamily="18" charset="0"/>
                <a:cs typeface="Times New Roman" pitchFamily="18" charset="0"/>
              </a:rPr>
              <a:t> </a:t>
            </a:r>
            <a:br>
              <a:rPr lang="en-CA" altLang="en-US" sz="2800" dirty="0">
                <a:latin typeface="Times New Roman" pitchFamily="18" charset="0"/>
                <a:cs typeface="Times New Roman" pitchFamily="18" charset="0"/>
              </a:rPr>
            </a:br>
            <a:r>
              <a:rPr lang="en-CA" altLang="en-US" sz="2800" dirty="0">
                <a:latin typeface="Times New Roman" pitchFamily="18" charset="0"/>
                <a:cs typeface="Times New Roman" pitchFamily="18" charset="0"/>
              </a:rPr>
              <a:t>  is said to </a:t>
            </a:r>
            <a:r>
              <a:rPr lang="en-CA" altLang="en-US" sz="2800" i="1" dirty="0">
                <a:solidFill>
                  <a:schemeClr val="accent2"/>
                </a:solidFill>
                <a:latin typeface="Times New Roman" pitchFamily="18" charset="0"/>
                <a:cs typeface="Times New Roman" pitchFamily="18" charset="0"/>
              </a:rPr>
              <a:t>accept</a:t>
            </a:r>
            <a:r>
              <a:rPr lang="en-CA" altLang="en-US" sz="2800" dirty="0">
                <a:latin typeface="Times New Roman" pitchFamily="18" charset="0"/>
                <a:cs typeface="Times New Roman" pitchFamily="18" charset="0"/>
              </a:rPr>
              <a:t> its input </a:t>
            </a:r>
          </a:p>
          <a:p>
            <a:pPr lvl="2">
              <a:spcBef>
                <a:spcPct val="0"/>
              </a:spcBef>
              <a:buFont typeface="Arial" charset="0"/>
              <a:buChar char="•"/>
            </a:pPr>
            <a:r>
              <a:rPr lang="en-CA" altLang="en-US" dirty="0">
                <a:latin typeface="Times New Roman" pitchFamily="18" charset="0"/>
                <a:cs typeface="Times New Roman" pitchFamily="18" charset="0"/>
              </a:rPr>
              <a:t>if there </a:t>
            </a:r>
            <a:r>
              <a:rPr lang="en-CA" altLang="en-US" i="1" dirty="0">
                <a:solidFill>
                  <a:srgbClr val="FF0000"/>
                </a:solidFill>
                <a:latin typeface="Times New Roman" pitchFamily="18" charset="0"/>
                <a:cs typeface="Times New Roman" pitchFamily="18" charset="0"/>
              </a:rPr>
              <a:t>exists</a:t>
            </a:r>
            <a:r>
              <a:rPr lang="en-CA" altLang="en-US" dirty="0">
                <a:latin typeface="Times New Roman" pitchFamily="18" charset="0"/>
                <a:cs typeface="Times New Roman" pitchFamily="18" charset="0"/>
              </a:rPr>
              <a:t> an accepting computation.</a:t>
            </a:r>
          </a:p>
          <a:p>
            <a:pPr lvl="1">
              <a:spcBef>
                <a:spcPct val="0"/>
              </a:spcBef>
            </a:pPr>
            <a:r>
              <a:rPr lang="en-CA" altLang="en-US" sz="2800" dirty="0">
                <a:latin typeface="Times New Roman" pitchFamily="18" charset="0"/>
                <a:cs typeface="Times New Roman" pitchFamily="18" charset="0"/>
              </a:rPr>
              <a:t>Note problems computed need yes/no answers.</a:t>
            </a:r>
          </a:p>
        </p:txBody>
      </p:sp>
      <p:grpSp>
        <p:nvGrpSpPr>
          <p:cNvPr id="2" name="Group 19"/>
          <p:cNvGrpSpPr>
            <a:grpSpLocks/>
          </p:cNvGrpSpPr>
          <p:nvPr/>
        </p:nvGrpSpPr>
        <p:grpSpPr bwMode="auto">
          <a:xfrm>
            <a:off x="5257800" y="3717925"/>
            <a:ext cx="3840163" cy="3070225"/>
            <a:chOff x="-2" y="764"/>
            <a:chExt cx="2419" cy="1934"/>
          </a:xfrm>
        </p:grpSpPr>
        <p:grpSp>
          <p:nvGrpSpPr>
            <p:cNvPr id="252934" name="Group 20"/>
            <p:cNvGrpSpPr>
              <a:grpSpLocks/>
            </p:cNvGrpSpPr>
            <p:nvPr/>
          </p:nvGrpSpPr>
          <p:grpSpPr bwMode="auto">
            <a:xfrm>
              <a:off x="-2" y="764"/>
              <a:ext cx="1314" cy="1924"/>
              <a:chOff x="-2" y="764"/>
              <a:chExt cx="1314" cy="1924"/>
            </a:xfrm>
          </p:grpSpPr>
          <p:pic>
            <p:nvPicPr>
              <p:cNvPr id="252938" name="Picture 21"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9"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Jack Edmonds </a:t>
                </a:r>
              </a:p>
            </p:txBody>
          </p:sp>
        </p:grpSp>
        <p:grpSp>
          <p:nvGrpSpPr>
            <p:cNvPr id="252935" name="Group 23"/>
            <p:cNvGrpSpPr>
              <a:grpSpLocks/>
            </p:cNvGrpSpPr>
            <p:nvPr/>
          </p:nvGrpSpPr>
          <p:grpSpPr bwMode="auto">
            <a:xfrm>
              <a:off x="1248" y="768"/>
              <a:ext cx="1169" cy="1930"/>
              <a:chOff x="1248" y="768"/>
              <a:chExt cx="1169" cy="1930"/>
            </a:xfrm>
          </p:grpSpPr>
          <p:pic>
            <p:nvPicPr>
              <p:cNvPr id="252936"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7"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Steve Cook</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anim calcmode="lin" valueType="num">
                                      <p:cBhvr additive="base">
                                        <p:cTn id="31"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4">
                                            <p:txEl>
                                              <p:pRg st="5" end="5"/>
                                            </p:txEl>
                                          </p:spTgt>
                                        </p:tgtEl>
                                        <p:attrNameLst>
                                          <p:attrName>style.visibility</p:attrName>
                                        </p:attrNameLst>
                                      </p:cBhvr>
                                      <p:to>
                                        <p:strVal val="visible"/>
                                      </p:to>
                                    </p:set>
                                    <p:anim calcmode="lin" valueType="num">
                                      <p:cBhvr additive="base">
                                        <p:cTn id="37"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4">
                                            <p:txEl>
                                              <p:pRg st="6" end="6"/>
                                            </p:txEl>
                                          </p:spTgt>
                                        </p:tgtEl>
                                        <p:attrNameLst>
                                          <p:attrName>style.visibility</p:attrName>
                                        </p:attrNameLst>
                                      </p:cBhvr>
                                      <p:to>
                                        <p:strVal val="visible"/>
                                      </p:to>
                                    </p:set>
                                    <p:anim calcmode="lin" valueType="num">
                                      <p:cBhvr additive="base">
                                        <p:cTn id="43" dur="500" fill="hold"/>
                                        <p:tgtEl>
                                          <p:spTgt spid="1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4">
                                            <p:txEl>
                                              <p:pRg st="7" end="7"/>
                                            </p:txEl>
                                          </p:spTgt>
                                        </p:tgtEl>
                                        <p:attrNameLst>
                                          <p:attrName>style.visibility</p:attrName>
                                        </p:attrNameLst>
                                      </p:cBhvr>
                                      <p:to>
                                        <p:strVal val="visible"/>
                                      </p:to>
                                    </p:set>
                                    <p:anim calcmode="lin" valueType="num">
                                      <p:cBhvr additive="base">
                                        <p:cTn id="49" dur="500" fill="hold"/>
                                        <p:tgtEl>
                                          <p:spTgt spid="1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ppt_x"/>
                                          </p:val>
                                        </p:tav>
                                        <p:tav tm="100000">
                                          <p:val>
                                            <p:strVal val="#ppt_x"/>
                                          </p:val>
                                        </p:tav>
                                      </p:tavLst>
                                    </p:anim>
                                    <p:anim calcmode="lin" valueType="num">
                                      <p:cBhvr additive="base">
                                        <p:cTn id="5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sp>
        <p:nvSpPr>
          <p:cNvPr id="5" name="Text Box 2"/>
          <p:cNvSpPr txBox="1">
            <a:spLocks noChangeArrowheads="1"/>
          </p:cNvSpPr>
          <p:nvPr/>
        </p:nvSpPr>
        <p:spPr bwMode="auto">
          <a:xfrm>
            <a:off x="228600" y="401638"/>
            <a:ext cx="8534400" cy="655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dirty="0">
                <a:latin typeface="Times New Roman" pitchFamily="18" charset="0"/>
              </a:rPr>
              <a:t> If </a:t>
            </a:r>
            <a:r>
              <a:rPr lang="en-US" altLang="en-US" sz="2800" i="1" dirty="0">
                <a:solidFill>
                  <a:schemeClr val="accent2"/>
                </a:solidFill>
                <a:latin typeface="Times New Roman" pitchFamily="18" charset="0"/>
              </a:rPr>
              <a:t>I </a:t>
            </a:r>
            <a:r>
              <a:rPr lang="en-US" altLang="en-US" sz="2800" dirty="0">
                <a:latin typeface="Times New Roman" pitchFamily="18" charset="0"/>
              </a:rPr>
              <a:t>is a </a:t>
            </a:r>
            <a:r>
              <a:rPr lang="en-US" altLang="en-US" sz="2800" dirty="0">
                <a:solidFill>
                  <a:schemeClr val="tx2"/>
                </a:solidFill>
                <a:latin typeface="Times New Roman" pitchFamily="18" charset="0"/>
              </a:rPr>
              <a:t>“yes” </a:t>
            </a:r>
            <a:r>
              <a:rPr lang="en-US" altLang="en-US" sz="2800" dirty="0">
                <a:latin typeface="Times New Roman" pitchFamily="18" charset="0"/>
              </a:rPr>
              <a:t>instance:</a:t>
            </a:r>
          </a:p>
          <a:p>
            <a:pPr lvl="1">
              <a:spcBef>
                <a:spcPct val="0"/>
              </a:spcBef>
            </a:pPr>
            <a:r>
              <a:rPr lang="en-US" altLang="en-US" sz="2800" dirty="0">
                <a:latin typeface="Times New Roman" pitchFamily="18" charset="0"/>
              </a:rPr>
              <a:t> A non-deterministic (</a:t>
            </a:r>
            <a:r>
              <a:rPr lang="en-US" altLang="en-US" sz="2800" i="1" dirty="0">
                <a:solidFill>
                  <a:srgbClr val="FF00FF"/>
                </a:solidFill>
                <a:latin typeface="Times New Roman" pitchFamily="18" charset="0"/>
              </a:rPr>
              <a:t>fairy god mother</a:t>
            </a:r>
            <a:r>
              <a:rPr lang="en-US" altLang="en-US" sz="2800" dirty="0">
                <a:latin typeface="Times New Roman" pitchFamily="18" charset="0"/>
              </a:rPr>
              <a:t>) could prove </a:t>
            </a:r>
            <a:br>
              <a:rPr lang="en-US" altLang="en-US" sz="2800" dirty="0">
                <a:latin typeface="Times New Roman" pitchFamily="18" charset="0"/>
              </a:rPr>
            </a:br>
            <a:r>
              <a:rPr lang="en-US" altLang="en-US" sz="2800" dirty="0">
                <a:latin typeface="Times New Roman" pitchFamily="18" charset="0"/>
              </a:rPr>
              <a:t>  it to you by telling you which moves to make. </a:t>
            </a:r>
          </a:p>
          <a:p>
            <a:pPr lvl="1">
              <a:spcBef>
                <a:spcPct val="0"/>
              </a:spcBef>
            </a:pPr>
            <a:r>
              <a:rPr lang="en-US" altLang="en-US" sz="2800" dirty="0">
                <a:latin typeface="Times New Roman" pitchFamily="18" charset="0"/>
              </a:rPr>
              <a:t> This information is said to be a </a:t>
            </a:r>
            <a:r>
              <a:rPr lang="en-US" altLang="en-US" sz="2800" i="1" dirty="0">
                <a:solidFill>
                  <a:srgbClr val="FF00FF"/>
                </a:solidFill>
                <a:latin typeface="Times New Roman" pitchFamily="18" charset="0"/>
              </a:rPr>
              <a:t>witness</a:t>
            </a:r>
            <a:r>
              <a:rPr lang="en-US" altLang="en-US" sz="2800" dirty="0">
                <a:latin typeface="Times New Roman" pitchFamily="18" charset="0"/>
              </a:rPr>
              <a:t>.</a:t>
            </a:r>
          </a:p>
          <a:p>
            <a:pPr lvl="1">
              <a:spcBef>
                <a:spcPct val="0"/>
              </a:spcBef>
            </a:pPr>
            <a:r>
              <a:rPr lang="en-US" altLang="en-US" sz="2800" dirty="0">
                <a:latin typeface="Times New Roman" pitchFamily="18" charset="0"/>
              </a:rPr>
              <a:t> Given an instance </a:t>
            </a:r>
            <a:r>
              <a:rPr lang="en-US" altLang="en-US" sz="2800" i="1" dirty="0">
                <a:solidFill>
                  <a:schemeClr val="accent2"/>
                </a:solidFill>
                <a:latin typeface="Times New Roman" pitchFamily="18" charset="0"/>
              </a:rPr>
              <a:t>I</a:t>
            </a:r>
            <a:r>
              <a:rPr lang="en-US" altLang="en-US" sz="2800" dirty="0">
                <a:solidFill>
                  <a:srgbClr val="00FFCC"/>
                </a:solidFill>
                <a:latin typeface="Times New Roman" pitchFamily="18" charset="0"/>
              </a:rPr>
              <a:t> </a:t>
            </a:r>
            <a:r>
              <a:rPr lang="en-US" altLang="en-US" sz="2800" dirty="0">
                <a:latin typeface="Times New Roman" pitchFamily="18" charset="0"/>
              </a:rPr>
              <a:t>and a </a:t>
            </a:r>
            <a:r>
              <a:rPr lang="en-US" altLang="en-US" sz="2800" i="1" dirty="0">
                <a:solidFill>
                  <a:srgbClr val="FF00FF"/>
                </a:solidFill>
                <a:latin typeface="Times New Roman" pitchFamily="18" charset="0"/>
              </a:rPr>
              <a:t>witness/solution </a:t>
            </a:r>
            <a:r>
              <a:rPr lang="en-US" altLang="en-US" sz="2800" i="1" dirty="0">
                <a:solidFill>
                  <a:schemeClr val="accent2"/>
                </a:solidFill>
                <a:latin typeface="Times New Roman" pitchFamily="18" charset="0"/>
              </a:rPr>
              <a:t>S</a:t>
            </a:r>
            <a:r>
              <a:rPr lang="en-US" altLang="en-US" sz="2800" dirty="0">
                <a:latin typeface="Times New Roman" pitchFamily="18" charset="0"/>
              </a:rPr>
              <a:t>,</a:t>
            </a:r>
            <a:br>
              <a:rPr lang="en-US" altLang="en-US" sz="2800" dirty="0">
                <a:latin typeface="Times New Roman" pitchFamily="18" charset="0"/>
              </a:rPr>
            </a:br>
            <a:r>
              <a:rPr lang="en-US" altLang="en-US" sz="2800" dirty="0">
                <a:latin typeface="Times New Roman" pitchFamily="18" charset="0"/>
              </a:rPr>
              <a:t>  there is a poly-time deterministic </a:t>
            </a:r>
            <a:r>
              <a:rPr lang="en-US" altLang="en-US" sz="2800" dirty="0" err="1">
                <a:latin typeface="Times New Roman" pitchFamily="18" charset="0"/>
              </a:rPr>
              <a:t>alg</a:t>
            </a:r>
            <a:r>
              <a:rPr lang="en-US" altLang="en-US" sz="2800" dirty="0">
                <a:latin typeface="Times New Roman" pitchFamily="18" charset="0"/>
              </a:rPr>
              <a:t> </a:t>
            </a:r>
            <a:r>
              <a:rPr lang="en-US" altLang="en-US" sz="2800" i="1" dirty="0">
                <a:solidFill>
                  <a:schemeClr val="accent2"/>
                </a:solidFill>
                <a:latin typeface="Times New Roman" pitchFamily="18" charset="0"/>
              </a:rPr>
              <a:t>Valid(I,S)</a:t>
            </a:r>
            <a:r>
              <a:rPr lang="en-US" altLang="en-US" sz="2800" dirty="0">
                <a:solidFill>
                  <a:schemeClr val="accent2"/>
                </a:solidFill>
                <a:latin typeface="Times New Roman" pitchFamily="18" charset="0"/>
              </a:rPr>
              <a:t> </a:t>
            </a:r>
            <a:r>
              <a:rPr lang="en-US" altLang="en-US" sz="2800" dirty="0">
                <a:latin typeface="Times New Roman" pitchFamily="18" charset="0"/>
              </a:rPr>
              <a:t/>
            </a:r>
            <a:br>
              <a:rPr lang="en-US" altLang="en-US" sz="2800" dirty="0">
                <a:latin typeface="Times New Roman" pitchFamily="18" charset="0"/>
              </a:rPr>
            </a:br>
            <a:r>
              <a:rPr lang="en-US" altLang="en-US" sz="2800" dirty="0">
                <a:latin typeface="Times New Roman" pitchFamily="18" charset="0"/>
              </a:rPr>
              <a:t>  to test whether or not </a:t>
            </a:r>
            <a:r>
              <a:rPr lang="en-US" altLang="en-US" sz="2800" i="1" dirty="0">
                <a:solidFill>
                  <a:schemeClr val="accent2"/>
                </a:solidFill>
                <a:latin typeface="Times New Roman" pitchFamily="18" charset="0"/>
              </a:rPr>
              <a:t>S</a:t>
            </a:r>
            <a:r>
              <a:rPr lang="en-US" altLang="en-US" sz="2800" dirty="0">
                <a:latin typeface="Times New Roman" pitchFamily="18" charset="0"/>
              </a:rPr>
              <a:t> is a valid.</a:t>
            </a:r>
          </a:p>
          <a:p>
            <a:pPr lvl="1">
              <a:spcBef>
                <a:spcPct val="0"/>
              </a:spcBef>
            </a:pPr>
            <a:r>
              <a:rPr lang="en-US" altLang="en-US" sz="2800" dirty="0">
                <a:latin typeface="Times New Roman" pitchFamily="18" charset="0"/>
              </a:rPr>
              <a:t> With this you can convince your non-believing boss </a:t>
            </a:r>
            <a:br>
              <a:rPr lang="en-US" altLang="en-US" sz="2800" dirty="0">
                <a:latin typeface="Times New Roman" pitchFamily="18" charset="0"/>
              </a:rPr>
            </a:br>
            <a:r>
              <a:rPr lang="en-US" altLang="en-US" sz="2800" dirty="0">
                <a:latin typeface="Times New Roman" pitchFamily="18" charset="0"/>
              </a:rPr>
              <a:t>   that</a:t>
            </a:r>
            <a:r>
              <a:rPr lang="en-US" altLang="en-US" sz="2800" i="1" dirty="0">
                <a:solidFill>
                  <a:schemeClr val="accent2"/>
                </a:solidFill>
                <a:latin typeface="Times New Roman" pitchFamily="18" charset="0"/>
              </a:rPr>
              <a:t> I </a:t>
            </a:r>
            <a:r>
              <a:rPr lang="en-US" altLang="en-US" sz="2800" dirty="0">
                <a:latin typeface="Times New Roman" pitchFamily="18" charset="0"/>
              </a:rPr>
              <a:t>is a “yes” instance:</a:t>
            </a:r>
          </a:p>
          <a:p>
            <a:pPr>
              <a:spcBef>
                <a:spcPct val="0"/>
              </a:spcBef>
              <a:buFontTx/>
              <a:buChar char="•"/>
            </a:pPr>
            <a:r>
              <a:rPr lang="en-US" altLang="en-US" sz="2800" dirty="0">
                <a:latin typeface="Times New Roman" pitchFamily="18" charset="0"/>
              </a:rPr>
              <a:t> If </a:t>
            </a:r>
            <a:r>
              <a:rPr lang="en-US" altLang="en-US" sz="2800" i="1" dirty="0">
                <a:solidFill>
                  <a:schemeClr val="accent2"/>
                </a:solidFill>
                <a:latin typeface="Times New Roman" pitchFamily="18" charset="0"/>
              </a:rPr>
              <a:t>I </a:t>
            </a:r>
            <a:r>
              <a:rPr lang="en-US" altLang="en-US" sz="2800" dirty="0">
                <a:latin typeface="Times New Roman" pitchFamily="18" charset="0"/>
              </a:rPr>
              <a:t>is a </a:t>
            </a:r>
            <a:r>
              <a:rPr lang="en-US" altLang="en-US" sz="2800" dirty="0">
                <a:solidFill>
                  <a:schemeClr val="tx2"/>
                </a:solidFill>
                <a:latin typeface="Times New Roman" pitchFamily="18" charset="0"/>
              </a:rPr>
              <a:t>“no” </a:t>
            </a:r>
            <a:r>
              <a:rPr lang="en-US" altLang="en-US" sz="2800" dirty="0">
                <a:latin typeface="Times New Roman" pitchFamily="18" charset="0"/>
              </a:rPr>
              <a:t>instance:</a:t>
            </a:r>
          </a:p>
          <a:p>
            <a:pPr lvl="1">
              <a:spcBef>
                <a:spcPct val="0"/>
              </a:spcBef>
            </a:pPr>
            <a:r>
              <a:rPr lang="en-US" altLang="en-US" sz="2800" dirty="0">
                <a:latin typeface="Times New Roman" pitchFamily="18" charset="0"/>
              </a:rPr>
              <a:t>There is no </a:t>
            </a:r>
            <a:r>
              <a:rPr lang="en-US" altLang="en-US" sz="2800" i="1" dirty="0">
                <a:solidFill>
                  <a:srgbClr val="FF00FF"/>
                </a:solidFill>
                <a:latin typeface="Times New Roman" pitchFamily="18" charset="0"/>
              </a:rPr>
              <a:t>witness</a:t>
            </a:r>
            <a:r>
              <a:rPr lang="en-US" altLang="en-US" sz="2800" dirty="0">
                <a:latin typeface="Times New Roman" pitchFamily="18" charset="0"/>
              </a:rPr>
              <a:t> she could tell you. </a:t>
            </a:r>
          </a:p>
          <a:p>
            <a:pPr lvl="1">
              <a:spcBef>
                <a:spcPct val="0"/>
              </a:spcBef>
            </a:pPr>
            <a:r>
              <a:rPr lang="en-US" altLang="en-US" sz="2800" dirty="0">
                <a:latin typeface="Times New Roman" pitchFamily="18" charset="0"/>
              </a:rPr>
              <a:t>You cannot convince your boss.</a:t>
            </a:r>
          </a:p>
          <a:p>
            <a:pPr>
              <a:spcBef>
                <a:spcPct val="0"/>
              </a:spcBef>
              <a:buFontTx/>
              <a:buChar char="•"/>
            </a:pPr>
            <a:r>
              <a:rPr lang="en-US" altLang="en-US" sz="2800" dirty="0">
                <a:latin typeface="Times New Roman" pitchFamily="18" charset="0"/>
                <a:cs typeface="Times New Roman" pitchFamily="18" charset="0"/>
              </a:rPr>
              <a:t> An equivalent definition:</a:t>
            </a:r>
          </a:p>
          <a:p>
            <a:pPr lvl="1">
              <a:spcBef>
                <a:spcPct val="0"/>
              </a:spcBef>
            </a:pPr>
            <a:r>
              <a:rPr lang="en-US" altLang="en-US" sz="2800" dirty="0">
                <a:latin typeface="Times New Roman" pitchFamily="18" charset="0"/>
                <a:cs typeface="Times New Roman" pitchFamily="18" charset="0"/>
              </a:rPr>
              <a:t> Problem </a:t>
            </a:r>
            <a:r>
              <a:rPr lang="en-US" altLang="en-US" sz="2800" i="1" dirty="0">
                <a:solidFill>
                  <a:schemeClr val="accent2"/>
                </a:solidFill>
                <a:latin typeface="Times New Roman" pitchFamily="18" charset="0"/>
                <a:cs typeface="Times New Roman" pitchFamily="18" charset="0"/>
              </a:rPr>
              <a:t>P</a:t>
            </a:r>
            <a:r>
              <a:rPr lang="en-US" altLang="en-US" sz="2800" dirty="0">
                <a:latin typeface="Times New Roman" pitchFamily="18" charset="0"/>
                <a:cs typeface="Times New Roman" pitchFamily="18" charset="0"/>
              </a:rPr>
              <a:t> can be computed non-deterministically</a:t>
            </a:r>
            <a:r>
              <a:rPr lang="en-US" altLang="en-US" sz="2800" dirty="0">
                <a:latin typeface="Times New Roman" pitchFamily="18" charset="0"/>
              </a:rPr>
              <a:t/>
            </a:r>
            <a:br>
              <a:rPr lang="en-US" altLang="en-US" sz="2800" dirty="0">
                <a:latin typeface="Times New Roman" pitchFamily="18" charset="0"/>
              </a:rPr>
            </a:br>
            <a:r>
              <a:rPr lang="en-US" altLang="en-US" sz="2800" dirty="0">
                <a:latin typeface="Times New Roman" pitchFamily="18" charset="0"/>
              </a:rPr>
              <a:t>    if</a:t>
            </a:r>
            <a:endParaRPr lang="en-US" altLang="en-US" sz="2800" dirty="0">
              <a:solidFill>
                <a:schemeClr val="accent2"/>
              </a:solidFill>
              <a:latin typeface="Times New Roman" pitchFamily="18" charset="0"/>
            </a:endParaRPr>
          </a:p>
        </p:txBody>
      </p:sp>
      <p:grpSp>
        <p:nvGrpSpPr>
          <p:cNvPr id="2" name="Group 28"/>
          <p:cNvGrpSpPr>
            <a:grpSpLocks/>
          </p:cNvGrpSpPr>
          <p:nvPr/>
        </p:nvGrpSpPr>
        <p:grpSpPr bwMode="auto">
          <a:xfrm flipH="1">
            <a:off x="7991475" y="4430713"/>
            <a:ext cx="1076325" cy="2274887"/>
            <a:chOff x="3915" y="446"/>
            <a:chExt cx="678" cy="1433"/>
          </a:xfrm>
        </p:grpSpPr>
        <p:sp>
          <p:nvSpPr>
            <p:cNvPr id="253959"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5396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109" name="Rectangle 108"/>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 calcmode="lin" valueType="num">
                                      <p:cBhvr additive="base">
                                        <p:cTn id="29"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additive="base">
                                        <p:cTn id="35"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
                                            <p:txEl>
                                              <p:pRg st="5" end="5"/>
                                            </p:txEl>
                                          </p:spTgt>
                                        </p:tgtEl>
                                        <p:attrNameLst>
                                          <p:attrName>style.visibility</p:attrName>
                                        </p:attrNameLst>
                                      </p:cBhvr>
                                      <p:to>
                                        <p:strVal val="visible"/>
                                      </p:to>
                                    </p:set>
                                    <p:anim calcmode="lin" valueType="num">
                                      <p:cBhvr additive="base">
                                        <p:cTn id="41"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
                                            <p:txEl>
                                              <p:pRg st="6" end="6"/>
                                            </p:txEl>
                                          </p:spTgt>
                                        </p:tgtEl>
                                        <p:attrNameLst>
                                          <p:attrName>style.visibility</p:attrName>
                                        </p:attrNameLst>
                                      </p:cBhvr>
                                      <p:to>
                                        <p:strVal val="visible"/>
                                      </p:to>
                                    </p:set>
                                    <p:anim calcmode="lin" valueType="num">
                                      <p:cBhvr additive="base">
                                        <p:cTn id="47"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5">
                                            <p:txEl>
                                              <p:pRg st="7" end="7"/>
                                            </p:txEl>
                                          </p:spTgt>
                                        </p:tgtEl>
                                        <p:attrNameLst>
                                          <p:attrName>style.visibility</p:attrName>
                                        </p:attrNameLst>
                                      </p:cBhvr>
                                      <p:to>
                                        <p:strVal val="visible"/>
                                      </p:to>
                                    </p:set>
                                    <p:anim calcmode="lin" valueType="num">
                                      <p:cBhvr additive="base">
                                        <p:cTn id="53"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5">
                                            <p:txEl>
                                              <p:pRg st="8" end="8"/>
                                            </p:txEl>
                                          </p:spTgt>
                                        </p:tgtEl>
                                        <p:attrNameLst>
                                          <p:attrName>style.visibility</p:attrName>
                                        </p:attrNameLst>
                                      </p:cBhvr>
                                      <p:to>
                                        <p:strVal val="visible"/>
                                      </p:to>
                                    </p:set>
                                    <p:anim calcmode="lin" valueType="num">
                                      <p:cBhvr additive="base">
                                        <p:cTn id="59" dur="500" fill="hold"/>
                                        <p:tgtEl>
                                          <p:spTgt spid="5">
                                            <p:txEl>
                                              <p:pRg st="8" end="8"/>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5">
                                            <p:txEl>
                                              <p:pRg st="9" end="9"/>
                                            </p:txEl>
                                          </p:spTgt>
                                        </p:tgtEl>
                                        <p:attrNameLst>
                                          <p:attrName>style.visibility</p:attrName>
                                        </p:attrNameLst>
                                      </p:cBhvr>
                                      <p:to>
                                        <p:strVal val="visible"/>
                                      </p:to>
                                    </p:set>
                                    <p:anim calcmode="lin" valueType="num">
                                      <p:cBhvr additive="base">
                                        <p:cTn id="65" dur="500" fill="hold"/>
                                        <p:tgtEl>
                                          <p:spTgt spid="5">
                                            <p:txEl>
                                              <p:pRg st="9" end="9"/>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9"/>
                                        </p:tgtEl>
                                        <p:attrNameLst>
                                          <p:attrName>style.visibility</p:attrName>
                                        </p:attrNameLst>
                                      </p:cBhvr>
                                      <p:to>
                                        <p:strVal val="visible"/>
                                      </p:to>
                                    </p:set>
                                    <p:anim calcmode="lin" valueType="num">
                                      <p:cBhvr additive="base">
                                        <p:cTn id="71" dur="500" fill="hold"/>
                                        <p:tgtEl>
                                          <p:spTgt spid="109"/>
                                        </p:tgtEl>
                                        <p:attrNameLst>
                                          <p:attrName>ppt_x</p:attrName>
                                        </p:attrNameLst>
                                      </p:cBhvr>
                                      <p:tavLst>
                                        <p:tav tm="0">
                                          <p:val>
                                            <p:strVal val="#ppt_x"/>
                                          </p:val>
                                        </p:tav>
                                        <p:tav tm="100000">
                                          <p:val>
                                            <p:strVal val="#ppt_x"/>
                                          </p:val>
                                        </p:tav>
                                      </p:tavLst>
                                    </p:anim>
                                    <p:anim calcmode="lin" valueType="num">
                                      <p:cBhvr additive="base">
                                        <p:cTn id="72"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autoUpdateAnimBg="0"/>
      <p:bldP spid="10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grpSp>
        <p:nvGrpSpPr>
          <p:cNvPr id="24581"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cxnSp>
        <p:nvCxnSpPr>
          <p:cNvPr id="24584" name="Straight Connector 16"/>
          <p:cNvCxnSpPr>
            <a:cxnSpLocks noChangeShapeType="1"/>
          </p:cNvCxnSpPr>
          <p:nvPr/>
        </p:nvCxnSpPr>
        <p:spPr bwMode="auto">
          <a:xfrm flipV="1">
            <a:off x="4537075" y="619125"/>
            <a:ext cx="0" cy="5172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3" name="Text Box 4"/>
          <p:cNvSpPr txBox="1">
            <a:spLocks noChangeArrowheads="1"/>
          </p:cNvSpPr>
          <p:nvPr/>
        </p:nvSpPr>
        <p:spPr bwMode="auto">
          <a:xfrm>
            <a:off x="1447800" y="5951538"/>
            <a:ext cx="69342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Do these two models have the same power?</a:t>
            </a:r>
          </a:p>
          <a:p>
            <a:pPr algn="ctr" eaLnBrk="0" hangingPunct="0">
              <a:spcBef>
                <a:spcPts val="0"/>
              </a:spcBef>
              <a:defRPr/>
            </a:pPr>
            <a:r>
              <a:rPr lang="en-US" sz="2400" dirty="0">
                <a:effectLst>
                  <a:outerShdw blurRad="38100" dist="38100" dir="2700000" algn="tl">
                    <a:srgbClr val="000000"/>
                  </a:outerShdw>
                </a:effectLst>
                <a:cs typeface="+mn-cs"/>
              </a:rPr>
              <a:t>Can they compute the same things?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609600" y="484188"/>
            <a:ext cx="8534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Example: </a:t>
            </a:r>
            <a:r>
              <a:rPr lang="en-US" altLang="en-US" sz="2800">
                <a:solidFill>
                  <a:schemeClr val="tx2"/>
                </a:solidFill>
                <a:latin typeface="Times New Roman" pitchFamily="18" charset="0"/>
              </a:rPr>
              <a:t>Satisfiablity</a:t>
            </a:r>
            <a:r>
              <a:rPr lang="en-US" altLang="en-US" sz="2800">
                <a:latin typeface="Times New Roman" pitchFamily="18" charset="0"/>
              </a:rPr>
              <a:t>:</a:t>
            </a:r>
          </a:p>
          <a:p>
            <a:pPr lvl="1">
              <a:spcBef>
                <a:spcPct val="0"/>
              </a:spcBef>
            </a:pPr>
            <a:r>
              <a:rPr lang="en-US" altLang="en-US" sz="2800">
                <a:latin typeface="Times New Roman" pitchFamily="18" charset="0"/>
              </a:rPr>
              <a:t> Instance: A circuit </a:t>
            </a:r>
            <a:r>
              <a:rPr lang="en-US" altLang="en-US" sz="2800" i="1">
                <a:solidFill>
                  <a:schemeClr val="accent2"/>
                </a:solidFill>
                <a:latin typeface="Times New Roman" pitchFamily="18" charset="0"/>
              </a:rPr>
              <a:t>I</a:t>
            </a:r>
            <a:r>
              <a:rPr lang="en-US" altLang="en-US" sz="2800">
                <a:latin typeface="Times New Roman" pitchFamily="18" charset="0"/>
              </a:rPr>
              <a:t>.</a:t>
            </a:r>
          </a:p>
          <a:p>
            <a:pPr lvl="1">
              <a:spcBef>
                <a:spcPct val="0"/>
              </a:spcBef>
            </a:pPr>
            <a:r>
              <a:rPr lang="en-US" altLang="en-US" sz="2800">
                <a:latin typeface="Times New Roman" pitchFamily="18" charset="0"/>
              </a:rPr>
              <a:t> Solution: A satisfying assignment </a:t>
            </a:r>
            <a:r>
              <a:rPr lang="en-US" altLang="en-US" sz="2800" i="1">
                <a:solidFill>
                  <a:schemeClr val="accent2"/>
                </a:solidFill>
                <a:latin typeface="Times New Roman" pitchFamily="18" charset="0"/>
              </a:rPr>
              <a:t>S</a:t>
            </a:r>
            <a:r>
              <a:rPr lang="en-US" altLang="en-US" sz="2800">
                <a:latin typeface="Times New Roman" pitchFamily="18" charset="0"/>
              </a:rPr>
              <a:t>. </a:t>
            </a:r>
          </a:p>
          <a:p>
            <a:pPr lvl="1">
              <a:spcBef>
                <a:spcPct val="0"/>
              </a:spcBef>
            </a:pPr>
            <a:r>
              <a:rPr lang="en-US" altLang="en-US" sz="2800">
                <a:latin typeface="Times New Roman" pitchFamily="18" charset="0"/>
              </a:rPr>
              <a:t> </a:t>
            </a:r>
            <a:r>
              <a:rPr lang="en-US" altLang="en-US" sz="2800" i="1">
                <a:solidFill>
                  <a:schemeClr val="accent2"/>
                </a:solidFill>
                <a:latin typeface="Times New Roman" pitchFamily="18" charset="0"/>
              </a:rPr>
              <a:t>I </a:t>
            </a:r>
            <a:r>
              <a:rPr lang="en-US" altLang="en-US" sz="2800">
                <a:latin typeface="Times New Roman" pitchFamily="18" charset="0"/>
              </a:rPr>
              <a:t>is a </a:t>
            </a:r>
            <a:r>
              <a:rPr lang="en-US" altLang="en-US" sz="2800">
                <a:solidFill>
                  <a:schemeClr val="tx2"/>
                </a:solidFill>
                <a:latin typeface="Times New Roman" pitchFamily="18" charset="0"/>
              </a:rPr>
              <a:t>yes</a:t>
            </a:r>
            <a:r>
              <a:rPr lang="en-US" altLang="en-US" sz="2800">
                <a:latin typeface="Times New Roman" pitchFamily="18" charset="0"/>
              </a:rPr>
              <a:t> instance if there is such an assignment . </a:t>
            </a:r>
          </a:p>
          <a:p>
            <a:pPr lvl="1">
              <a:spcBef>
                <a:spcPct val="0"/>
              </a:spcBef>
            </a:pPr>
            <a:r>
              <a:rPr lang="en-US" altLang="en-US" sz="2800">
                <a:latin typeface="Times New Roman" pitchFamily="18" charset="0"/>
              </a:rPr>
              <a:t> Given an instance </a:t>
            </a:r>
            <a:r>
              <a:rPr lang="en-US" altLang="en-US" sz="2800" i="1">
                <a:solidFill>
                  <a:schemeClr val="accent2"/>
                </a:solidFill>
                <a:latin typeface="Times New Roman" pitchFamily="18" charset="0"/>
              </a:rPr>
              <a:t>I </a:t>
            </a:r>
            <a:r>
              <a:rPr lang="en-US" altLang="en-US" sz="2800">
                <a:latin typeface="Times New Roman" pitchFamily="18" charset="0"/>
              </a:rPr>
              <a:t>and a solution </a:t>
            </a:r>
            <a:r>
              <a:rPr lang="en-US" altLang="en-US" sz="2800" i="1">
                <a:solidFill>
                  <a:schemeClr val="accent2"/>
                </a:solidFill>
                <a:latin typeface="Times New Roman" pitchFamily="18" charset="0"/>
              </a:rPr>
              <a:t>S</a:t>
            </a:r>
            <a:r>
              <a:rPr lang="en-US" altLang="en-US" sz="2800">
                <a:latin typeface="Times New Roman" pitchFamily="18" charset="0"/>
              </a:rPr>
              <a:t>,</a:t>
            </a:r>
            <a:r>
              <a:rPr lang="en-US" altLang="en-US" sz="2800">
                <a:solidFill>
                  <a:srgbClr val="00FFCC"/>
                </a:solidFill>
                <a:latin typeface="Times New Roman" pitchFamily="18" charset="0"/>
              </a:rPr>
              <a:t/>
            </a:r>
            <a:br>
              <a:rPr lang="en-US" altLang="en-US" sz="2800">
                <a:solidFill>
                  <a:srgbClr val="00FFCC"/>
                </a:solidFill>
                <a:latin typeface="Times New Roman" pitchFamily="18" charset="0"/>
              </a:rPr>
            </a:br>
            <a:r>
              <a:rPr lang="en-US" altLang="en-US" sz="2800">
                <a:solidFill>
                  <a:srgbClr val="00FFCC"/>
                </a:solidFill>
                <a:latin typeface="Times New Roman" pitchFamily="18" charset="0"/>
              </a:rPr>
              <a:t>  </a:t>
            </a:r>
            <a:r>
              <a:rPr lang="en-US" altLang="en-US" sz="2800">
                <a:latin typeface="Times New Roman" pitchFamily="18" charset="0"/>
              </a:rPr>
              <a:t>there is a poly-time alg </a:t>
            </a:r>
            <a:r>
              <a:rPr lang="en-US" altLang="en-US" sz="2800" i="1">
                <a:solidFill>
                  <a:schemeClr val="accent2"/>
                </a:solidFill>
                <a:latin typeface="Times New Roman" pitchFamily="18" charset="0"/>
              </a:rPr>
              <a:t>Valid(I,S)</a:t>
            </a:r>
            <a:r>
              <a:rPr lang="en-US" altLang="en-US" sz="2800">
                <a:latin typeface="Times New Roman" pitchFamily="18" charset="0"/>
              </a:rPr>
              <a:t> to test </a:t>
            </a:r>
            <a:br>
              <a:rPr lang="en-US" altLang="en-US" sz="2800">
                <a:latin typeface="Times New Roman" pitchFamily="18" charset="0"/>
              </a:rPr>
            </a:br>
            <a:r>
              <a:rPr lang="en-US" altLang="en-US" sz="2800">
                <a:latin typeface="Times New Roman" pitchFamily="18" charset="0"/>
              </a:rPr>
              <a:t>  whether or not </a:t>
            </a:r>
            <a:r>
              <a:rPr lang="en-US" altLang="en-US" sz="2800" i="1">
                <a:solidFill>
                  <a:schemeClr val="accent2"/>
                </a:solidFill>
                <a:latin typeface="Times New Roman" pitchFamily="18" charset="0"/>
              </a:rPr>
              <a:t>S</a:t>
            </a:r>
            <a:r>
              <a:rPr lang="en-US" altLang="en-US" sz="2800">
                <a:latin typeface="Times New Roman" pitchFamily="18" charset="0"/>
              </a:rPr>
              <a:t> is a valid solution of </a:t>
            </a:r>
            <a:r>
              <a:rPr lang="en-US" altLang="en-US" sz="2800" i="1">
                <a:solidFill>
                  <a:schemeClr val="accent2"/>
                </a:solidFill>
                <a:latin typeface="Times New Roman" pitchFamily="18" charset="0"/>
              </a:rPr>
              <a:t>I</a:t>
            </a:r>
            <a:r>
              <a:rPr lang="en-US" altLang="en-US" sz="2800">
                <a:latin typeface="Times New Roman" pitchFamily="18" charset="0"/>
              </a:rPr>
              <a:t>.</a:t>
            </a:r>
          </a:p>
        </p:txBody>
      </p:sp>
      <p:grpSp>
        <p:nvGrpSpPr>
          <p:cNvPr id="254979" name="Group 28"/>
          <p:cNvGrpSpPr>
            <a:grpSpLocks/>
          </p:cNvGrpSpPr>
          <p:nvPr/>
        </p:nvGrpSpPr>
        <p:grpSpPr bwMode="auto">
          <a:xfrm flipH="1">
            <a:off x="7991475" y="4430713"/>
            <a:ext cx="1076325" cy="2274887"/>
            <a:chOff x="3915" y="446"/>
            <a:chExt cx="678" cy="1433"/>
          </a:xfrm>
        </p:grpSpPr>
        <p:sp>
          <p:nvSpPr>
            <p:cNvPr id="254990"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5499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9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grpSp>
        <p:nvGrpSpPr>
          <p:cNvPr id="3" name="Group 259"/>
          <p:cNvGrpSpPr>
            <a:grpSpLocks/>
          </p:cNvGrpSpPr>
          <p:nvPr/>
        </p:nvGrpSpPr>
        <p:grpSpPr bwMode="auto">
          <a:xfrm>
            <a:off x="3232150" y="4318000"/>
            <a:ext cx="2913063" cy="1752600"/>
            <a:chOff x="1743974" y="4572000"/>
            <a:chExt cx="2912164" cy="1752600"/>
          </a:xfrm>
        </p:grpSpPr>
        <p:sp>
          <p:nvSpPr>
            <p:cNvPr id="254988" name="Text Box 128"/>
            <p:cNvSpPr txBox="1">
              <a:spLocks noChangeArrowheads="1"/>
            </p:cNvSpPr>
            <p:nvPr/>
          </p:nvSpPr>
          <p:spPr bwMode="auto">
            <a:xfrm>
              <a:off x="1743974" y="5115580"/>
              <a:ext cx="185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Circuit </a:t>
              </a:r>
              <a:r>
                <a:rPr lang="en-US" altLang="en-US" sz="2800" i="1">
                  <a:solidFill>
                    <a:schemeClr val="accent2"/>
                  </a:solidFill>
                  <a:latin typeface="Times New Roman" pitchFamily="18" charset="0"/>
                </a:rPr>
                <a:t>I</a:t>
              </a:r>
              <a:r>
                <a:rPr lang="en-US" altLang="en-US" sz="2800">
                  <a:latin typeface="Times New Roman" pitchFamily="18" charset="0"/>
                </a:rPr>
                <a:t>:</a:t>
              </a:r>
              <a:endParaRPr lang="en-US" altLang="en-US" sz="2800" i="1">
                <a:solidFill>
                  <a:schemeClr val="accent2"/>
                </a:solidFill>
                <a:latin typeface="Times New Roman" pitchFamily="18" charset="0"/>
              </a:endParaRPr>
            </a:p>
          </p:txBody>
        </p:sp>
        <p:graphicFrame>
          <p:nvGraphicFramePr>
            <p:cNvPr id="254989" name="Object 2"/>
            <p:cNvGraphicFramePr>
              <a:graphicFrameLocks noChangeAspect="1"/>
            </p:cNvGraphicFramePr>
            <p:nvPr/>
          </p:nvGraphicFramePr>
          <p:xfrm>
            <a:off x="3543300" y="4572000"/>
            <a:ext cx="1112838" cy="1752600"/>
          </p:xfrm>
          <a:graphic>
            <a:graphicData uri="http://schemas.openxmlformats.org/presentationml/2006/ole">
              <mc:AlternateContent xmlns:mc="http://schemas.openxmlformats.org/markup-compatibility/2006">
                <mc:Choice xmlns:v="urn:schemas-microsoft-com:vml" Requires="v">
                  <p:oleObj spid="_x0000_s255218"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3300" y="45720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261"/>
          <p:cNvGrpSpPr>
            <a:grpSpLocks/>
          </p:cNvGrpSpPr>
          <p:nvPr/>
        </p:nvGrpSpPr>
        <p:grpSpPr bwMode="auto">
          <a:xfrm>
            <a:off x="2438400" y="3930650"/>
            <a:ext cx="4121150" cy="2393950"/>
            <a:chOff x="949796" y="4192554"/>
            <a:chExt cx="4120534" cy="2394400"/>
          </a:xfrm>
        </p:grpSpPr>
        <p:sp>
          <p:nvSpPr>
            <p:cNvPr id="254984" name="Text Box 32"/>
            <p:cNvSpPr txBox="1">
              <a:spLocks noChangeArrowheads="1"/>
            </p:cNvSpPr>
            <p:nvPr/>
          </p:nvSpPr>
          <p:spPr bwMode="auto">
            <a:xfrm>
              <a:off x="3285226" y="4309646"/>
              <a:ext cx="178510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 0 1 1 0 1 0 1   </a:t>
              </a:r>
            </a:p>
          </p:txBody>
        </p:sp>
        <p:sp>
          <p:nvSpPr>
            <p:cNvPr id="254985" name="Text Box 140"/>
            <p:cNvSpPr txBox="1">
              <a:spLocks noChangeArrowheads="1"/>
            </p:cNvSpPr>
            <p:nvPr/>
          </p:nvSpPr>
          <p:spPr bwMode="auto">
            <a:xfrm>
              <a:off x="949796" y="4192554"/>
              <a:ext cx="274690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Assignment </a:t>
              </a:r>
              <a:r>
                <a:rPr lang="en-US" altLang="en-US" sz="2800">
                  <a:solidFill>
                    <a:schemeClr val="accent2"/>
                  </a:solidFill>
                  <a:latin typeface="Times New Roman" pitchFamily="18" charset="0"/>
                </a:rPr>
                <a:t>S</a:t>
              </a:r>
              <a:r>
                <a:rPr lang="en-US" altLang="en-US" sz="2800">
                  <a:latin typeface="Times New Roman" pitchFamily="18" charset="0"/>
                </a:rPr>
                <a:t>:</a:t>
              </a:r>
              <a:endParaRPr lang="en-US" altLang="en-US" sz="2800">
                <a:solidFill>
                  <a:schemeClr val="accent2"/>
                </a:solidFill>
                <a:latin typeface="Times New Roman" pitchFamily="18" charset="0"/>
              </a:endParaRPr>
            </a:p>
          </p:txBody>
        </p:sp>
        <p:sp>
          <p:nvSpPr>
            <p:cNvPr id="254986" name="Rectangle 38"/>
            <p:cNvSpPr>
              <a:spLocks noChangeArrowheads="1"/>
            </p:cNvSpPr>
            <p:nvPr/>
          </p:nvSpPr>
          <p:spPr bwMode="auto">
            <a:xfrm flipH="1">
              <a:off x="3590924" y="4353580"/>
              <a:ext cx="1065214" cy="252000"/>
            </a:xfrm>
            <a:prstGeom prst="rect">
              <a:avLst/>
            </a:prstGeom>
            <a:noFill/>
            <a:ln w="127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Times New Roman" pitchFamily="18" charset="0"/>
              </a:endParaRPr>
            </a:p>
          </p:txBody>
        </p:sp>
        <p:sp>
          <p:nvSpPr>
            <p:cNvPr id="254987" name="Text Box 32"/>
            <p:cNvSpPr txBox="1">
              <a:spLocks noChangeArrowheads="1"/>
            </p:cNvSpPr>
            <p:nvPr/>
          </p:nvSpPr>
          <p:spPr bwMode="auto">
            <a:xfrm>
              <a:off x="3778828" y="6248400"/>
              <a:ext cx="6565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1</a:t>
              </a:r>
            </a:p>
          </p:txBody>
        </p:sp>
      </p:grpSp>
      <p:sp>
        <p:nvSpPr>
          <p:cNvPr id="254983" name="Rectangle 262"/>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3410">
                                            <p:txEl>
                                              <p:pRg st="1" end="1"/>
                                            </p:txEl>
                                          </p:spTgt>
                                        </p:tgtEl>
                                        <p:attrNameLst>
                                          <p:attrName>style.visibility</p:attrName>
                                        </p:attrNameLst>
                                      </p:cBhvr>
                                      <p:to>
                                        <p:strVal val="visible"/>
                                      </p:to>
                                    </p:set>
                                    <p:anim calcmode="lin" valueType="num">
                                      <p:cBhvr additive="base">
                                        <p:cTn id="13" dur="500" fill="hold"/>
                                        <p:tgtEl>
                                          <p:spTgt spid="9134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341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0-#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3410">
                                            <p:txEl>
                                              <p:pRg st="3" end="3"/>
                                            </p:txEl>
                                          </p:spTgt>
                                        </p:tgtEl>
                                        <p:attrNameLst>
                                          <p:attrName>style.visibility</p:attrName>
                                        </p:attrNameLst>
                                      </p:cBhvr>
                                      <p:to>
                                        <p:strVal val="visible"/>
                                      </p:to>
                                    </p:set>
                                    <p:anim calcmode="lin" valueType="num">
                                      <p:cBhvr additive="base">
                                        <p:cTn id="33" dur="500" fill="hold"/>
                                        <p:tgtEl>
                                          <p:spTgt spid="91341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34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913410">
                                            <p:txEl>
                                              <p:pRg st="4" end="4"/>
                                            </p:txEl>
                                          </p:spTgt>
                                        </p:tgtEl>
                                        <p:attrNameLst>
                                          <p:attrName>style.visibility</p:attrName>
                                        </p:attrNameLst>
                                      </p:cBhvr>
                                      <p:to>
                                        <p:strVal val="visible"/>
                                      </p:to>
                                    </p:set>
                                    <p:anim calcmode="lin" valueType="num">
                                      <p:cBhvr additive="base">
                                        <p:cTn id="39" dur="500" fill="hold"/>
                                        <p:tgtEl>
                                          <p:spTgt spid="913410">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1341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10" grpId="0" build="p" bldLvl="2"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Quantum Machines</a:t>
            </a:r>
          </a:p>
        </p:txBody>
      </p:sp>
      <p:sp>
        <p:nvSpPr>
          <p:cNvPr id="14" name="Rectangle 13"/>
          <p:cNvSpPr/>
          <p:nvPr/>
        </p:nvSpPr>
        <p:spPr>
          <a:xfrm>
            <a:off x="152400" y="530225"/>
            <a:ext cx="8839200" cy="6556375"/>
          </a:xfrm>
          <a:prstGeom prst="rect">
            <a:avLst/>
          </a:prstGeom>
        </p:spPr>
        <p:txBody>
          <a:bodyPr>
            <a:spAutoFit/>
          </a:bodyPr>
          <a:lstStyle/>
          <a:p>
            <a:pPr eaLnBrk="0" hangingPunct="0">
              <a:defRPr/>
            </a:pPr>
            <a:r>
              <a:rPr lang="en-US" dirty="0">
                <a:cs typeface="Times New Roman" pitchFamily="18" charset="0"/>
              </a:rPr>
              <a:t>What about </a:t>
            </a:r>
            <a:r>
              <a:rPr lang="en-US" dirty="0">
                <a:solidFill>
                  <a:schemeClr val="accent2"/>
                </a:solidFill>
                <a:cs typeface="Times New Roman" pitchFamily="18" charset="0"/>
              </a:rPr>
              <a:t>Quantum Machines</a:t>
            </a:r>
            <a:r>
              <a:rPr lang="en-US" dirty="0">
                <a:cs typeface="Times New Roman" pitchFamily="18" charset="0"/>
              </a:rPr>
              <a:t>?</a:t>
            </a:r>
          </a:p>
          <a:p>
            <a:pPr lvl="1" eaLnBrk="0" hangingPunct="0">
              <a:buFont typeface="Arial" pitchFamily="34" charset="0"/>
              <a:buChar char="•"/>
              <a:defRPr/>
            </a:pPr>
            <a:r>
              <a:rPr lang="en-US" dirty="0">
                <a:cs typeface="Times New Roman" pitchFamily="18" charset="0"/>
              </a:rPr>
              <a:t>Based on quantum mechanics, </a:t>
            </a:r>
            <a:br>
              <a:rPr lang="en-US" dirty="0">
                <a:cs typeface="Times New Roman" pitchFamily="18" charset="0"/>
              </a:rPr>
            </a:br>
            <a:r>
              <a:rPr lang="en-US" dirty="0">
                <a:cs typeface="Times New Roman" pitchFamily="18" charset="0"/>
              </a:rPr>
              <a:t>at each point in time a quantum TM </a:t>
            </a:r>
            <a:br>
              <a:rPr lang="en-US" dirty="0">
                <a:cs typeface="Times New Roman" pitchFamily="18" charset="0"/>
              </a:rPr>
            </a:br>
            <a:r>
              <a:rPr lang="en-US" dirty="0">
                <a:cs typeface="Times New Roman" pitchFamily="18" charset="0"/>
              </a:rPr>
              <a:t>is in the super-position of any number </a:t>
            </a:r>
            <a:br>
              <a:rPr lang="en-US" dirty="0">
                <a:cs typeface="Times New Roman" pitchFamily="18" charset="0"/>
              </a:rPr>
            </a:br>
            <a:r>
              <a:rPr lang="en-US" dirty="0">
                <a:cs typeface="Times New Roman" pitchFamily="18" charset="0"/>
              </a:rPr>
              <a:t>of configurations of normal TMs. </a:t>
            </a:r>
          </a:p>
          <a:p>
            <a:pPr lvl="1" eaLnBrk="0" hangingPunct="0">
              <a:buFont typeface="Arial" pitchFamily="34" charset="0"/>
              <a:buChar char="•"/>
              <a:defRPr/>
            </a:pPr>
            <a:r>
              <a:rPr lang="en-US" dirty="0">
                <a:cs typeface="Times New Roman" pitchFamily="18" charset="0"/>
              </a:rPr>
              <a:t>In time T, it can only flip T quantum coins so can only be in the super-position of 2</a:t>
            </a:r>
            <a:r>
              <a:rPr lang="en-US" baseline="30000" dirty="0">
                <a:cs typeface="Times New Roman" pitchFamily="18" charset="0"/>
              </a:rPr>
              <a:t>T</a:t>
            </a:r>
            <a:r>
              <a:rPr lang="en-US" dirty="0">
                <a:cs typeface="Times New Roman" pitchFamily="18" charset="0"/>
              </a:rPr>
              <a:t> configurations.</a:t>
            </a:r>
          </a:p>
          <a:p>
            <a:pPr lvl="1" eaLnBrk="0" hangingPunct="0">
              <a:buFont typeface="Arial" pitchFamily="34" charset="0"/>
              <a:buChar char="•"/>
              <a:defRPr/>
            </a:pPr>
            <a:r>
              <a:rPr lang="en-US" dirty="0">
                <a:cs typeface="Times New Roman" pitchFamily="18" charset="0"/>
              </a:rPr>
              <a:t>Hence, can be simulated by a normal TM in time 2</a:t>
            </a:r>
            <a:r>
              <a:rPr lang="en-US" baseline="30000" dirty="0">
                <a:cs typeface="Times New Roman" pitchFamily="18" charset="0"/>
              </a:rPr>
              <a:t>T</a:t>
            </a:r>
            <a:r>
              <a:rPr lang="en-US" dirty="0">
                <a:cs typeface="Times New Roman" pitchFamily="18" charset="0"/>
              </a:rPr>
              <a:t>×T time.</a:t>
            </a:r>
          </a:p>
          <a:p>
            <a:pPr lvl="1" eaLnBrk="0" hangingPunct="0">
              <a:buFont typeface="Arial" pitchFamily="34" charset="0"/>
              <a:buChar char="•"/>
              <a:defRPr/>
            </a:pPr>
            <a:r>
              <a:rPr lang="en-US" dirty="0">
                <a:cs typeface="Times New Roman" pitchFamily="18" charset="0"/>
              </a:rPr>
              <a:t>Hence, Quantum Machines can’t compute more,</a:t>
            </a:r>
            <a:br>
              <a:rPr lang="en-US" dirty="0">
                <a:cs typeface="Times New Roman" pitchFamily="18" charset="0"/>
              </a:rPr>
            </a:br>
            <a:r>
              <a:rPr lang="en-US" dirty="0">
                <a:cs typeface="Times New Roman" pitchFamily="18" charset="0"/>
              </a:rPr>
              <a:t>just sometimes faster.</a:t>
            </a:r>
          </a:p>
          <a:p>
            <a:pPr lvl="1" eaLnBrk="0" hangingPunct="0">
              <a:buFont typeface="Arial" pitchFamily="34" charset="0"/>
              <a:buChar char="•"/>
              <a:defRPr/>
            </a:pPr>
            <a:r>
              <a:rPr lang="en-US" dirty="0">
                <a:cs typeface="Times New Roman" pitchFamily="18" charset="0"/>
              </a:rPr>
              <a:t>Factoring can be done in poly-time, </a:t>
            </a:r>
            <a:r>
              <a:rPr lang="en-US" dirty="0" err="1">
                <a:cs typeface="Times New Roman" pitchFamily="18" charset="0"/>
              </a:rPr>
              <a:t>ie</a:t>
            </a:r>
            <a:r>
              <a:rPr lang="en-US" dirty="0">
                <a:cs typeface="Times New Roman" pitchFamily="18" charset="0"/>
              </a:rPr>
              <a:t> 6=2×3.</a:t>
            </a:r>
          </a:p>
          <a:p>
            <a:pPr lvl="1" eaLnBrk="0" hangingPunct="0">
              <a:buFont typeface="Arial" pitchFamily="34" charset="0"/>
              <a:buChar char="•"/>
              <a:defRPr/>
            </a:pPr>
            <a:r>
              <a:rPr lang="en-US" dirty="0">
                <a:cs typeface="Times New Roman" pitchFamily="18" charset="0"/>
              </a:rPr>
              <a:t>It is believed that NP-complete problems still take exponential time.</a:t>
            </a: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848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4938" y="152400"/>
            <a:ext cx="2506662"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8483"/>
                                        </p:tgtEl>
                                        <p:attrNameLst>
                                          <p:attrName>style.visibility</p:attrName>
                                        </p:attrNameLst>
                                      </p:cBhvr>
                                      <p:to>
                                        <p:strVal val="visible"/>
                                      </p:to>
                                    </p:set>
                                    <p:anim calcmode="lin" valueType="num">
                                      <p:cBhvr additive="base">
                                        <p:cTn id="11" dur="500" fill="hold"/>
                                        <p:tgtEl>
                                          <p:spTgt spid="1428483"/>
                                        </p:tgtEl>
                                        <p:attrNameLst>
                                          <p:attrName>ppt_x</p:attrName>
                                        </p:attrNameLst>
                                      </p:cBhvr>
                                      <p:tavLst>
                                        <p:tav tm="0">
                                          <p:val>
                                            <p:strVal val="#ppt_x"/>
                                          </p:val>
                                        </p:tav>
                                        <p:tav tm="100000">
                                          <p:val>
                                            <p:strVal val="#ppt_x"/>
                                          </p:val>
                                        </p:tav>
                                      </p:tavLst>
                                    </p:anim>
                                    <p:anim calcmode="lin" valueType="num">
                                      <p:cBhvr additive="base">
                                        <p:cTn id="12" dur="500" fill="hold"/>
                                        <p:tgtEl>
                                          <p:spTgt spid="142848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Human</a:t>
            </a:r>
          </a:p>
        </p:txBody>
      </p:sp>
      <p:sp>
        <p:nvSpPr>
          <p:cNvPr id="14" name="Rectangle 13"/>
          <p:cNvSpPr/>
          <p:nvPr/>
        </p:nvSpPr>
        <p:spPr>
          <a:xfrm>
            <a:off x="152400" y="1139825"/>
            <a:ext cx="8839200" cy="6556375"/>
          </a:xfrm>
          <a:prstGeom prst="rect">
            <a:avLst/>
          </a:prstGeom>
        </p:spPr>
        <p:txBody>
          <a:bodyPr>
            <a:spAutoFit/>
          </a:bodyPr>
          <a:lstStyle/>
          <a:p>
            <a:pPr eaLnBrk="0" hangingPunct="0">
              <a:defRPr/>
            </a:pPr>
            <a:r>
              <a:rPr lang="en-US" dirty="0">
                <a:cs typeface="Times New Roman" pitchFamily="18" charset="0"/>
              </a:rPr>
              <a:t>What about the</a:t>
            </a:r>
            <a:r>
              <a:rPr lang="en-US" dirty="0">
                <a:solidFill>
                  <a:schemeClr val="accent2"/>
                </a:solidFill>
                <a:cs typeface="Times New Roman" pitchFamily="18" charset="0"/>
              </a:rPr>
              <a:t> human brain</a:t>
            </a:r>
            <a:r>
              <a:rPr lang="en-US" dirty="0">
                <a:cs typeface="Times New Roman" pitchFamily="18" charset="0"/>
              </a:rPr>
              <a:t>? </a:t>
            </a:r>
            <a:br>
              <a:rPr lang="en-US" dirty="0">
                <a:cs typeface="Times New Roman" pitchFamily="18" charset="0"/>
              </a:rPr>
            </a:br>
            <a:r>
              <a:rPr lang="en-US" dirty="0">
                <a:cs typeface="Times New Roman" pitchFamily="18" charset="0"/>
              </a:rPr>
              <a:t>Can it compute more than a TM?</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Science: </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brain is just an elaborate  machine (neural net).</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can’t do any more than a TM.</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New Age:</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Quantum mechanics is magical.</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brain is based on quantum mechanics.</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the brain can do much more than a machine.</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But we already showed </a:t>
            </a:r>
            <a:r>
              <a:rPr lang="en-US">
                <a:effectLst>
                  <a:outerShdw blurRad="38100" dist="38100" dir="2700000" algn="tl">
                    <a:srgbClr val="000000">
                      <a:alpha val="43137"/>
                    </a:srgbClr>
                  </a:outerShdw>
                </a:effectLst>
                <a:cs typeface="Times New Roman" pitchFamily="18" charset="0"/>
              </a:rPr>
              <a:t>QM can’t </a:t>
            </a:r>
            <a:r>
              <a:rPr lang="en-US" dirty="0">
                <a:effectLst>
                  <a:outerShdw blurRad="38100" dist="38100" dir="2700000" algn="tl">
                    <a:srgbClr val="000000">
                      <a:alpha val="43137"/>
                    </a:srgbClr>
                  </a:outerShdw>
                </a:effectLst>
                <a:cs typeface="Times New Roman" pitchFamily="18" charset="0"/>
              </a:rPr>
              <a:t>compute more.</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Religion:</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human has a soul.</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the brain can do much more than a machine.</a:t>
            </a:r>
            <a:br>
              <a:rPr lang="en-US" dirty="0">
                <a:effectLst>
                  <a:outerShdw blurRad="38100" dist="38100" dir="2700000" algn="tl">
                    <a:srgbClr val="000000">
                      <a:alpha val="43137"/>
                    </a:srgbClr>
                  </a:outerShdw>
                </a:effectLst>
                <a:cs typeface="Times New Roman" pitchFamily="18" charset="0"/>
              </a:rPr>
            </a:br>
            <a:endParaRPr lang="en-US" dirty="0">
              <a:effectLst>
                <a:outerShdw blurRad="38100" dist="38100" dir="2700000" algn="tl">
                  <a:srgbClr val="000000">
                    <a:alpha val="43137"/>
                  </a:srgbClr>
                </a:outerShdw>
              </a:effectLst>
              <a:cs typeface="Times New Roman" pitchFamily="18" charset="0"/>
            </a:endParaRP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9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4200" y="228600"/>
            <a:ext cx="2057400"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26"/>
          <p:cNvGrpSpPr>
            <a:grpSpLocks/>
          </p:cNvGrpSpPr>
          <p:nvPr/>
        </p:nvGrpSpPr>
        <p:grpSpPr bwMode="auto">
          <a:xfrm>
            <a:off x="2971800" y="2286000"/>
            <a:ext cx="2584450" cy="3155950"/>
            <a:chOff x="2065" y="1551"/>
            <a:chExt cx="1628" cy="1988"/>
          </a:xfrm>
        </p:grpSpPr>
        <p:sp>
          <p:nvSpPr>
            <p:cNvPr id="50" name="Freeform 9"/>
            <p:cNvSpPr>
              <a:spLocks/>
            </p:cNvSpPr>
            <p:nvPr/>
          </p:nvSpPr>
          <p:spPr bwMode="auto">
            <a:xfrm>
              <a:off x="2778" y="1977"/>
              <a:ext cx="331" cy="334"/>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10"/>
            <p:cNvSpPr>
              <a:spLocks/>
            </p:cNvSpPr>
            <p:nvPr/>
          </p:nvSpPr>
          <p:spPr bwMode="auto">
            <a:xfrm>
              <a:off x="2811" y="1929"/>
              <a:ext cx="303"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11"/>
            <p:cNvSpPr>
              <a:spLocks/>
            </p:cNvSpPr>
            <p:nvPr/>
          </p:nvSpPr>
          <p:spPr bwMode="auto">
            <a:xfrm>
              <a:off x="2890" y="1839"/>
              <a:ext cx="518"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12"/>
            <p:cNvSpPr>
              <a:spLocks/>
            </p:cNvSpPr>
            <p:nvPr/>
          </p:nvSpPr>
          <p:spPr bwMode="auto">
            <a:xfrm>
              <a:off x="3189" y="2046"/>
              <a:ext cx="47" cy="86"/>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Freeform 13"/>
            <p:cNvSpPr>
              <a:spLocks/>
            </p:cNvSpPr>
            <p:nvPr/>
          </p:nvSpPr>
          <p:spPr bwMode="auto">
            <a:xfrm>
              <a:off x="3142" y="1561"/>
              <a:ext cx="551" cy="452"/>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1" name="Freeform 14"/>
            <p:cNvSpPr>
              <a:spLocks/>
            </p:cNvSpPr>
            <p:nvPr/>
          </p:nvSpPr>
          <p:spPr bwMode="auto">
            <a:xfrm>
              <a:off x="3135" y="2056"/>
              <a:ext cx="31" cy="92"/>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Freeform 15"/>
            <p:cNvSpPr>
              <a:spLocks/>
            </p:cNvSpPr>
            <p:nvPr/>
          </p:nvSpPr>
          <p:spPr bwMode="auto">
            <a:xfrm>
              <a:off x="3098" y="1812"/>
              <a:ext cx="27" cy="92"/>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16"/>
            <p:cNvSpPr>
              <a:spLocks/>
            </p:cNvSpPr>
            <p:nvPr/>
          </p:nvSpPr>
          <p:spPr bwMode="auto">
            <a:xfrm>
              <a:off x="3038" y="1831"/>
              <a:ext cx="66" cy="73"/>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5" name="Freeform 17"/>
            <p:cNvSpPr>
              <a:spLocks/>
            </p:cNvSpPr>
            <p:nvPr/>
          </p:nvSpPr>
          <p:spPr bwMode="auto">
            <a:xfrm>
              <a:off x="2440" y="1819"/>
              <a:ext cx="421" cy="670"/>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18"/>
            <p:cNvSpPr>
              <a:spLocks/>
            </p:cNvSpPr>
            <p:nvPr/>
          </p:nvSpPr>
          <p:spPr bwMode="auto">
            <a:xfrm>
              <a:off x="2500"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8" name="Freeform 19"/>
            <p:cNvSpPr>
              <a:spLocks/>
            </p:cNvSpPr>
            <p:nvPr/>
          </p:nvSpPr>
          <p:spPr bwMode="auto">
            <a:xfrm>
              <a:off x="2880" y="1821"/>
              <a:ext cx="67" cy="75"/>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9" name="Freeform 20"/>
            <p:cNvSpPr>
              <a:spLocks/>
            </p:cNvSpPr>
            <p:nvPr/>
          </p:nvSpPr>
          <p:spPr bwMode="auto">
            <a:xfrm>
              <a:off x="2857" y="1782"/>
              <a:ext cx="41"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0" name="Freeform 21"/>
            <p:cNvSpPr>
              <a:spLocks/>
            </p:cNvSpPr>
            <p:nvPr/>
          </p:nvSpPr>
          <p:spPr bwMode="auto">
            <a:xfrm>
              <a:off x="2666" y="1960"/>
              <a:ext cx="80"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2" name="Freeform 22"/>
            <p:cNvSpPr>
              <a:spLocks/>
            </p:cNvSpPr>
            <p:nvPr/>
          </p:nvSpPr>
          <p:spPr bwMode="auto">
            <a:xfrm>
              <a:off x="2689" y="1989"/>
              <a:ext cx="81" cy="75"/>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Freeform 23"/>
            <p:cNvSpPr>
              <a:spLocks/>
            </p:cNvSpPr>
            <p:nvPr/>
          </p:nvSpPr>
          <p:spPr bwMode="auto">
            <a:xfrm>
              <a:off x="2627" y="2366"/>
              <a:ext cx="325" cy="574"/>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24"/>
            <p:cNvSpPr>
              <a:spLocks/>
            </p:cNvSpPr>
            <p:nvPr/>
          </p:nvSpPr>
          <p:spPr bwMode="auto">
            <a:xfrm>
              <a:off x="2608" y="2861"/>
              <a:ext cx="366"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3" name="Freeform 25"/>
            <p:cNvSpPr>
              <a:spLocks/>
            </p:cNvSpPr>
            <p:nvPr/>
          </p:nvSpPr>
          <p:spPr bwMode="auto">
            <a:xfrm>
              <a:off x="2065" y="2761"/>
              <a:ext cx="694" cy="361"/>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9506"/>
                                        </p:tgtEl>
                                        <p:attrNameLst>
                                          <p:attrName>style.visibility</p:attrName>
                                        </p:attrNameLst>
                                      </p:cBhvr>
                                      <p:to>
                                        <p:strVal val="visible"/>
                                      </p:to>
                                    </p:set>
                                    <p:anim calcmode="lin" valueType="num">
                                      <p:cBhvr additive="base">
                                        <p:cTn id="11" dur="500" fill="hold"/>
                                        <p:tgtEl>
                                          <p:spTgt spid="1429506"/>
                                        </p:tgtEl>
                                        <p:attrNameLst>
                                          <p:attrName>ppt_x</p:attrName>
                                        </p:attrNameLst>
                                      </p:cBhvr>
                                      <p:tavLst>
                                        <p:tav tm="0">
                                          <p:val>
                                            <p:strVal val="#ppt_x"/>
                                          </p:val>
                                        </p:tav>
                                        <p:tav tm="100000">
                                          <p:val>
                                            <p:strVal val="#ppt_x"/>
                                          </p:val>
                                        </p:tav>
                                      </p:tavLst>
                                    </p:anim>
                                    <p:anim calcmode="lin" valueType="num">
                                      <p:cBhvr additive="base">
                                        <p:cTn id="12" dur="500" fill="hold"/>
                                        <p:tgtEl>
                                          <p:spTgt spid="142950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4">
                                            <p:txEl>
                                              <p:pRg st="7" end="7"/>
                                            </p:txEl>
                                          </p:spTgt>
                                        </p:tgtEl>
                                        <p:attrNameLst>
                                          <p:attrName>style.visibility</p:attrName>
                                        </p:attrNameLst>
                                      </p:cBhvr>
                                      <p:to>
                                        <p:strVal val="visible"/>
                                      </p:to>
                                    </p:set>
                                    <p:anim calcmode="lin" valueType="num">
                                      <p:cBhvr additive="base">
                                        <p:cTn id="53"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4">
                                            <p:txEl>
                                              <p:pRg st="8" end="8"/>
                                            </p:txEl>
                                          </p:spTgt>
                                        </p:tgtEl>
                                        <p:attrNameLst>
                                          <p:attrName>style.visibility</p:attrName>
                                        </p:attrNameLst>
                                      </p:cBhvr>
                                      <p:to>
                                        <p:strVal val="visible"/>
                                      </p:to>
                                    </p:set>
                                    <p:anim calcmode="lin" valueType="num">
                                      <p:cBhvr additive="base">
                                        <p:cTn id="59" dur="500" fill="hold"/>
                                        <p:tgtEl>
                                          <p:spTgt spid="14">
                                            <p:txEl>
                                              <p:pRg st="8" end="8"/>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4">
                                            <p:txEl>
                                              <p:pRg st="9" end="9"/>
                                            </p:txEl>
                                          </p:spTgt>
                                        </p:tgtEl>
                                        <p:attrNameLst>
                                          <p:attrName>style.visibility</p:attrName>
                                        </p:attrNameLst>
                                      </p:cBhvr>
                                      <p:to>
                                        <p:strVal val="visible"/>
                                      </p:to>
                                    </p:set>
                                    <p:anim calcmode="lin" valueType="num">
                                      <p:cBhvr additive="base">
                                        <p:cTn id="65"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4">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14">
                                            <p:txEl>
                                              <p:pRg st="10" end="10"/>
                                            </p:txEl>
                                          </p:spTgt>
                                        </p:tgtEl>
                                        <p:attrNameLst>
                                          <p:attrName>style.visibility</p:attrName>
                                        </p:attrNameLst>
                                      </p:cBhvr>
                                      <p:to>
                                        <p:strVal val="visible"/>
                                      </p:to>
                                    </p:set>
                                    <p:anim calcmode="lin" valueType="num">
                                      <p:cBhvr additive="base">
                                        <p:cTn id="71" dur="500" fill="hold"/>
                                        <p:tgtEl>
                                          <p:spTgt spid="14">
                                            <p:txEl>
                                              <p:pRg st="10" end="1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14">
                                            <p:txEl>
                                              <p:pRg st="11" end="11"/>
                                            </p:txEl>
                                          </p:spTgt>
                                        </p:tgtEl>
                                        <p:attrNameLst>
                                          <p:attrName>style.visibility</p:attrName>
                                        </p:attrNameLst>
                                      </p:cBhvr>
                                      <p:to>
                                        <p:strVal val="visible"/>
                                      </p:to>
                                    </p:set>
                                    <p:anim calcmode="lin" valueType="num">
                                      <p:cBhvr additive="base">
                                        <p:cTn id="77" dur="500" fill="hold"/>
                                        <p:tgtEl>
                                          <p:spTgt spid="14">
                                            <p:txEl>
                                              <p:pRg st="11" end="1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4">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500" fill="hold"/>
                                        <p:tgtEl>
                                          <p:spTgt spid="2"/>
                                        </p:tgtEl>
                                        <p:attrNameLst>
                                          <p:attrName>ppt_x</p:attrName>
                                        </p:attrNameLst>
                                      </p:cBhvr>
                                      <p:tavLst>
                                        <p:tav tm="0">
                                          <p:val>
                                            <p:strVal val="#ppt_x"/>
                                          </p:val>
                                        </p:tav>
                                        <p:tav tm="100000">
                                          <p:val>
                                            <p:strVal val="#ppt_x"/>
                                          </p:val>
                                        </p:tav>
                                      </p:tavLst>
                                    </p:anim>
                                    <p:anim calcmode="lin" valueType="num">
                                      <p:cBhvr additive="base">
                                        <p:cTn id="8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a:t>
            </a:r>
            <a:r>
              <a:rPr lang="en-US" dirty="0" smtClean="0"/>
              <a:t>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8" name="Rectangle 7"/>
          <p:cNvSpPr/>
          <p:nvPr/>
        </p:nvSpPr>
        <p:spPr>
          <a:xfrm>
            <a:off x="6705600" y="4038600"/>
            <a:ext cx="2371725"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Insertion Sort</a:t>
            </a:r>
          </a:p>
        </p:txBody>
      </p:sp>
      <p:sp>
        <p:nvSpPr>
          <p:cNvPr id="9" name="Text Box 5"/>
          <p:cNvSpPr txBox="1">
            <a:spLocks noChangeArrowheads="1"/>
          </p:cNvSpPr>
          <p:nvPr/>
        </p:nvSpPr>
        <p:spPr bwMode="auto">
          <a:xfrm>
            <a:off x="228600" y="1946275"/>
            <a:ext cx="6056530" cy="2677656"/>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alpha val="43137"/>
                    </a:srgbClr>
                  </a:outerShdw>
                </a:effectLst>
              </a:rPr>
              <a:t>An </a:t>
            </a:r>
            <a:r>
              <a:rPr lang="en-US" dirty="0">
                <a:solidFill>
                  <a:schemeClr val="tx2"/>
                </a:solidFill>
                <a:effectLst>
                  <a:outerShdw blurRad="38100" dist="38100" dir="2700000" algn="tl">
                    <a:srgbClr val="000000">
                      <a:alpha val="43137"/>
                    </a:srgbClr>
                  </a:outerShdw>
                </a:effectLst>
              </a:rPr>
              <a:t>Algorithm/Program/Machine</a:t>
            </a:r>
            <a:r>
              <a:rPr lang="en-US" dirty="0">
                <a:solidFill>
                  <a:schemeClr val="accent2"/>
                </a:solidFill>
                <a:effectLst>
                  <a:outerShdw blurRad="38100" dist="38100" dir="2700000" algn="tl">
                    <a:srgbClr val="000000">
                      <a:alpha val="43137"/>
                    </a:srgbClr>
                  </a:outerShdw>
                </a:effectLst>
              </a:rPr>
              <a:t> </a:t>
            </a:r>
            <a:r>
              <a:rPr lang="en-US" i="1" dirty="0">
                <a:solidFill>
                  <a:srgbClr val="FFC000"/>
                </a:solidFill>
                <a:effectLst>
                  <a:outerShdw blurRad="38100" dist="38100" dir="2700000" algn="tl">
                    <a:srgbClr val="000000">
                      <a:alpha val="43137"/>
                    </a:srgbClr>
                  </a:outerShdw>
                </a:effectLst>
              </a:rPr>
              <a:t>M</a:t>
            </a:r>
            <a:r>
              <a:rPr lang="en-US" dirty="0">
                <a:solidFill>
                  <a:schemeClr val="accent2"/>
                </a:solidFill>
                <a:effectLst>
                  <a:outerShdw blurRad="38100" dist="38100" dir="2700000" algn="tl">
                    <a:srgbClr val="000000">
                      <a:alpha val="43137"/>
                    </a:srgbClr>
                  </a:outerShdw>
                </a:effectLst>
              </a:rPr>
              <a:t> </a:t>
            </a:r>
            <a:r>
              <a:rPr lang="en-US" dirty="0">
                <a:effectLst>
                  <a:outerShdw blurRad="38100" dist="38100" dir="2700000" algn="tl">
                    <a:srgbClr val="000000">
                      <a:alpha val="43137"/>
                    </a:srgbClr>
                  </a:outerShdw>
                </a:effectLst>
              </a:rPr>
              <a:t>is </a:t>
            </a:r>
          </a:p>
          <a:p>
            <a:pPr lvl="1" algn="l">
              <a:buFont typeface="Arial" pitchFamily="34" charset="0"/>
              <a:buChar char="•"/>
              <a:defRPr/>
            </a:pPr>
            <a:r>
              <a:rPr lang="en-US" dirty="0">
                <a:effectLst>
                  <a:outerShdw blurRad="38100" dist="38100" dir="2700000" algn="tl">
                    <a:srgbClr val="000000">
                      <a:alpha val="43137"/>
                    </a:srgbClr>
                  </a:outerShdw>
                </a:effectLst>
              </a:rPr>
              <a:t>A set of instructions</a:t>
            </a:r>
            <a:r>
              <a:rPr lang="en-US" altLang="en-US" dirty="0">
                <a:effectLst>
                  <a:outerShdw blurRad="38100" dist="38100" dir="2700000" algn="tl">
                    <a:srgbClr val="000000">
                      <a:alpha val="43137"/>
                    </a:srgbClr>
                  </a:outerShdw>
                </a:effectLst>
              </a:rPr>
              <a:t> </a:t>
            </a:r>
          </a:p>
          <a:p>
            <a:pPr lvl="1" algn="l">
              <a:buFont typeface="Arial" pitchFamily="34" charset="0"/>
              <a:buChar char="•"/>
              <a:defRPr/>
            </a:pPr>
            <a:r>
              <a:rPr lang="en-US" dirty="0" smtClean="0">
                <a:effectLst>
                  <a:outerShdw blurRad="38100" dist="38100" dir="2700000" algn="tl">
                    <a:srgbClr val="000000">
                      <a:alpha val="43137"/>
                    </a:srgbClr>
                  </a:outerShdw>
                </a:effectLst>
              </a:rPr>
              <a:t>On </a:t>
            </a:r>
            <a:r>
              <a:rPr lang="en-US" dirty="0">
                <a:effectLst>
                  <a:outerShdw blurRad="38100" dist="38100" dir="2700000" algn="tl">
                    <a:srgbClr val="000000">
                      <a:alpha val="43137"/>
                    </a:srgbClr>
                  </a:outerShdw>
                </a:effectLst>
              </a:rPr>
              <a:t>a given </a:t>
            </a:r>
            <a:r>
              <a:rPr lang="en-US" dirty="0" smtClean="0">
                <a:effectLst>
                  <a:outerShdw blurRad="38100" dist="38100" dir="2700000" algn="tl">
                    <a:srgbClr val="000000">
                      <a:alpha val="43137"/>
                    </a:srgbClr>
                  </a:outerShdw>
                </a:effectLst>
              </a:rPr>
              <a:t>input </a:t>
            </a:r>
            <a:r>
              <a:rPr lang="en-US" i="1" dirty="0">
                <a:solidFill>
                  <a:srgbClr val="FFC000"/>
                </a:solidFill>
                <a:effectLst>
                  <a:outerShdw blurRad="38100" dist="38100" dir="2700000" algn="tl">
                    <a:srgbClr val="000000">
                      <a:alpha val="43137"/>
                    </a:srgbClr>
                  </a:outerShdw>
                </a:effectLst>
              </a:rPr>
              <a:t>I,</a:t>
            </a:r>
          </a:p>
          <a:p>
            <a:pPr lvl="1" algn="l">
              <a:defRPr/>
            </a:pPr>
            <a:r>
              <a:rPr lang="en-US" dirty="0">
                <a:effectLst>
                  <a:outerShdw blurRad="38100" dist="38100" dir="2700000" algn="tl">
                    <a:srgbClr val="000000">
                      <a:alpha val="43137"/>
                    </a:srgbClr>
                  </a:outerShdw>
                </a:effectLst>
              </a:rPr>
              <a:t> following the instructions </a:t>
            </a:r>
          </a:p>
          <a:p>
            <a:pPr lvl="2" algn="l">
              <a:buFont typeface="Arial" pitchFamily="34" charset="0"/>
              <a:buChar char="•"/>
              <a:defRPr/>
            </a:pPr>
            <a:r>
              <a:rPr lang="en-US" dirty="0">
                <a:effectLst>
                  <a:outerShdw blurRad="38100" dist="38100" dir="2700000" algn="tl">
                    <a:srgbClr val="000000">
                      <a:alpha val="43137"/>
                    </a:srgbClr>
                  </a:outerShdw>
                </a:effectLst>
              </a:rPr>
              <a:t>produces output </a:t>
            </a:r>
            <a:r>
              <a:rPr lang="en-US" i="1" dirty="0">
                <a:solidFill>
                  <a:srgbClr val="FFC000"/>
                </a:solidFill>
                <a:effectLst>
                  <a:outerShdw blurRad="38100" dist="38100" dir="2700000" algn="tl">
                    <a:srgbClr val="000000">
                      <a:alpha val="43137"/>
                    </a:srgbClr>
                  </a:outerShdw>
                </a:effectLst>
              </a:rPr>
              <a:t>M(I)</a:t>
            </a:r>
          </a:p>
          <a:p>
            <a:pPr lvl="2">
              <a:buFont typeface="Arial" pitchFamily="34" charset="0"/>
              <a:buChar char="•"/>
              <a:defRPr/>
            </a:pPr>
            <a:r>
              <a:rPr lang="en-US" dirty="0">
                <a:effectLst>
                  <a:outerShdw blurRad="38100" dist="38100" dir="2700000" algn="tl">
                    <a:srgbClr val="000000">
                      <a:alpha val="43137"/>
                    </a:srgbClr>
                  </a:outerShdw>
                </a:effectLst>
              </a:rPr>
              <a:t>or runs forever</a:t>
            </a:r>
            <a:r>
              <a:rPr lang="en-US" dirty="0" smtClean="0">
                <a:effectLst>
                  <a:outerShdw blurRad="38100" dist="38100" dir="2700000" algn="tl">
                    <a:srgbClr val="000000">
                      <a:alpha val="43137"/>
                    </a:srgbClr>
                  </a:outerShdw>
                </a:effectLst>
              </a:rPr>
              <a:t>.</a:t>
            </a:r>
            <a:endParaRPr lang="en-US" i="1" dirty="0">
              <a:solidFill>
                <a:schemeClr val="accent2"/>
              </a:solidFill>
              <a:effectLst>
                <a:outerShdw blurRad="38100" dist="38100" dir="2700000" algn="tl">
                  <a:srgbClr val="000000">
                    <a:alpha val="43137"/>
                  </a:srgbClr>
                </a:outerShdw>
              </a:effectLst>
            </a:endParaRPr>
          </a:p>
        </p:txBody>
      </p:sp>
      <p:sp>
        <p:nvSpPr>
          <p:cNvPr id="10"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sp>
        <p:nvSpPr>
          <p:cNvPr id="13" name="Text Box 5"/>
          <p:cNvSpPr txBox="1">
            <a:spLocks noChangeArrowheads="1"/>
          </p:cNvSpPr>
          <p:nvPr/>
        </p:nvSpPr>
        <p:spPr bwMode="auto">
          <a:xfrm>
            <a:off x="228600" y="4648200"/>
            <a:ext cx="7238520" cy="1384995"/>
          </a:xfrm>
          <a:prstGeom prst="rect">
            <a:avLst/>
          </a:prstGeom>
          <a:noFill/>
          <a:ln w="38100" cap="sq">
            <a:noFill/>
            <a:miter lim="800000"/>
            <a:headEnd/>
            <a:tailEnd/>
          </a:ln>
          <a:effectLst/>
        </p:spPr>
        <p:txBody>
          <a:bodyPr wrap="none" lIns="274320" rIns="274320">
            <a:spAutoFit/>
          </a:bodyPr>
          <a:lstStyle/>
          <a:p>
            <a:pPr algn="l">
              <a:defRPr/>
            </a:pPr>
            <a:r>
              <a:rPr lang="en-US" i="1" dirty="0" smtClean="0">
                <a:solidFill>
                  <a:srgbClr val="FFC000"/>
                </a:solidFill>
              </a:rPr>
              <a:t>M</a:t>
            </a:r>
            <a:r>
              <a:rPr lang="en-US" dirty="0" smtClean="0">
                <a:solidFill>
                  <a:srgbClr val="FFC000"/>
                </a:solidFill>
              </a:rPr>
              <a:t> </a:t>
            </a:r>
            <a:r>
              <a:rPr lang="en-US" dirty="0" smtClean="0">
                <a:solidFill>
                  <a:schemeClr val="tx2"/>
                </a:solidFill>
              </a:rPr>
              <a:t>computes</a:t>
            </a:r>
            <a:r>
              <a:rPr lang="en-US" dirty="0" smtClean="0"/>
              <a:t> </a:t>
            </a:r>
            <a:r>
              <a:rPr lang="en-US" i="1" dirty="0" smtClean="0">
                <a:solidFill>
                  <a:srgbClr val="FFC000"/>
                </a:solidFill>
              </a:rPr>
              <a:t>P</a:t>
            </a:r>
            <a:r>
              <a:rPr lang="en-US" dirty="0" smtClean="0">
                <a:solidFill>
                  <a:srgbClr val="FFC000"/>
                </a:solidFill>
              </a:rPr>
              <a:t> </a:t>
            </a:r>
            <a:r>
              <a:rPr lang="en-US" dirty="0" err="1" smtClean="0"/>
              <a:t>iff</a:t>
            </a:r>
            <a:endParaRPr lang="en-US" dirty="0"/>
          </a:p>
          <a:p>
            <a:pPr lvl="1" algn="l">
              <a:buFont typeface="Arial" pitchFamily="34" charset="0"/>
              <a:buChar char="•"/>
              <a:defRPr/>
            </a:pPr>
            <a:r>
              <a:rPr lang="en-US" dirty="0" smtClean="0"/>
              <a:t>It gives the correct answer for every input.</a:t>
            </a:r>
          </a:p>
          <a:p>
            <a:pPr lvl="1" algn="l">
              <a:buFont typeface="Arial" pitchFamily="34" charset="0"/>
              <a:buChar char="•"/>
              <a:defRPr/>
            </a:pPr>
            <a:r>
              <a:rPr lang="en-US" i="1" dirty="0" smtClean="0">
                <a:solidFill>
                  <a:srgbClr val="FFC000"/>
                </a:solidFill>
                <a:sym typeface="Symbol"/>
              </a:rPr>
              <a:t>I M(I) = P(I)</a:t>
            </a:r>
          </a:p>
        </p:txBody>
      </p:sp>
      <p:grpSp>
        <p:nvGrpSpPr>
          <p:cNvPr id="15" name="Group 5"/>
          <p:cNvGrpSpPr>
            <a:grpSpLocks/>
          </p:cNvGrpSpPr>
          <p:nvPr/>
        </p:nvGrpSpPr>
        <p:grpSpPr bwMode="auto">
          <a:xfrm>
            <a:off x="6820857" y="2209800"/>
            <a:ext cx="1144465" cy="1637065"/>
            <a:chOff x="4194" y="1993"/>
            <a:chExt cx="1422" cy="2040"/>
          </a:xfrm>
        </p:grpSpPr>
        <p:pic>
          <p:nvPicPr>
            <p:cNvPr id="16"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7"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smtClean="0">
                  <a:solidFill>
                    <a:schemeClr val="tx2"/>
                  </a:solidFill>
                </a:rPr>
                <a:t>    M</a:t>
              </a:r>
              <a:endParaRPr lang="en-US" altLang="en-US" sz="1800" baseline="-25000" dirty="0"/>
            </a:p>
          </p:txBody>
        </p:sp>
      </p:grpSp>
      <p:grpSp>
        <p:nvGrpSpPr>
          <p:cNvPr id="2" name="Group 1"/>
          <p:cNvGrpSpPr/>
          <p:nvPr/>
        </p:nvGrpSpPr>
        <p:grpSpPr>
          <a:xfrm>
            <a:off x="5711242" y="2743200"/>
            <a:ext cx="3730287" cy="494763"/>
            <a:chOff x="5711242" y="3048000"/>
            <a:chExt cx="3730287" cy="494763"/>
          </a:xfrm>
        </p:grpSpPr>
        <p:cxnSp>
          <p:nvCxnSpPr>
            <p:cNvPr id="18" name="Straight Arrow Connector 17"/>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19" name="Straight Arrow Connector 18"/>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20" name="Rectangle 19"/>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a:t>
              </a:r>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sp>
          <p:nvSpPr>
            <p:cNvPr id="21" name="Rectangle 20"/>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grpSp>
      <p:sp>
        <p:nvSpPr>
          <p:cNvPr id="23" name="Rectangle 22"/>
          <p:cNvSpPr>
            <a:spLocks noChangeArrowheads="1"/>
          </p:cNvSpPr>
          <p:nvPr/>
        </p:nvSpPr>
        <p:spPr bwMode="auto">
          <a:xfrm>
            <a:off x="8165325" y="3119735"/>
            <a:ext cx="12577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chemeClr val="accent2"/>
                </a:solidFill>
                <a:sym typeface="Wingdings" pitchFamily="2" charset="2"/>
              </a:rPr>
              <a:t>=P(I)</a:t>
            </a:r>
            <a:endParaRPr lang="en-US" altLang="en-US" sz="2400" i="1" baseline="30000" dirty="0" smtClean="0">
              <a:solidFill>
                <a:schemeClr val="accent2"/>
              </a:solidFill>
              <a:sym typeface="Wingdings" pitchFamily="2" charset="2"/>
            </a:endParaRPr>
          </a:p>
        </p:txBody>
      </p:sp>
    </p:spTree>
    <p:extLst>
      <p:ext uri="{BB962C8B-B14F-4D97-AF65-F5344CB8AC3E}">
        <p14:creationId xmlns:p14="http://schemas.microsoft.com/office/powerpoint/2010/main" val="1139770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96389">
                                            <p:txEl>
                                              <p:pRg st="1" end="1"/>
                                            </p:txEl>
                                          </p:spTgt>
                                        </p:tgtEl>
                                        <p:attrNameLst>
                                          <p:attrName>style.visibility</p:attrName>
                                        </p:attrNameLst>
                                      </p:cBhvr>
                                      <p:to>
                                        <p:strVal val="visible"/>
                                      </p:to>
                                    </p:set>
                                    <p:anim calcmode="lin" valueType="num">
                                      <p:cBhvr additive="base">
                                        <p:cTn id="11" dur="500" fill="hold"/>
                                        <p:tgtEl>
                                          <p:spTgt spid="129638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9638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296389">
                                            <p:txEl>
                                              <p:pRg st="2" end="2"/>
                                            </p:txEl>
                                          </p:spTgt>
                                        </p:tgtEl>
                                        <p:attrNameLst>
                                          <p:attrName>style.visibility</p:attrName>
                                        </p:attrNameLst>
                                      </p:cBhvr>
                                      <p:to>
                                        <p:strVal val="visible"/>
                                      </p:to>
                                    </p:set>
                                    <p:anim calcmode="lin" valueType="num">
                                      <p:cBhvr additive="base">
                                        <p:cTn id="15" dur="500" fill="hold"/>
                                        <p:tgtEl>
                                          <p:spTgt spid="1296389">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29638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1+#ppt_w/2"/>
                                          </p:val>
                                        </p:tav>
                                        <p:tav tm="100000">
                                          <p:val>
                                            <p:strVal val="#ppt_x"/>
                                          </p:val>
                                        </p:tav>
                                      </p:tavLst>
                                    </p:anim>
                                    <p:anim calcmode="lin" valueType="num">
                                      <p:cBhvr additive="base">
                                        <p:cTn id="2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 calcmode="lin" valueType="num">
                                      <p:cBhvr additive="base">
                                        <p:cTn id="2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 calcmode="lin" valueType="num">
                                      <p:cBhvr additive="base">
                                        <p:cTn id="3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0-#ppt_w/2"/>
                                          </p:val>
                                        </p:tav>
                                        <p:tav tm="100000">
                                          <p:val>
                                            <p:strVal val="#ppt_x"/>
                                          </p:val>
                                        </p:tav>
                                      </p:tavLst>
                                    </p:anim>
                                    <p:anim calcmode="lin" valueType="num">
                                      <p:cBhvr additive="base">
                                        <p:cTn id="3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1+#ppt_w/2"/>
                                          </p:val>
                                        </p:tav>
                                        <p:tav tm="100000">
                                          <p:val>
                                            <p:strVal val="#ppt_x"/>
                                          </p:val>
                                        </p:tav>
                                      </p:tavLst>
                                    </p:anim>
                                    <p:anim calcmode="lin" valueType="num">
                                      <p:cBhvr additive="base">
                                        <p:cTn id="4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2" end="2"/>
                                            </p:txEl>
                                          </p:spTgt>
                                        </p:tgtEl>
                                        <p:attrNameLst>
                                          <p:attrName>style.visibility</p:attrName>
                                        </p:attrNameLst>
                                      </p:cBhvr>
                                      <p:to>
                                        <p:strVal val="visible"/>
                                      </p:to>
                                    </p:set>
                                    <p:anim calcmode="lin" valueType="num">
                                      <p:cBhvr additive="base">
                                        <p:cTn id="4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2" end="2"/>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9">
                                            <p:txEl>
                                              <p:pRg st="3" end="3"/>
                                            </p:txEl>
                                          </p:spTgt>
                                        </p:tgtEl>
                                        <p:attrNameLst>
                                          <p:attrName>style.visibility</p:attrName>
                                        </p:attrNameLst>
                                      </p:cBhvr>
                                      <p:to>
                                        <p:strVal val="visible"/>
                                      </p:to>
                                    </p:set>
                                    <p:anim calcmode="lin" valueType="num">
                                      <p:cBhvr additive="base">
                                        <p:cTn id="51"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additive="base">
                                        <p:cTn id="5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9">
                                            <p:txEl>
                                              <p:pRg st="4" end="4"/>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0-#ppt_w/2"/>
                                          </p:val>
                                        </p:tav>
                                        <p:tav tm="100000">
                                          <p:val>
                                            <p:strVal val="#ppt_x"/>
                                          </p:val>
                                        </p:tav>
                                      </p:tavLst>
                                    </p:anim>
                                    <p:anim calcmode="lin" valueType="num">
                                      <p:cBhvr additive="base">
                                        <p:cTn id="6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9">
                                            <p:txEl>
                                              <p:pRg st="5" end="5"/>
                                            </p:txEl>
                                          </p:spTgt>
                                        </p:tgtEl>
                                        <p:attrNameLst>
                                          <p:attrName>style.visibility</p:attrName>
                                        </p:attrNameLst>
                                      </p:cBhvr>
                                      <p:to>
                                        <p:strVal val="visible"/>
                                      </p:to>
                                    </p:set>
                                    <p:anim calcmode="lin" valueType="num">
                                      <p:cBhvr additive="base">
                                        <p:cTn id="65"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 calcmode="lin" valueType="num">
                                      <p:cBhvr additive="base">
                                        <p:cTn id="7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3">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13">
                                            <p:txEl>
                                              <p:pRg st="1" end="1"/>
                                            </p:txEl>
                                          </p:spTgt>
                                        </p:tgtEl>
                                        <p:attrNameLst>
                                          <p:attrName>style.visibility</p:attrName>
                                        </p:attrNameLst>
                                      </p:cBhvr>
                                      <p:to>
                                        <p:strVal val="visible"/>
                                      </p:to>
                                    </p:set>
                                    <p:anim calcmode="lin" valueType="num">
                                      <p:cBhvr additive="base">
                                        <p:cTn id="75"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3">
                                            <p:txEl>
                                              <p:pRg st="1" end="1"/>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13">
                                            <p:txEl>
                                              <p:pRg st="2" end="2"/>
                                            </p:txEl>
                                          </p:spTgt>
                                        </p:tgtEl>
                                        <p:attrNameLst>
                                          <p:attrName>style.visibility</p:attrName>
                                        </p:attrNameLst>
                                      </p:cBhvr>
                                      <p:to>
                                        <p:strVal val="visible"/>
                                      </p:to>
                                    </p:set>
                                    <p:anim calcmode="lin" valueType="num">
                                      <p:cBhvr additive="base">
                                        <p:cTn id="7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3">
                                            <p:txEl>
                                              <p:pRg st="2" end="2"/>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additive="base">
                                        <p:cTn id="83" dur="500" fill="hold"/>
                                        <p:tgtEl>
                                          <p:spTgt spid="23"/>
                                        </p:tgtEl>
                                        <p:attrNameLst>
                                          <p:attrName>ppt_x</p:attrName>
                                        </p:attrNameLst>
                                      </p:cBhvr>
                                      <p:tavLst>
                                        <p:tav tm="0">
                                          <p:val>
                                            <p:strVal val="0-#ppt_w/2"/>
                                          </p:val>
                                        </p:tav>
                                        <p:tav tm="100000">
                                          <p:val>
                                            <p:strVal val="#ppt_x"/>
                                          </p:val>
                                        </p:tav>
                                      </p:tavLst>
                                    </p:anim>
                                    <p:anim calcmode="lin" valueType="num">
                                      <p:cBhvr additive="base">
                                        <p:cTn id="84"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8" grpId="0"/>
      <p:bldP spid="23"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a:t>
            </a:r>
            <a:r>
              <a:rPr lang="en-US" dirty="0" smtClean="0"/>
              <a:t>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11" name="Text Box 5"/>
          <p:cNvSpPr txBox="1">
            <a:spLocks noChangeArrowheads="1"/>
          </p:cNvSpPr>
          <p:nvPr/>
        </p:nvSpPr>
        <p:spPr bwMode="auto">
          <a:xfrm>
            <a:off x="228600" y="2057400"/>
            <a:ext cx="5566011" cy="954107"/>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smtClean="0">
                <a:solidFill>
                  <a:schemeClr val="tx2"/>
                </a:solidFill>
              </a:rPr>
              <a:t>Language </a:t>
            </a:r>
            <a:r>
              <a:rPr lang="en-US" i="1" dirty="0" smtClean="0">
                <a:solidFill>
                  <a:srgbClr val="FFC000"/>
                </a:solidFill>
              </a:rPr>
              <a:t>L</a:t>
            </a:r>
            <a:r>
              <a:rPr lang="en-US" dirty="0" smtClean="0">
                <a:solidFill>
                  <a:schemeClr val="accent2"/>
                </a:solidFill>
              </a:rPr>
              <a:t> </a:t>
            </a:r>
            <a:r>
              <a:rPr lang="en-US" dirty="0" smtClean="0"/>
              <a:t>is a yes/no problem </a:t>
            </a:r>
            <a:endParaRPr lang="en-US" dirty="0"/>
          </a:p>
          <a:p>
            <a:pPr lvl="1" algn="l">
              <a:buFont typeface="Arial" pitchFamily="34" charset="0"/>
              <a:buChar char="•"/>
              <a:defRPr/>
            </a:pPr>
            <a:r>
              <a:rPr lang="en-US" i="1" dirty="0" smtClean="0">
                <a:solidFill>
                  <a:srgbClr val="FFC000"/>
                </a:solidFill>
              </a:rPr>
              <a:t>P(I</a:t>
            </a:r>
            <a:r>
              <a:rPr lang="en-US" i="1" dirty="0">
                <a:solidFill>
                  <a:srgbClr val="FFC000"/>
                </a:solidFill>
              </a:rPr>
              <a:t>)</a:t>
            </a:r>
            <a:r>
              <a:rPr lang="en-US" dirty="0">
                <a:solidFill>
                  <a:schemeClr val="accent1"/>
                </a:solidFill>
              </a:rPr>
              <a:t> </a:t>
            </a:r>
            <a:r>
              <a:rPr lang="en-US" i="1" dirty="0" smtClean="0">
                <a:solidFill>
                  <a:srgbClr val="FFC000"/>
                </a:solidFill>
                <a:sym typeface="Symbol"/>
              </a:rPr>
              <a:t> {</a:t>
            </a:r>
            <a:r>
              <a:rPr lang="en-US" i="1" dirty="0" err="1" smtClean="0">
                <a:solidFill>
                  <a:srgbClr val="FFC000"/>
                </a:solidFill>
                <a:sym typeface="Symbol"/>
              </a:rPr>
              <a:t>yes,no</a:t>
            </a:r>
            <a:r>
              <a:rPr lang="en-US" i="1" dirty="0" smtClean="0">
                <a:solidFill>
                  <a:srgbClr val="FFC000"/>
                </a:solidFill>
                <a:sym typeface="Symbol"/>
              </a:rPr>
              <a:t>}</a:t>
            </a:r>
            <a:endParaRPr lang="en-US" sz="1200" i="1" dirty="0">
              <a:solidFill>
                <a:srgbClr val="FFC000"/>
              </a:solidFill>
              <a:effectLst>
                <a:outerShdw blurRad="38100" dist="38100" dir="2700000" algn="tl">
                  <a:srgbClr val="000000"/>
                </a:outerShdw>
              </a:effectLst>
            </a:endParaRPr>
          </a:p>
        </p:txBody>
      </p:sp>
      <p:sp>
        <p:nvSpPr>
          <p:cNvPr id="12" name="Rectangle 11"/>
          <p:cNvSpPr/>
          <p:nvPr/>
        </p:nvSpPr>
        <p:spPr>
          <a:xfrm>
            <a:off x="7239000" y="2514600"/>
            <a:ext cx="1713931" cy="461665"/>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a:t>
            </a:r>
            <a:r>
              <a:rPr lang="en-US" sz="2400" dirty="0" err="1" smtClean="0">
                <a:effectLst>
                  <a:outerShdw blurRad="38100" dist="38100" dir="2700000" algn="tl">
                    <a:srgbClr val="000000"/>
                  </a:outerShdw>
                </a:effectLst>
              </a:rPr>
              <a:t>IsSorted</a:t>
            </a:r>
            <a:endParaRPr lang="en-US" sz="2400" dirty="0">
              <a:effectLst>
                <a:outerShdw blurRad="38100" dist="38100" dir="2700000" algn="tl">
                  <a:srgbClr val="000000"/>
                </a:outerShdw>
              </a:effectLst>
            </a:endParaRPr>
          </a:p>
        </p:txBody>
      </p:sp>
      <p:sp>
        <p:nvSpPr>
          <p:cNvPr id="32" name="AutoShape 38"/>
          <p:cNvSpPr>
            <a:spLocks noChangeArrowheads="1"/>
          </p:cNvSpPr>
          <p:nvPr/>
        </p:nvSpPr>
        <p:spPr bwMode="auto">
          <a:xfrm>
            <a:off x="4103150" y="4584879"/>
            <a:ext cx="4930775" cy="1768020"/>
          </a:xfrm>
          <a:prstGeom prst="wedgeRoundRectCallout">
            <a:avLst>
              <a:gd name="adj1" fmla="val -51971"/>
              <a:gd name="adj2" fmla="val 89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An input could be any type of object,</a:t>
            </a:r>
            <a:br>
              <a:rPr lang="en-US" altLang="en-US" sz="2400" dirty="0" smtClean="0">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but because any can be described by a 0/1 string, we tend to assume the inputs are 0/1 strings.</a:t>
            </a: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01101</a:t>
            </a:r>
            <a:endParaRPr lang="en-US" altLang="en-US" sz="1800" i="1" baseline="-25000" dirty="0" smtClean="0">
              <a:solidFill>
                <a:srgbClr val="FFC000"/>
              </a:solidFill>
              <a:sym typeface="Wingdings" pitchFamily="2" charset="2"/>
            </a:endParaRPr>
          </a:p>
        </p:txBody>
      </p:sp>
      <p:sp>
        <p:nvSpPr>
          <p:cNvPr id="36" name="AutoShape 38"/>
          <p:cNvSpPr>
            <a:spLocks noChangeArrowheads="1"/>
          </p:cNvSpPr>
          <p:nvPr/>
        </p:nvSpPr>
        <p:spPr bwMode="auto">
          <a:xfrm>
            <a:off x="4387571" y="3641576"/>
            <a:ext cx="4343400" cy="860984"/>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This square is the set of all possible inputs </a:t>
            </a:r>
            <a:r>
              <a:rPr lang="en-US" altLang="en-US" sz="2400" i="1" dirty="0" smtClean="0">
                <a:solidFill>
                  <a:srgbClr val="FFC000"/>
                </a:solidFill>
                <a:latin typeface="Times New Roman" panose="02020603050405020304" pitchFamily="18" charset="0"/>
                <a:cs typeface="Times New Roman" panose="02020603050405020304" pitchFamily="18" charset="0"/>
              </a:rPr>
              <a:t>I</a:t>
            </a:r>
            <a:r>
              <a:rPr lang="en-US" altLang="en-US" sz="2400" dirty="0" smtClean="0">
                <a:latin typeface="Times New Roman" panose="02020603050405020304" pitchFamily="18" charset="0"/>
                <a:cs typeface="Times New Roman" panose="02020603050405020304" pitchFamily="18" charset="0"/>
              </a:rPr>
              <a:t>.</a:t>
            </a: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grpSp>
        <p:nvGrpSpPr>
          <p:cNvPr id="4" name="Group 3"/>
          <p:cNvGrpSpPr/>
          <p:nvPr/>
        </p:nvGrpSpPr>
        <p:grpSpPr>
          <a:xfrm>
            <a:off x="1184730" y="3371255"/>
            <a:ext cx="2717887" cy="3058021"/>
            <a:chOff x="1184730" y="3371255"/>
            <a:chExt cx="2717887" cy="3058021"/>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rgbClr val="FFC000"/>
                    </a:solidFill>
                    <a:sym typeface="Wingdings" pitchFamily="2" charset="2"/>
                  </a:rPr>
                  <a:t>I</a:t>
                </a:r>
                <a:endParaRPr lang="en-US" altLang="en-US" sz="2400" i="1" baseline="30000" dirty="0" smtClean="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grpSp>
        <p:sp>
          <p:nvSpPr>
            <p:cNvPr id="37" name="Rectangle 36"/>
            <p:cNvSpPr/>
            <p:nvPr/>
          </p:nvSpPr>
          <p:spPr>
            <a:xfrm>
              <a:off x="1977158" y="4162543"/>
              <a:ext cx="356188" cy="461665"/>
            </a:xfrm>
            <a:prstGeom prst="rect">
              <a:avLst/>
            </a:prstGeom>
          </p:spPr>
          <p:txBody>
            <a:bodyPr wrap="none">
              <a:spAutoFit/>
            </a:bodyPr>
            <a:lstStyle/>
            <a:p>
              <a:r>
                <a:rPr lang="en-US" sz="2400" i="1" dirty="0">
                  <a:solidFill>
                    <a:srgbClr val="FFC000"/>
                  </a:solidFill>
                </a:rPr>
                <a:t>L</a:t>
              </a:r>
              <a:endParaRPr lang="en-CA" sz="2400" dirty="0"/>
            </a:p>
          </p:txBody>
        </p:sp>
      </p:gr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5" name="Group 4"/>
          <p:cNvGrpSpPr/>
          <p:nvPr/>
        </p:nvGrpSpPr>
        <p:grpSpPr>
          <a:xfrm>
            <a:off x="381000" y="3962400"/>
            <a:ext cx="1526767" cy="2133600"/>
            <a:chOff x="381000" y="3962400"/>
            <a:chExt cx="1526767" cy="2133600"/>
          </a:xfrm>
        </p:grpSpPr>
        <p:grpSp>
          <p:nvGrpSpPr>
            <p:cNvPr id="18" name="Group 7"/>
            <p:cNvGrpSpPr>
              <a:grpSpLocks/>
            </p:cNvGrpSpPr>
            <p:nvPr/>
          </p:nvGrpSpPr>
          <p:grpSpPr bwMode="auto">
            <a:xfrm>
              <a:off x="381000" y="3962400"/>
              <a:ext cx="722834" cy="2133600"/>
              <a:chOff x="240" y="2880"/>
              <a:chExt cx="339" cy="1010"/>
            </a:xfrm>
          </p:grpSpPr>
          <p:sp>
            <p:nvSpPr>
              <p:cNvPr id="1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3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39"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3138758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additive="base">
                                        <p:cTn id="11"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1+#ppt_w/2"/>
                                          </p:val>
                                        </p:tav>
                                        <p:tav tm="100000">
                                          <p:val>
                                            <p:strVal val="#ppt_x"/>
                                          </p:val>
                                        </p:tav>
                                      </p:tavLst>
                                    </p:anim>
                                    <p:anim calcmode="lin" valueType="num">
                                      <p:cBhvr additive="base">
                                        <p:cTn id="1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0-#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0-#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0-#ppt_w/2"/>
                                          </p:val>
                                        </p:tav>
                                        <p:tav tm="100000">
                                          <p:val>
                                            <p:strVal val="#ppt_x"/>
                                          </p:val>
                                        </p:tav>
                                      </p:tavLst>
                                    </p:anim>
                                    <p:anim calcmode="lin" valueType="num">
                                      <p:cBhvr additive="base">
                                        <p:cTn id="40" dur="500" fill="hold"/>
                                        <p:tgtEl>
                                          <p:spTgt spid="32"/>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additive="base">
                                        <p:cTn id="43" dur="500" fill="hold"/>
                                        <p:tgtEl>
                                          <p:spTgt spid="35"/>
                                        </p:tgtEl>
                                        <p:attrNameLst>
                                          <p:attrName>ppt_x</p:attrName>
                                        </p:attrNameLst>
                                      </p:cBhvr>
                                      <p:tavLst>
                                        <p:tav tm="0">
                                          <p:val>
                                            <p:strVal val="0-#ppt_w/2"/>
                                          </p:val>
                                        </p:tav>
                                        <p:tav tm="100000">
                                          <p:val>
                                            <p:strVal val="#ppt_x"/>
                                          </p:val>
                                        </p:tav>
                                      </p:tavLst>
                                    </p:anim>
                                    <p:anim calcmode="lin" valueType="num">
                                      <p:cBhvr additive="base">
                                        <p:cTn id="44"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2" grpId="0" animBg="1"/>
      <p:bldP spid="35" grpId="0"/>
      <p:bldP spid="3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a:t>
            </a:r>
            <a:r>
              <a:rPr lang="en-US" dirty="0" smtClean="0"/>
              <a:t>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11" name="Text Box 5"/>
          <p:cNvSpPr txBox="1">
            <a:spLocks noChangeArrowheads="1"/>
          </p:cNvSpPr>
          <p:nvPr/>
        </p:nvSpPr>
        <p:spPr bwMode="auto">
          <a:xfrm>
            <a:off x="228600" y="2057400"/>
            <a:ext cx="5566011" cy="1384995"/>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smtClean="0">
                <a:solidFill>
                  <a:schemeClr val="tx2"/>
                </a:solidFill>
              </a:rPr>
              <a:t>Language </a:t>
            </a:r>
            <a:r>
              <a:rPr lang="en-US" i="1" dirty="0" smtClean="0">
                <a:solidFill>
                  <a:srgbClr val="FFC000"/>
                </a:solidFill>
              </a:rPr>
              <a:t>L</a:t>
            </a:r>
            <a:r>
              <a:rPr lang="en-US" dirty="0" smtClean="0">
                <a:solidFill>
                  <a:schemeClr val="accent2"/>
                </a:solidFill>
              </a:rPr>
              <a:t> </a:t>
            </a:r>
            <a:r>
              <a:rPr lang="en-US" dirty="0" smtClean="0"/>
              <a:t>is a yes/no problem </a:t>
            </a:r>
            <a:endParaRPr lang="en-US" dirty="0"/>
          </a:p>
          <a:p>
            <a:pPr lvl="1" algn="l">
              <a:buFont typeface="Arial" pitchFamily="34" charset="0"/>
              <a:buChar char="•"/>
              <a:defRPr/>
            </a:pPr>
            <a:r>
              <a:rPr lang="en-US" i="1" dirty="0" smtClean="0">
                <a:solidFill>
                  <a:srgbClr val="FFC000"/>
                </a:solidFill>
              </a:rPr>
              <a:t>P(I</a:t>
            </a:r>
            <a:r>
              <a:rPr lang="en-US" i="1" dirty="0">
                <a:solidFill>
                  <a:srgbClr val="FFC000"/>
                </a:solidFill>
              </a:rPr>
              <a:t>)</a:t>
            </a:r>
            <a:r>
              <a:rPr lang="en-US" dirty="0">
                <a:solidFill>
                  <a:schemeClr val="accent1"/>
                </a:solidFill>
              </a:rPr>
              <a:t> </a:t>
            </a:r>
            <a:r>
              <a:rPr lang="en-US" i="1" dirty="0" smtClean="0">
                <a:solidFill>
                  <a:srgbClr val="FFC000"/>
                </a:solidFill>
                <a:sym typeface="Symbol"/>
              </a:rPr>
              <a:t> {</a:t>
            </a:r>
            <a:r>
              <a:rPr lang="en-US" i="1" dirty="0" err="1" smtClean="0">
                <a:solidFill>
                  <a:srgbClr val="FFC000"/>
                </a:solidFill>
                <a:sym typeface="Symbol"/>
              </a:rPr>
              <a:t>yes,no</a:t>
            </a:r>
            <a:r>
              <a:rPr lang="en-US" i="1" dirty="0" smtClean="0">
                <a:solidFill>
                  <a:srgbClr val="FFC000"/>
                </a:solidFill>
                <a:sym typeface="Symbol"/>
              </a:rPr>
              <a:t>}</a:t>
            </a:r>
          </a:p>
          <a:p>
            <a:pPr lvl="1" algn="l">
              <a:buFont typeface="Arial" pitchFamily="34" charset="0"/>
              <a:buChar char="•"/>
              <a:defRPr/>
            </a:pPr>
            <a:r>
              <a:rPr lang="en-US" i="1" dirty="0" smtClean="0">
                <a:solidFill>
                  <a:srgbClr val="FFC000"/>
                </a:solidFill>
                <a:sym typeface="Symbol"/>
              </a:rPr>
              <a:t>L = { I  {0,1}</a:t>
            </a:r>
            <a:r>
              <a:rPr lang="en-US" i="1" baseline="30000" dirty="0" smtClean="0">
                <a:solidFill>
                  <a:srgbClr val="FFC000"/>
                </a:solidFill>
                <a:sym typeface="Symbol"/>
              </a:rPr>
              <a:t>* </a:t>
            </a:r>
            <a:r>
              <a:rPr lang="en-US" i="1" dirty="0" smtClean="0">
                <a:solidFill>
                  <a:srgbClr val="FFC000"/>
                </a:solidFill>
                <a:sym typeface="Symbol"/>
              </a:rPr>
              <a:t>| P(I) = yes }</a:t>
            </a:r>
          </a:p>
        </p:txBody>
      </p:sp>
      <p:sp>
        <p:nvSpPr>
          <p:cNvPr id="12" name="Rectangle 11"/>
          <p:cNvSpPr/>
          <p:nvPr/>
        </p:nvSpPr>
        <p:spPr>
          <a:xfrm>
            <a:off x="7239000" y="2514600"/>
            <a:ext cx="1713931" cy="461665"/>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a:t>
            </a:r>
            <a:r>
              <a:rPr lang="en-US" sz="2400" dirty="0" err="1" smtClean="0">
                <a:effectLst>
                  <a:outerShdw blurRad="38100" dist="38100" dir="2700000" algn="tl">
                    <a:srgbClr val="000000"/>
                  </a:outerShdw>
                </a:effectLst>
              </a:rPr>
              <a:t>IsSorted</a:t>
            </a:r>
            <a:endParaRPr lang="en-US" sz="2400" dirty="0">
              <a:effectLst>
                <a:outerShdw blurRad="38100" dist="38100" dir="2700000" algn="tl">
                  <a:srgbClr val="000000"/>
                </a:outerShdw>
              </a:effectLst>
            </a:endParaRPr>
          </a:p>
        </p:txBody>
      </p:sp>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rgbClr val="FFC000"/>
                  </a:solidFill>
                  <a:sym typeface="Wingdings" pitchFamily="2" charset="2"/>
                </a:rPr>
                <a:t>I</a:t>
              </a:r>
              <a:endParaRPr lang="en-US" altLang="en-US" sz="2400" i="1" baseline="30000" dirty="0" smtClean="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yes</a:t>
            </a:r>
            <a:endParaRPr lang="en-US" altLang="en-US" sz="1800" i="1" baseline="-25000" dirty="0" smtClean="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no</a:t>
            </a:r>
            <a:endParaRPr lang="en-US" altLang="en-US" sz="1800" i="1" baseline="-25000" dirty="0" smtClean="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01101</a:t>
            </a:r>
            <a:endParaRPr lang="en-US" altLang="en-US" sz="1800" i="1" baseline="-25000" dirty="0" smtClean="0">
              <a:solidFill>
                <a:srgbClr val="FFC000"/>
              </a:solidFill>
              <a:sym typeface="Wingdings" pitchFamily="2" charset="2"/>
            </a:endParaRPr>
          </a:p>
        </p:txBody>
      </p:sp>
      <p:sp>
        <p:nvSpPr>
          <p:cNvPr id="36" name="AutoShape 38"/>
          <p:cNvSpPr>
            <a:spLocks noChangeArrowheads="1"/>
          </p:cNvSpPr>
          <p:nvPr/>
        </p:nvSpPr>
        <p:spPr bwMode="auto">
          <a:xfrm>
            <a:off x="4387571" y="3641576"/>
            <a:ext cx="4343400" cy="860984"/>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The inputs</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i="1" dirty="0" smtClean="0">
                <a:solidFill>
                  <a:srgbClr val="FFC000"/>
                </a:solidFill>
                <a:latin typeface="Times New Roman" panose="02020603050405020304" pitchFamily="18" charset="0"/>
                <a:cs typeface="Times New Roman" panose="02020603050405020304" pitchFamily="18" charset="0"/>
              </a:rPr>
              <a:t>I</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dirty="0" smtClean="0">
                <a:latin typeface="Times New Roman" panose="02020603050405020304" pitchFamily="18" charset="0"/>
                <a:cs typeface="Times New Roman" panose="02020603050405020304" pitchFamily="18" charset="0"/>
              </a:rPr>
              <a:t>in the set </a:t>
            </a:r>
            <a:r>
              <a:rPr lang="en-US" altLang="en-US" sz="2400" i="1" dirty="0" smtClean="0">
                <a:solidFill>
                  <a:srgbClr val="FFC000"/>
                </a:solidFill>
                <a:latin typeface="Times New Roman" panose="02020603050405020304" pitchFamily="18" charset="0"/>
                <a:cs typeface="Times New Roman" panose="02020603050405020304" pitchFamily="18" charset="0"/>
              </a:rPr>
              <a:t>L</a:t>
            </a:r>
            <a:r>
              <a:rPr lang="en-US" altLang="en-US" sz="2400" dirty="0" smtClean="0">
                <a:latin typeface="Times New Roman" panose="02020603050405020304" pitchFamily="18" charset="0"/>
                <a:cs typeface="Times New Roman" panose="02020603050405020304" pitchFamily="18" charset="0"/>
              </a:rPr>
              <a:t> are those that require a </a:t>
            </a:r>
            <a:r>
              <a:rPr lang="en-US" altLang="en-US" sz="2400" i="1" dirty="0" smtClean="0">
                <a:solidFill>
                  <a:srgbClr val="FFC000"/>
                </a:solidFill>
                <a:latin typeface="Times New Roman" panose="02020603050405020304" pitchFamily="18" charset="0"/>
                <a:cs typeface="Times New Roman" panose="02020603050405020304" pitchFamily="18" charset="0"/>
              </a:rPr>
              <a:t>yes</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dirty="0" smtClean="0">
                <a:latin typeface="Times New Roman" panose="02020603050405020304" pitchFamily="18" charset="0"/>
                <a:cs typeface="Times New Roman" panose="02020603050405020304" pitchFamily="18" charset="0"/>
              </a:rPr>
              <a:t>answer. </a:t>
            </a: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sp>
        <p:nvSpPr>
          <p:cNvPr id="3" name="Rectangle 2"/>
          <p:cNvSpPr/>
          <p:nvPr/>
        </p:nvSpPr>
        <p:spPr>
          <a:xfrm>
            <a:off x="1977158" y="4162543"/>
            <a:ext cx="356188" cy="461665"/>
          </a:xfrm>
          <a:prstGeom prst="rect">
            <a:avLst/>
          </a:prstGeom>
        </p:spPr>
        <p:txBody>
          <a:bodyPr wrap="none">
            <a:spAutoFit/>
          </a:bodyPr>
          <a:lstStyle/>
          <a:p>
            <a:r>
              <a:rPr lang="en-US" sz="2400" i="1" dirty="0">
                <a:solidFill>
                  <a:srgbClr val="FFC000"/>
                </a:solidFill>
              </a:rPr>
              <a:t>L</a:t>
            </a:r>
            <a:endParaRPr lang="en-CA" sz="2400" dirty="0"/>
          </a:p>
        </p:txBody>
      </p:sp>
      <p:sp>
        <p:nvSpPr>
          <p:cNvPr id="38" name="AutoShape 38"/>
          <p:cNvSpPr>
            <a:spLocks noChangeArrowheads="1"/>
          </p:cNvSpPr>
          <p:nvPr/>
        </p:nvSpPr>
        <p:spPr bwMode="auto">
          <a:xfrm>
            <a:off x="4368084" y="4625416"/>
            <a:ext cx="4343400" cy="573419"/>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Those outside </a:t>
            </a:r>
            <a:r>
              <a:rPr lang="en-US" altLang="en-US" sz="2400" i="1" dirty="0" smtClean="0">
                <a:solidFill>
                  <a:schemeClr val="accent2"/>
                </a:solidFill>
                <a:latin typeface="Times New Roman" panose="02020603050405020304" pitchFamily="18" charset="0"/>
                <a:cs typeface="Times New Roman" panose="02020603050405020304" pitchFamily="18" charset="0"/>
              </a:rPr>
              <a:t>L</a:t>
            </a:r>
            <a:r>
              <a:rPr lang="en-US" altLang="en-US" sz="2400" dirty="0" smtClean="0">
                <a:latin typeface="Times New Roman" panose="02020603050405020304" pitchFamily="18" charset="0"/>
                <a:cs typeface="Times New Roman" panose="02020603050405020304" pitchFamily="18" charset="0"/>
              </a:rPr>
              <a:t> require a </a:t>
            </a:r>
            <a:r>
              <a:rPr lang="en-US" altLang="en-US" sz="2400" i="1" dirty="0" smtClean="0">
                <a:solidFill>
                  <a:srgbClr val="FFC000"/>
                </a:solidFill>
                <a:latin typeface="Times New Roman" panose="02020603050405020304" pitchFamily="18" charset="0"/>
                <a:cs typeface="Times New Roman" panose="02020603050405020304" pitchFamily="18" charset="0"/>
              </a:rPr>
              <a:t>no</a:t>
            </a:r>
            <a:r>
              <a:rPr lang="en-US" altLang="en-US" sz="2400" dirty="0" smtClean="0">
                <a:latin typeface="Times New Roman" panose="02020603050405020304" pitchFamily="18" charset="0"/>
                <a:cs typeface="Times New Roman" panose="02020603050405020304" pitchFamily="18" charset="0"/>
              </a:rPr>
              <a:t>. </a:t>
            </a: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sp>
        <p:nvSpPr>
          <p:cNvPr id="39"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41" name="Group 40"/>
          <p:cNvGrpSpPr/>
          <p:nvPr/>
        </p:nvGrpSpPr>
        <p:grpSpPr>
          <a:xfrm>
            <a:off x="381000" y="3962400"/>
            <a:ext cx="1526767" cy="2133600"/>
            <a:chOff x="381000" y="3962400"/>
            <a:chExt cx="1526767" cy="2133600"/>
          </a:xfrm>
        </p:grpSpPr>
        <p:grpSp>
          <p:nvGrpSpPr>
            <p:cNvPr id="42" name="Group 7"/>
            <p:cNvGrpSpPr>
              <a:grpSpLocks/>
            </p:cNvGrpSpPr>
            <p:nvPr/>
          </p:nvGrpSpPr>
          <p:grpSpPr bwMode="auto">
            <a:xfrm>
              <a:off x="381000" y="3962400"/>
              <a:ext cx="722834" cy="2133600"/>
              <a:chOff x="240" y="2880"/>
              <a:chExt cx="339" cy="1010"/>
            </a:xfrm>
          </p:grpSpPr>
          <p:sp>
            <p:nvSpPr>
              <p:cNvPr id="4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5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43"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4125264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0-#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 calcmode="lin" valueType="num">
                                      <p:cBhvr additive="base">
                                        <p:cTn id="17"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500" fill="hold"/>
                                        <p:tgtEl>
                                          <p:spTgt spid="34"/>
                                        </p:tgtEl>
                                        <p:attrNameLst>
                                          <p:attrName>ppt_x</p:attrName>
                                        </p:attrNameLst>
                                      </p:cBhvr>
                                      <p:tavLst>
                                        <p:tav tm="0">
                                          <p:val>
                                            <p:strVal val="0-#ppt_w/2"/>
                                          </p:val>
                                        </p:tav>
                                        <p:tav tm="100000">
                                          <p:val>
                                            <p:strVal val="#ppt_x"/>
                                          </p:val>
                                        </p:tav>
                                      </p:tavLst>
                                    </p:anim>
                                    <p:anim calcmode="lin" valueType="num">
                                      <p:cBhvr additive="base">
                                        <p:cTn id="28"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4" grpId="0"/>
      <p:bldP spid="36" grpId="0" animBg="1"/>
      <p:bldP spid="38"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rgbClr val="FFC000"/>
                  </a:solidFill>
                  <a:sym typeface="Wingdings" pitchFamily="2" charset="2"/>
                </a:rPr>
                <a:t>I</a:t>
              </a:r>
              <a:endParaRPr lang="en-US" altLang="en-US" sz="2400" i="1" baseline="30000" dirty="0" smtClean="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yes</a:t>
            </a:r>
            <a:endParaRPr lang="en-US" altLang="en-US" sz="1800" i="1" baseline="-25000" dirty="0" smtClean="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no</a:t>
            </a:r>
            <a:endParaRPr lang="en-US" altLang="en-US" sz="1800" i="1" baseline="-25000" dirty="0" smtClean="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01101</a:t>
            </a:r>
            <a:endParaRPr lang="en-US" altLang="en-US" sz="1800" i="1" baseline="-25000" dirty="0" smtClean="0">
              <a:solidFill>
                <a:srgbClr val="FFC000"/>
              </a:solidFill>
              <a:sym typeface="Wingdings" pitchFamily="2" charset="2"/>
            </a:endParaRPr>
          </a:p>
        </p:txBody>
      </p:sp>
      <p:sp>
        <p:nvSpPr>
          <p:cNvPr id="36" name="AutoShape 38"/>
          <p:cNvSpPr>
            <a:spLocks noChangeArrowheads="1"/>
          </p:cNvSpPr>
          <p:nvPr/>
        </p:nvSpPr>
        <p:spPr bwMode="auto">
          <a:xfrm>
            <a:off x="4387571" y="3641575"/>
            <a:ext cx="4343400" cy="1372593"/>
          </a:xfrm>
          <a:prstGeom prst="wedgeRoundRectCallout">
            <a:avLst>
              <a:gd name="adj1" fmla="val -57132"/>
              <a:gd name="adj2" fmla="val 2058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The language</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i="1" dirty="0" smtClean="0">
                <a:solidFill>
                  <a:srgbClr val="FFC000"/>
                </a:solidFill>
                <a:latin typeface="Times New Roman" panose="02020603050405020304" pitchFamily="18" charset="0"/>
                <a:cs typeface="Times New Roman" panose="02020603050405020304" pitchFamily="18" charset="0"/>
              </a:rPr>
              <a:t>L=L(M)</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dirty="0" smtClean="0">
                <a:latin typeface="Times New Roman" panose="02020603050405020304" pitchFamily="18" charset="0"/>
                <a:cs typeface="Times New Roman" panose="02020603050405020304" pitchFamily="18" charset="0"/>
              </a:rPr>
              <a:t>is the set of inputs  </a:t>
            </a:r>
            <a:r>
              <a:rPr lang="en-US" altLang="en-US" sz="2400" i="1" dirty="0">
                <a:solidFill>
                  <a:srgbClr val="FFC000"/>
                </a:solidFill>
                <a:latin typeface="Times New Roman" panose="02020603050405020304" pitchFamily="18" charset="0"/>
                <a:cs typeface="Times New Roman" panose="02020603050405020304" pitchFamily="18" charset="0"/>
              </a:rPr>
              <a:t>I</a:t>
            </a:r>
            <a:r>
              <a:rPr lang="en-US" altLang="en-US" sz="2400" dirty="0" smtClean="0">
                <a:latin typeface="Times New Roman" panose="02020603050405020304" pitchFamily="18" charset="0"/>
                <a:cs typeface="Times New Roman" panose="02020603050405020304" pitchFamily="18" charset="0"/>
              </a:rPr>
              <a:t> for which machine </a:t>
            </a:r>
            <a:r>
              <a:rPr lang="en-US" altLang="en-US" sz="2400" i="1" dirty="0">
                <a:solidFill>
                  <a:srgbClr val="FFC000"/>
                </a:solidFill>
                <a:latin typeface="Times New Roman" panose="02020603050405020304" pitchFamily="18" charset="0"/>
                <a:cs typeface="Times New Roman" panose="02020603050405020304" pitchFamily="18" charset="0"/>
              </a:rPr>
              <a:t>M</a:t>
            </a:r>
            <a:r>
              <a:rPr lang="en-US" altLang="en-US" sz="2400" dirty="0" smtClean="0">
                <a:latin typeface="Times New Roman" panose="02020603050405020304" pitchFamily="18" charset="0"/>
                <a:cs typeface="Times New Roman" panose="02020603050405020304" pitchFamily="18" charset="0"/>
              </a:rPr>
              <a:t> halts with </a:t>
            </a:r>
            <a:r>
              <a:rPr lang="en-US" altLang="en-US" sz="2400" i="1" dirty="0" smtClean="0">
                <a:solidFill>
                  <a:srgbClr val="FFC000"/>
                </a:solidFill>
                <a:latin typeface="Times New Roman" panose="02020603050405020304" pitchFamily="18" charset="0"/>
                <a:cs typeface="Times New Roman" panose="02020603050405020304" pitchFamily="18" charset="0"/>
              </a:rPr>
              <a:t>yes</a:t>
            </a:r>
            <a:r>
              <a:rPr lang="en-US" altLang="en-US" sz="2400" dirty="0" smtClean="0">
                <a:solidFill>
                  <a:srgbClr val="FFC000"/>
                </a:solidFill>
                <a:latin typeface="Times New Roman" panose="02020603050405020304" pitchFamily="18" charset="0"/>
                <a:cs typeface="Times New Roman" panose="02020603050405020304" pitchFamily="18" charset="0"/>
              </a:rPr>
              <a:t>/accept</a:t>
            </a:r>
            <a:r>
              <a:rPr lang="en-US" altLang="en-US" sz="2400" dirty="0" smtClean="0">
                <a:latin typeface="Times New Roman" panose="02020603050405020304" pitchFamily="18" charset="0"/>
                <a:cs typeface="Times New Roman" panose="02020603050405020304" pitchFamily="18" charset="0"/>
              </a:rPr>
              <a:t>. </a:t>
            </a: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sp>
        <p:nvSpPr>
          <p:cNvPr id="3" name="Rectangle 2"/>
          <p:cNvSpPr/>
          <p:nvPr/>
        </p:nvSpPr>
        <p:spPr>
          <a:xfrm>
            <a:off x="1752600" y="4162543"/>
            <a:ext cx="817853" cy="461665"/>
          </a:xfrm>
          <a:prstGeom prst="rect">
            <a:avLst/>
          </a:prstGeom>
        </p:spPr>
        <p:txBody>
          <a:bodyPr wrap="none">
            <a:spAutoFit/>
          </a:bodyPr>
          <a:lstStyle/>
          <a:p>
            <a:r>
              <a:rPr lang="en-US" sz="2400" i="1" dirty="0" smtClean="0">
                <a:solidFill>
                  <a:srgbClr val="FFC000"/>
                </a:solidFill>
              </a:rPr>
              <a:t>L(M)</a:t>
            </a:r>
            <a:endParaRPr lang="en-CA" sz="2400" dirty="0"/>
          </a:p>
        </p:txBody>
      </p:sp>
      <p:grpSp>
        <p:nvGrpSpPr>
          <p:cNvPr id="32" name="Group 5"/>
          <p:cNvGrpSpPr>
            <a:grpSpLocks/>
          </p:cNvGrpSpPr>
          <p:nvPr/>
        </p:nvGrpSpPr>
        <p:grpSpPr bwMode="auto">
          <a:xfrm>
            <a:off x="1033415" y="838200"/>
            <a:ext cx="1144465" cy="1637065"/>
            <a:chOff x="4194" y="1993"/>
            <a:chExt cx="1422" cy="2040"/>
          </a:xfrm>
        </p:grpSpPr>
        <p:pic>
          <p:nvPicPr>
            <p:cNvPr id="3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smtClean="0">
                  <a:solidFill>
                    <a:schemeClr val="tx2"/>
                  </a:solidFill>
                </a:rPr>
                <a:t>    M</a:t>
              </a:r>
              <a:endParaRPr lang="en-US" altLang="en-US" sz="1800" baseline="-25000" dirty="0"/>
            </a:p>
          </p:txBody>
        </p:sp>
      </p:grpSp>
      <p:grpSp>
        <p:nvGrpSpPr>
          <p:cNvPr id="40" name="Group 39"/>
          <p:cNvGrpSpPr/>
          <p:nvPr/>
        </p:nvGrpSpPr>
        <p:grpSpPr>
          <a:xfrm>
            <a:off x="-76200" y="1371600"/>
            <a:ext cx="3730287" cy="494763"/>
            <a:chOff x="5711242" y="3048000"/>
            <a:chExt cx="3730287" cy="494763"/>
          </a:xfrm>
        </p:grpSpPr>
        <p:cxnSp>
          <p:nvCxnSpPr>
            <p:cNvPr id="41" name="Straight Arrow Connector 40"/>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42" name="Straight Arrow Connector 41"/>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43" name="Rectangle 42"/>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a:t>
              </a:r>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sp>
          <p:nvSpPr>
            <p:cNvPr id="44" name="Rectangle 43"/>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grpSp>
      <p:grpSp>
        <p:nvGrpSpPr>
          <p:cNvPr id="5" name="Group 4"/>
          <p:cNvGrpSpPr/>
          <p:nvPr/>
        </p:nvGrpSpPr>
        <p:grpSpPr>
          <a:xfrm>
            <a:off x="3200400" y="1066852"/>
            <a:ext cx="768800" cy="1129696"/>
            <a:chOff x="3200400" y="1066852"/>
            <a:chExt cx="768800" cy="1129696"/>
          </a:xfrm>
        </p:grpSpPr>
        <p:sp>
          <p:nvSpPr>
            <p:cNvPr id="51" name="Rectangle 50"/>
            <p:cNvSpPr>
              <a:spLocks noChangeArrowheads="1"/>
            </p:cNvSpPr>
            <p:nvPr/>
          </p:nvSpPr>
          <p:spPr bwMode="auto">
            <a:xfrm>
              <a:off x="3200400" y="1469093"/>
              <a:ext cx="768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baseline="30000" dirty="0" smtClean="0">
                  <a:solidFill>
                    <a:schemeClr val="accent2"/>
                  </a:solidFill>
                  <a:sym typeface="Wingdings" pitchFamily="2" charset="2"/>
                </a:rPr>
                <a:t>=</a:t>
              </a:r>
              <a:r>
                <a:rPr lang="en-US" altLang="en-US" sz="2400" i="1" dirty="0" smtClean="0">
                  <a:solidFill>
                    <a:schemeClr val="accent2"/>
                  </a:solidFill>
                  <a:sym typeface="Wingdings" pitchFamily="2" charset="2"/>
                </a:rPr>
                <a:t> </a:t>
              </a:r>
              <a:endParaRPr lang="en-US" altLang="en-US" sz="2400" i="1" baseline="30000" dirty="0" smtClean="0">
                <a:solidFill>
                  <a:schemeClr val="accent2"/>
                </a:solidFill>
                <a:sym typeface="Wingdings" pitchFamily="2" charset="2"/>
              </a:endParaRPr>
            </a:p>
          </p:txBody>
        </p:sp>
        <p:sp>
          <p:nvSpPr>
            <p:cNvPr id="4" name="Left Brace 3"/>
            <p:cNvSpPr/>
            <p:nvPr/>
          </p:nvSpPr>
          <p:spPr bwMode="auto">
            <a:xfrm>
              <a:off x="3732247" y="1066852"/>
              <a:ext cx="236953" cy="1129696"/>
            </a:xfrm>
            <a:prstGeom prst="leftBrace">
              <a:avLst/>
            </a:prstGeom>
            <a:noFill/>
            <a:ln w="381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52" name="Text Box 5"/>
          <p:cNvSpPr txBox="1">
            <a:spLocks noChangeArrowheads="1"/>
          </p:cNvSpPr>
          <p:nvPr/>
        </p:nvSpPr>
        <p:spPr bwMode="auto">
          <a:xfrm>
            <a:off x="3733800" y="1022723"/>
            <a:ext cx="3537187" cy="1200329"/>
          </a:xfrm>
          <a:prstGeom prst="rect">
            <a:avLst/>
          </a:prstGeom>
          <a:noFill/>
          <a:ln w="38100" cap="sq">
            <a:noFill/>
            <a:miter lim="800000"/>
            <a:headEnd/>
            <a:tailEnd/>
          </a:ln>
          <a:effectLst/>
        </p:spPr>
        <p:txBody>
          <a:bodyPr wrap="none" lIns="274320" rIns="274320">
            <a:spAutoFit/>
          </a:bodyPr>
          <a:lstStyle/>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smtClean="0">
                <a:cs typeface="Times New Roman" panose="02020603050405020304" pitchFamily="18" charset="0"/>
              </a:rPr>
              <a:t> </a:t>
            </a:r>
            <a:r>
              <a:rPr lang="en-US" altLang="en-US" sz="2400" dirty="0">
                <a:cs typeface="Times New Roman" panose="02020603050405020304" pitchFamily="18" charset="0"/>
              </a:rPr>
              <a:t>halts with </a:t>
            </a:r>
            <a:r>
              <a:rPr lang="en-US" altLang="en-US" sz="2400" i="1" dirty="0" smtClean="0">
                <a:solidFill>
                  <a:srgbClr val="FFC000"/>
                </a:solidFill>
                <a:cs typeface="Times New Roman" panose="02020603050405020304" pitchFamily="18" charset="0"/>
              </a:rPr>
              <a:t>yes</a:t>
            </a:r>
            <a:r>
              <a:rPr lang="en-US" altLang="en-US" sz="2400" dirty="0" smtClean="0">
                <a:solidFill>
                  <a:srgbClr val="FFC000"/>
                </a:solidFill>
                <a:cs typeface="Times New Roman" panose="02020603050405020304" pitchFamily="18" charset="0"/>
              </a:rPr>
              <a:t>/accept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smtClean="0">
                <a:cs typeface="Times New Roman" panose="02020603050405020304" pitchFamily="18" charset="0"/>
              </a:rPr>
              <a:t> </a:t>
            </a:r>
            <a:r>
              <a:rPr lang="en-US" altLang="en-US" sz="2400" dirty="0">
                <a:cs typeface="Times New Roman" panose="02020603050405020304" pitchFamily="18" charset="0"/>
              </a:rPr>
              <a:t>halts with </a:t>
            </a:r>
            <a:r>
              <a:rPr lang="en-US" altLang="en-US" sz="2400" i="1" dirty="0" smtClean="0">
                <a:solidFill>
                  <a:srgbClr val="FFC000"/>
                </a:solidFill>
                <a:cs typeface="Times New Roman" panose="02020603050405020304" pitchFamily="18" charset="0"/>
              </a:rPr>
              <a:t>no</a:t>
            </a:r>
            <a:r>
              <a:rPr lang="en-US" altLang="en-US" sz="2400" dirty="0" smtClean="0">
                <a:solidFill>
                  <a:srgbClr val="FFC000"/>
                </a:solidFill>
                <a:cs typeface="Times New Roman" panose="02020603050405020304" pitchFamily="18" charset="0"/>
              </a:rPr>
              <a:t>/reject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sz="2400" dirty="0" smtClean="0"/>
              <a:t> runs forever</a:t>
            </a:r>
            <a:endParaRPr lang="en-US" sz="2400" dirty="0"/>
          </a:p>
        </p:txBody>
      </p:sp>
      <p:sp>
        <p:nvSpPr>
          <p:cNvPr id="54" name="Text Box 5"/>
          <p:cNvSpPr txBox="1">
            <a:spLocks noChangeArrowheads="1"/>
          </p:cNvSpPr>
          <p:nvPr/>
        </p:nvSpPr>
        <p:spPr bwMode="auto">
          <a:xfrm>
            <a:off x="7230205" y="1017104"/>
            <a:ext cx="1530227" cy="1200329"/>
          </a:xfrm>
          <a:prstGeom prst="rect">
            <a:avLst/>
          </a:prstGeom>
          <a:noFill/>
          <a:ln w="38100" cap="sq">
            <a:noFill/>
            <a:miter lim="800000"/>
            <a:headEnd/>
            <a:tailEnd/>
          </a:ln>
          <a:effectLst/>
        </p:spPr>
        <p:txBody>
          <a:bodyPr wrap="none" lIns="274320" rIns="274320">
            <a:spAutoFit/>
          </a:bodyPr>
          <a:lstStyle/>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smtClean="0">
                <a:solidFill>
                  <a:schemeClr val="accent2"/>
                </a:solidFill>
                <a:sym typeface="Symbol"/>
              </a:rPr>
              <a:t>L</a:t>
            </a:r>
          </a:p>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smtClean="0">
                <a:solidFill>
                  <a:schemeClr val="accent2"/>
                </a:solidFill>
                <a:sym typeface="Symbol"/>
              </a:rPr>
              <a:t>L</a:t>
            </a:r>
          </a:p>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a:solidFill>
                  <a:schemeClr val="accent2"/>
                </a:solidFill>
                <a:sym typeface="Symbol"/>
              </a:rPr>
              <a:t></a:t>
            </a:r>
            <a:r>
              <a:rPr lang="en-US" sz="2400" i="1" dirty="0" smtClean="0">
                <a:solidFill>
                  <a:schemeClr val="accent2"/>
                </a:solidFill>
                <a:sym typeface="Symbol"/>
              </a:rPr>
              <a:t>L</a:t>
            </a:r>
            <a:endParaRPr lang="en-US" sz="2400" i="1" dirty="0">
              <a:solidFill>
                <a:schemeClr val="accent2"/>
              </a:solidFill>
            </a:endParaRPr>
          </a:p>
        </p:txBody>
      </p:sp>
      <p:sp>
        <p:nvSpPr>
          <p:cNvPr id="55"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I</a:t>
            </a:r>
            <a:r>
              <a:rPr lang="en-US" altLang="en-US" sz="1800" i="1" baseline="-25000" dirty="0" smtClean="0">
                <a:solidFill>
                  <a:srgbClr val="FFC000"/>
                </a:solidFill>
                <a:sym typeface="Wingdings" pitchFamily="2" charset="2"/>
              </a:rPr>
              <a:t>run forever</a:t>
            </a:r>
          </a:p>
        </p:txBody>
      </p:sp>
      <p:pic>
        <p:nvPicPr>
          <p:cNvPr id="56" name="Picture 2" descr="http://www.cisco-eagle.com/systems/conveyors/conveyor/shoe-sorter-syste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6070" y="5257800"/>
            <a:ext cx="1425569" cy="1069178"/>
          </a:xfrm>
          <a:prstGeom prst="rect">
            <a:avLst/>
          </a:prstGeom>
          <a:noFill/>
          <a:extLst>
            <a:ext uri="{909E8E84-426E-40DD-AFC4-6F175D3DCCD1}">
              <a14:hiddenFill xmlns:a14="http://schemas.microsoft.com/office/drawing/2010/main">
                <a:solidFill>
                  <a:srgbClr val="FFFFFF"/>
                </a:solidFill>
              </a14:hiddenFill>
            </a:ext>
          </a:extLst>
        </p:spPr>
      </p:pic>
      <p:sp>
        <p:nvSpPr>
          <p:cNvPr id="57" name="AutoShape 38"/>
          <p:cNvSpPr>
            <a:spLocks noChangeArrowheads="1"/>
          </p:cNvSpPr>
          <p:nvPr/>
        </p:nvSpPr>
        <p:spPr bwMode="auto">
          <a:xfrm>
            <a:off x="4114800" y="5105400"/>
            <a:ext cx="3429000" cy="1372593"/>
          </a:xfrm>
          <a:prstGeom prst="wedgeRoundRectCallout">
            <a:avLst>
              <a:gd name="adj1" fmla="val -58615"/>
              <a:gd name="adj2" fmla="val 275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altLang="en-US" sz="2400" dirty="0" smtClean="0">
                <a:latin typeface="Times New Roman" panose="02020603050405020304" pitchFamily="18" charset="0"/>
                <a:cs typeface="Times New Roman" panose="02020603050405020304" pitchFamily="18" charset="0"/>
              </a:rPr>
              <a:t>The goal of machine </a:t>
            </a:r>
            <a:r>
              <a:rPr lang="en-US" altLang="en-US" sz="2400" i="1" dirty="0" smtClean="0">
                <a:solidFill>
                  <a:schemeClr val="accent2"/>
                </a:solidFill>
                <a:latin typeface="Times New Roman" panose="02020603050405020304" pitchFamily="18" charset="0"/>
                <a:cs typeface="Times New Roman" panose="02020603050405020304" pitchFamily="18" charset="0"/>
              </a:rPr>
              <a:t>M</a:t>
            </a:r>
            <a:r>
              <a:rPr lang="en-US" altLang="en-US" sz="2400" dirty="0" smtClean="0">
                <a:latin typeface="Times New Roman" panose="02020603050405020304" pitchFamily="18" charset="0"/>
                <a:cs typeface="Times New Roman" panose="02020603050405020304" pitchFamily="18" charset="0"/>
              </a:rPr>
              <a:t/>
            </a:r>
            <a:br>
              <a:rPr lang="en-US" altLang="en-US" sz="2400" dirty="0" smtClean="0">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is to distinguish between</a:t>
            </a:r>
            <a:r>
              <a:rPr lang="en-US" altLang="en-US" sz="2400" dirty="0">
                <a:latin typeface="Times New Roman" panose="02020603050405020304" pitchFamily="18" charset="0"/>
                <a:cs typeface="Times New Roman" panose="02020603050405020304" pitchFamily="18" charset="0"/>
              </a:rPr>
              <a:t/>
            </a:r>
            <a:br>
              <a:rPr lang="en-US" altLang="en-US" sz="2400" dirty="0">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      </a:t>
            </a:r>
            <a:r>
              <a:rPr lang="en-US" sz="2400" i="1" dirty="0" smtClean="0">
                <a:solidFill>
                  <a:schemeClr val="accent2"/>
                </a:solidFill>
                <a:latin typeface="Times New Roman" panose="02020603050405020304" pitchFamily="18" charset="0"/>
                <a:cs typeface="Times New Roman" panose="02020603050405020304" pitchFamily="18" charset="0"/>
              </a:rPr>
              <a:t>I</a:t>
            </a:r>
            <a:r>
              <a:rPr lang="en-US" sz="2400" i="1" dirty="0">
                <a:solidFill>
                  <a:schemeClr val="accent2"/>
                </a:solidFill>
                <a:latin typeface="Times New Roman" panose="02020603050405020304" pitchFamily="18" charset="0"/>
                <a:cs typeface="Times New Roman" panose="02020603050405020304" pitchFamily="18" charset="0"/>
                <a:sym typeface="Symbol"/>
              </a:rPr>
              <a:t></a:t>
            </a:r>
            <a:r>
              <a:rPr lang="en-US" sz="2400" i="1" dirty="0" smtClean="0">
                <a:solidFill>
                  <a:schemeClr val="accent2"/>
                </a:solidFill>
                <a:latin typeface="Times New Roman" panose="02020603050405020304" pitchFamily="18" charset="0"/>
                <a:cs typeface="Times New Roman" panose="02020603050405020304" pitchFamily="18" charset="0"/>
                <a:sym typeface="Symbol"/>
              </a:rPr>
              <a:t>L  </a:t>
            </a:r>
            <a:r>
              <a:rPr lang="en-US" sz="2400" dirty="0" smtClean="0">
                <a:latin typeface="Times New Roman" panose="02020603050405020304" pitchFamily="18" charset="0"/>
                <a:cs typeface="Times New Roman" panose="02020603050405020304" pitchFamily="18" charset="0"/>
                <a:sym typeface="Symbol"/>
              </a:rPr>
              <a:t>and </a:t>
            </a:r>
            <a:r>
              <a:rPr lang="en-US" sz="2400" i="1" dirty="0" smtClean="0">
                <a:solidFill>
                  <a:schemeClr val="accent2"/>
                </a:solidFill>
                <a:latin typeface="Times New Roman" panose="02020603050405020304" pitchFamily="18" charset="0"/>
                <a:cs typeface="Times New Roman" panose="02020603050405020304" pitchFamily="18" charset="0"/>
                <a:sym typeface="Symbol"/>
              </a:rPr>
              <a:t> </a:t>
            </a:r>
            <a:r>
              <a:rPr lang="en-US" sz="2400" i="1" dirty="0" smtClean="0">
                <a:solidFill>
                  <a:schemeClr val="accent2"/>
                </a:solidFill>
                <a:latin typeface="Times New Roman" panose="02020603050405020304" pitchFamily="18" charset="0"/>
                <a:cs typeface="Times New Roman" panose="02020603050405020304" pitchFamily="18" charset="0"/>
              </a:rPr>
              <a:t>I</a:t>
            </a:r>
            <a:r>
              <a:rPr lang="en-US" sz="2400" i="1" dirty="0">
                <a:solidFill>
                  <a:schemeClr val="accent2"/>
                </a:solidFill>
                <a:latin typeface="Times New Roman" panose="02020603050405020304" pitchFamily="18" charset="0"/>
                <a:cs typeface="Times New Roman" panose="02020603050405020304" pitchFamily="18" charset="0"/>
                <a:sym typeface="Symbol"/>
              </a:rPr>
              <a:t></a:t>
            </a:r>
            <a:r>
              <a:rPr lang="en-US" sz="2400" i="1" dirty="0" smtClean="0">
                <a:solidFill>
                  <a:schemeClr val="accent2"/>
                </a:solidFill>
                <a:latin typeface="Times New Roman" panose="02020603050405020304" pitchFamily="18" charset="0"/>
                <a:cs typeface="Times New Roman" panose="02020603050405020304" pitchFamily="18" charset="0"/>
                <a:sym typeface="Symbol"/>
              </a:rPr>
              <a:t>L</a:t>
            </a:r>
            <a:endParaRPr lang="en-US" sz="2400" i="1" dirty="0">
              <a:solidFill>
                <a:schemeClr val="accent2"/>
              </a:solidFill>
              <a:latin typeface="Times New Roman" panose="02020603050405020304" pitchFamily="18" charset="0"/>
              <a:cs typeface="Times New Roman" panose="02020603050405020304" pitchFamily="18" charset="0"/>
            </a:endParaRPr>
          </a:p>
          <a:p>
            <a:pPr algn="ctr" eaLnBrk="1" hangingPunct="1">
              <a:spcBef>
                <a:spcPct val="50000"/>
              </a:spcBef>
            </a:pPr>
            <a:endParaRPr lang="en-US" altLang="en-US" sz="2400" baseline="30000" dirty="0" smtClean="0">
              <a:latin typeface="Times New Roman" panose="02020603050405020304" pitchFamily="18" charset="0"/>
              <a:cs typeface="Times New Roman" panose="02020603050405020304" pitchFamily="18" charset="0"/>
              <a:sym typeface="Wingdings" pitchFamily="2" charset="2"/>
            </a:endParaRPr>
          </a:p>
        </p:txBody>
      </p:sp>
      <p:sp>
        <p:nvSpPr>
          <p:cNvPr id="5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59" name="Group 58"/>
          <p:cNvGrpSpPr/>
          <p:nvPr/>
        </p:nvGrpSpPr>
        <p:grpSpPr>
          <a:xfrm>
            <a:off x="381000" y="3962400"/>
            <a:ext cx="1526767" cy="2133600"/>
            <a:chOff x="381000" y="3962400"/>
            <a:chExt cx="1526767" cy="2133600"/>
          </a:xfrm>
        </p:grpSpPr>
        <p:grpSp>
          <p:nvGrpSpPr>
            <p:cNvPr id="60" name="Group 7"/>
            <p:cNvGrpSpPr>
              <a:grpSpLocks/>
            </p:cNvGrpSpPr>
            <p:nvPr/>
          </p:nvGrpSpPr>
          <p:grpSpPr bwMode="auto">
            <a:xfrm>
              <a:off x="381000" y="3962400"/>
              <a:ext cx="722834" cy="2133600"/>
              <a:chOff x="240" y="2880"/>
              <a:chExt cx="339" cy="1010"/>
            </a:xfrm>
          </p:grpSpPr>
          <p:sp>
            <p:nvSpPr>
              <p:cNvPr id="6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7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61"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4130654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0-#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2">
                                            <p:txEl>
                                              <p:pRg st="1" end="1"/>
                                            </p:txEl>
                                          </p:spTgt>
                                        </p:tgtEl>
                                        <p:attrNameLst>
                                          <p:attrName>style.visibility</p:attrName>
                                        </p:attrNameLst>
                                      </p:cBhvr>
                                      <p:to>
                                        <p:strVal val="visible"/>
                                      </p:to>
                                    </p:set>
                                    <p:anim calcmode="lin" valueType="num">
                                      <p:cBhvr additive="base">
                                        <p:cTn id="35"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54">
                                            <p:txEl>
                                              <p:pRg st="0" end="0"/>
                                            </p:txEl>
                                          </p:spTgt>
                                        </p:tgtEl>
                                        <p:attrNameLst>
                                          <p:attrName>style.visibility</p:attrName>
                                        </p:attrNameLst>
                                      </p:cBhvr>
                                      <p:to>
                                        <p:strVal val="visible"/>
                                      </p:to>
                                    </p:set>
                                    <p:anim calcmode="lin" valueType="num">
                                      <p:cBhvr additive="base">
                                        <p:cTn id="41"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54">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54">
                                            <p:txEl>
                                              <p:pRg st="1" end="1"/>
                                            </p:txEl>
                                          </p:spTgt>
                                        </p:tgtEl>
                                        <p:attrNameLst>
                                          <p:attrName>style.visibility</p:attrName>
                                        </p:attrNameLst>
                                      </p:cBhvr>
                                      <p:to>
                                        <p:strVal val="visible"/>
                                      </p:to>
                                    </p:set>
                                    <p:anim calcmode="lin" valueType="num">
                                      <p:cBhvr additive="base">
                                        <p:cTn id="45"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52">
                                            <p:txEl>
                                              <p:pRg st="2" end="2"/>
                                            </p:txEl>
                                          </p:spTgt>
                                        </p:tgtEl>
                                        <p:attrNameLst>
                                          <p:attrName>style.visibility</p:attrName>
                                        </p:attrNameLst>
                                      </p:cBhvr>
                                      <p:to>
                                        <p:strVal val="visible"/>
                                      </p:to>
                                    </p:set>
                                    <p:anim calcmode="lin" valueType="num">
                                      <p:cBhvr additive="base">
                                        <p:cTn id="51" dur="500" fill="hold"/>
                                        <p:tgtEl>
                                          <p:spTgt spid="52">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57"/>
                                        </p:tgtEl>
                                        <p:attrNameLst>
                                          <p:attrName>style.visibility</p:attrName>
                                        </p:attrNameLst>
                                      </p:cBhvr>
                                      <p:to>
                                        <p:strVal val="visible"/>
                                      </p:to>
                                    </p:set>
                                    <p:anim calcmode="lin" valueType="num">
                                      <p:cBhvr additive="base">
                                        <p:cTn id="57" dur="500" fill="hold"/>
                                        <p:tgtEl>
                                          <p:spTgt spid="57"/>
                                        </p:tgtEl>
                                        <p:attrNameLst>
                                          <p:attrName>ppt_x</p:attrName>
                                        </p:attrNameLst>
                                      </p:cBhvr>
                                      <p:tavLst>
                                        <p:tav tm="0">
                                          <p:val>
                                            <p:strVal val="0-#ppt_w/2"/>
                                          </p:val>
                                        </p:tav>
                                        <p:tav tm="100000">
                                          <p:val>
                                            <p:strVal val="#ppt_x"/>
                                          </p:val>
                                        </p:tav>
                                      </p:tavLst>
                                    </p:anim>
                                    <p:anim calcmode="lin" valueType="num">
                                      <p:cBhvr additive="base">
                                        <p:cTn id="58" dur="500" fill="hold"/>
                                        <p:tgtEl>
                                          <p:spTgt spid="57"/>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56"/>
                                        </p:tgtEl>
                                        <p:attrNameLst>
                                          <p:attrName>style.visibility</p:attrName>
                                        </p:attrNameLst>
                                      </p:cBhvr>
                                      <p:to>
                                        <p:strVal val="visible"/>
                                      </p:to>
                                    </p:set>
                                    <p:anim calcmode="lin" valueType="num">
                                      <p:cBhvr additive="base">
                                        <p:cTn id="61" dur="500" fill="hold"/>
                                        <p:tgtEl>
                                          <p:spTgt spid="56"/>
                                        </p:tgtEl>
                                        <p:attrNameLst>
                                          <p:attrName>ppt_x</p:attrName>
                                        </p:attrNameLst>
                                      </p:cBhvr>
                                      <p:tavLst>
                                        <p:tav tm="0">
                                          <p:val>
                                            <p:strVal val="0-#ppt_w/2"/>
                                          </p:val>
                                        </p:tav>
                                        <p:tav tm="100000">
                                          <p:val>
                                            <p:strVal val="#ppt_x"/>
                                          </p:val>
                                        </p:tav>
                                      </p:tavLst>
                                    </p:anim>
                                    <p:anim calcmode="lin" valueType="num">
                                      <p:cBhvr additive="base">
                                        <p:cTn id="6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500" fill="hold"/>
                                        <p:tgtEl>
                                          <p:spTgt spid="55"/>
                                        </p:tgtEl>
                                        <p:attrNameLst>
                                          <p:attrName>ppt_x</p:attrName>
                                        </p:attrNameLst>
                                      </p:cBhvr>
                                      <p:tavLst>
                                        <p:tav tm="0">
                                          <p:val>
                                            <p:strVal val="1+#ppt_w/2"/>
                                          </p:val>
                                        </p:tav>
                                        <p:tav tm="100000">
                                          <p:val>
                                            <p:strVal val="#ppt_x"/>
                                          </p:val>
                                        </p:tav>
                                      </p:tavLst>
                                    </p:anim>
                                    <p:anim calcmode="lin" valueType="num">
                                      <p:cBhvr additive="base">
                                        <p:cTn id="7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 grpId="0"/>
      <p:bldP spid="55" grpId="0"/>
      <p:bldP spid="57"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rgbClr val="FFC000"/>
                  </a:solidFill>
                  <a:sym typeface="Wingdings" pitchFamily="2" charset="2"/>
                </a:rPr>
                <a:t>I</a:t>
              </a:r>
              <a:endParaRPr lang="en-US" altLang="en-US" sz="2400" i="1" baseline="30000" dirty="0" smtClean="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yes</a:t>
            </a:r>
            <a:endParaRPr lang="en-US" altLang="en-US" sz="1800" i="1" baseline="-25000" dirty="0" smtClean="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no</a:t>
            </a:r>
            <a:endParaRPr lang="en-US" altLang="en-US" sz="1800" i="1" baseline="-25000" dirty="0" smtClean="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01101</a:t>
            </a:r>
            <a:endParaRPr lang="en-US" altLang="en-US" sz="1800" i="1" baseline="-25000" dirty="0" smtClean="0">
              <a:solidFill>
                <a:srgbClr val="FFC000"/>
              </a:solidFill>
              <a:sym typeface="Wingdings" pitchFamily="2" charset="2"/>
            </a:endParaRPr>
          </a:p>
        </p:txBody>
      </p:sp>
      <p:sp>
        <p:nvSpPr>
          <p:cNvPr id="3" name="Rectangle 2"/>
          <p:cNvSpPr/>
          <p:nvPr/>
        </p:nvSpPr>
        <p:spPr>
          <a:xfrm>
            <a:off x="1752600" y="4162543"/>
            <a:ext cx="817853" cy="461665"/>
          </a:xfrm>
          <a:prstGeom prst="rect">
            <a:avLst/>
          </a:prstGeom>
        </p:spPr>
        <p:txBody>
          <a:bodyPr wrap="none">
            <a:spAutoFit/>
          </a:bodyPr>
          <a:lstStyle/>
          <a:p>
            <a:r>
              <a:rPr lang="en-US" sz="2400" i="1" dirty="0" smtClean="0">
                <a:solidFill>
                  <a:srgbClr val="FFC000"/>
                </a:solidFill>
              </a:rPr>
              <a:t>L(M)</a:t>
            </a:r>
            <a:endParaRPr lang="en-CA" sz="2400" dirty="0"/>
          </a:p>
        </p:txBody>
      </p:sp>
      <p:grpSp>
        <p:nvGrpSpPr>
          <p:cNvPr id="32" name="Group 5"/>
          <p:cNvGrpSpPr>
            <a:grpSpLocks/>
          </p:cNvGrpSpPr>
          <p:nvPr/>
        </p:nvGrpSpPr>
        <p:grpSpPr bwMode="auto">
          <a:xfrm>
            <a:off x="1033415" y="838200"/>
            <a:ext cx="1144465" cy="1637065"/>
            <a:chOff x="4194" y="1993"/>
            <a:chExt cx="1422" cy="2040"/>
          </a:xfrm>
        </p:grpSpPr>
        <p:pic>
          <p:nvPicPr>
            <p:cNvPr id="3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smtClean="0">
                  <a:solidFill>
                    <a:schemeClr val="tx2"/>
                  </a:solidFill>
                </a:rPr>
                <a:t>    M</a:t>
              </a:r>
              <a:endParaRPr lang="en-US" altLang="en-US" sz="1800" baseline="-25000" dirty="0"/>
            </a:p>
          </p:txBody>
        </p:sp>
      </p:grpSp>
      <p:grpSp>
        <p:nvGrpSpPr>
          <p:cNvPr id="40" name="Group 39"/>
          <p:cNvGrpSpPr/>
          <p:nvPr/>
        </p:nvGrpSpPr>
        <p:grpSpPr>
          <a:xfrm>
            <a:off x="-76200" y="1371600"/>
            <a:ext cx="3730287" cy="494763"/>
            <a:chOff x="5711242" y="3048000"/>
            <a:chExt cx="3730287" cy="494763"/>
          </a:xfrm>
        </p:grpSpPr>
        <p:cxnSp>
          <p:nvCxnSpPr>
            <p:cNvPr id="41" name="Straight Arrow Connector 40"/>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42" name="Straight Arrow Connector 41"/>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43" name="Rectangle 42"/>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a:t>
              </a:r>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sp>
          <p:nvSpPr>
            <p:cNvPr id="44" name="Rectangle 43"/>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chemeClr val="accent2"/>
                  </a:solidFill>
                  <a:sym typeface="Wingdings" pitchFamily="2" charset="2"/>
                </a:rPr>
                <a:t>I</a:t>
              </a:r>
              <a:endParaRPr lang="en-US" altLang="en-US" sz="2400" i="1" baseline="30000" dirty="0" smtClean="0">
                <a:solidFill>
                  <a:schemeClr val="accent2"/>
                </a:solidFill>
                <a:sym typeface="Wingdings" pitchFamily="2" charset="2"/>
              </a:endParaRPr>
            </a:p>
          </p:txBody>
        </p:sp>
      </p:grpSp>
      <p:grpSp>
        <p:nvGrpSpPr>
          <p:cNvPr id="5" name="Group 4"/>
          <p:cNvGrpSpPr/>
          <p:nvPr/>
        </p:nvGrpSpPr>
        <p:grpSpPr>
          <a:xfrm>
            <a:off x="3200400" y="1066852"/>
            <a:ext cx="768800" cy="1129696"/>
            <a:chOff x="3200400" y="1066852"/>
            <a:chExt cx="768800" cy="1129696"/>
          </a:xfrm>
        </p:grpSpPr>
        <p:sp>
          <p:nvSpPr>
            <p:cNvPr id="51" name="Rectangle 50"/>
            <p:cNvSpPr>
              <a:spLocks noChangeArrowheads="1"/>
            </p:cNvSpPr>
            <p:nvPr/>
          </p:nvSpPr>
          <p:spPr bwMode="auto">
            <a:xfrm>
              <a:off x="3200400" y="1469093"/>
              <a:ext cx="768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baseline="30000" dirty="0" smtClean="0">
                  <a:solidFill>
                    <a:schemeClr val="accent2"/>
                  </a:solidFill>
                  <a:sym typeface="Wingdings" pitchFamily="2" charset="2"/>
                </a:rPr>
                <a:t>=</a:t>
              </a:r>
              <a:r>
                <a:rPr lang="en-US" altLang="en-US" sz="2400" i="1" dirty="0" smtClean="0">
                  <a:solidFill>
                    <a:schemeClr val="accent2"/>
                  </a:solidFill>
                  <a:sym typeface="Wingdings" pitchFamily="2" charset="2"/>
                </a:rPr>
                <a:t> </a:t>
              </a:r>
              <a:endParaRPr lang="en-US" altLang="en-US" sz="2400" i="1" baseline="30000" dirty="0" smtClean="0">
                <a:solidFill>
                  <a:schemeClr val="accent2"/>
                </a:solidFill>
                <a:sym typeface="Wingdings" pitchFamily="2" charset="2"/>
              </a:endParaRPr>
            </a:p>
          </p:txBody>
        </p:sp>
        <p:sp>
          <p:nvSpPr>
            <p:cNvPr id="4" name="Left Brace 3"/>
            <p:cNvSpPr/>
            <p:nvPr/>
          </p:nvSpPr>
          <p:spPr bwMode="auto">
            <a:xfrm>
              <a:off x="3732247" y="1066852"/>
              <a:ext cx="236953" cy="1129696"/>
            </a:xfrm>
            <a:prstGeom prst="leftBrace">
              <a:avLst/>
            </a:prstGeom>
            <a:noFill/>
            <a:ln w="381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52" name="Text Box 5"/>
          <p:cNvSpPr txBox="1">
            <a:spLocks noChangeArrowheads="1"/>
          </p:cNvSpPr>
          <p:nvPr/>
        </p:nvSpPr>
        <p:spPr bwMode="auto">
          <a:xfrm>
            <a:off x="3733800" y="1022723"/>
            <a:ext cx="3537187" cy="1200329"/>
          </a:xfrm>
          <a:prstGeom prst="rect">
            <a:avLst/>
          </a:prstGeom>
          <a:noFill/>
          <a:ln w="38100" cap="sq">
            <a:noFill/>
            <a:miter lim="800000"/>
            <a:headEnd/>
            <a:tailEnd/>
          </a:ln>
          <a:effectLst/>
        </p:spPr>
        <p:txBody>
          <a:bodyPr wrap="none" lIns="274320" rIns="274320">
            <a:spAutoFit/>
          </a:bodyPr>
          <a:lstStyle/>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smtClean="0">
                <a:cs typeface="Times New Roman" panose="02020603050405020304" pitchFamily="18" charset="0"/>
              </a:rPr>
              <a:t> </a:t>
            </a:r>
            <a:r>
              <a:rPr lang="en-US" altLang="en-US" sz="2400" dirty="0">
                <a:cs typeface="Times New Roman" panose="02020603050405020304" pitchFamily="18" charset="0"/>
              </a:rPr>
              <a:t>halts with </a:t>
            </a:r>
            <a:r>
              <a:rPr lang="en-US" altLang="en-US" sz="2400" i="1" dirty="0" smtClean="0">
                <a:solidFill>
                  <a:srgbClr val="FFC000"/>
                </a:solidFill>
                <a:cs typeface="Times New Roman" panose="02020603050405020304" pitchFamily="18" charset="0"/>
              </a:rPr>
              <a:t>yes</a:t>
            </a:r>
            <a:r>
              <a:rPr lang="en-US" altLang="en-US" sz="2400" dirty="0" smtClean="0">
                <a:solidFill>
                  <a:srgbClr val="FFC000"/>
                </a:solidFill>
                <a:cs typeface="Times New Roman" panose="02020603050405020304" pitchFamily="18" charset="0"/>
              </a:rPr>
              <a:t>/accept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smtClean="0">
                <a:cs typeface="Times New Roman" panose="02020603050405020304" pitchFamily="18" charset="0"/>
              </a:rPr>
              <a:t> </a:t>
            </a:r>
            <a:r>
              <a:rPr lang="en-US" altLang="en-US" sz="2400" dirty="0">
                <a:cs typeface="Times New Roman" panose="02020603050405020304" pitchFamily="18" charset="0"/>
              </a:rPr>
              <a:t>halts with </a:t>
            </a:r>
            <a:r>
              <a:rPr lang="en-US" altLang="en-US" sz="2400" i="1" dirty="0" smtClean="0">
                <a:solidFill>
                  <a:srgbClr val="FFC000"/>
                </a:solidFill>
                <a:cs typeface="Times New Roman" panose="02020603050405020304" pitchFamily="18" charset="0"/>
              </a:rPr>
              <a:t>no</a:t>
            </a:r>
            <a:r>
              <a:rPr lang="en-US" altLang="en-US" sz="2400" dirty="0" smtClean="0">
                <a:solidFill>
                  <a:srgbClr val="FFC000"/>
                </a:solidFill>
                <a:cs typeface="Times New Roman" panose="02020603050405020304" pitchFamily="18" charset="0"/>
              </a:rPr>
              <a:t>/reject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sz="2400" dirty="0" smtClean="0"/>
              <a:t> runs forever</a:t>
            </a:r>
            <a:endParaRPr lang="en-US" sz="2400" dirty="0"/>
          </a:p>
        </p:txBody>
      </p:sp>
      <p:sp>
        <p:nvSpPr>
          <p:cNvPr id="54" name="Text Box 5"/>
          <p:cNvSpPr txBox="1">
            <a:spLocks noChangeArrowheads="1"/>
          </p:cNvSpPr>
          <p:nvPr/>
        </p:nvSpPr>
        <p:spPr bwMode="auto">
          <a:xfrm>
            <a:off x="7230205" y="1017104"/>
            <a:ext cx="1530227" cy="1200329"/>
          </a:xfrm>
          <a:prstGeom prst="rect">
            <a:avLst/>
          </a:prstGeom>
          <a:noFill/>
          <a:ln w="38100" cap="sq">
            <a:noFill/>
            <a:miter lim="800000"/>
            <a:headEnd/>
            <a:tailEnd/>
          </a:ln>
          <a:effectLst/>
        </p:spPr>
        <p:txBody>
          <a:bodyPr wrap="none" lIns="274320" rIns="274320">
            <a:spAutoFit/>
          </a:bodyPr>
          <a:lstStyle/>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smtClean="0">
                <a:solidFill>
                  <a:schemeClr val="accent2"/>
                </a:solidFill>
                <a:sym typeface="Symbol"/>
              </a:rPr>
              <a:t>L</a:t>
            </a:r>
          </a:p>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smtClean="0">
                <a:solidFill>
                  <a:schemeClr val="accent2"/>
                </a:solidFill>
                <a:sym typeface="Symbol"/>
              </a:rPr>
              <a:t>L</a:t>
            </a:r>
          </a:p>
          <a:p>
            <a:pPr>
              <a:defRPr/>
            </a:pPr>
            <a:r>
              <a:rPr lang="en-US" sz="2400" i="1" dirty="0" smtClean="0">
                <a:solidFill>
                  <a:schemeClr val="accent2"/>
                </a:solidFill>
                <a:sym typeface="Wingdings" panose="05000000000000000000" pitchFamily="2" charset="2"/>
              </a:rPr>
              <a:t>  </a:t>
            </a:r>
            <a:r>
              <a:rPr lang="en-US" sz="2400" i="1" dirty="0" smtClean="0">
                <a:solidFill>
                  <a:schemeClr val="accent2"/>
                </a:solidFill>
              </a:rPr>
              <a:t>I</a:t>
            </a:r>
            <a:r>
              <a:rPr lang="en-US" sz="2400" i="1" dirty="0">
                <a:solidFill>
                  <a:schemeClr val="accent2"/>
                </a:solidFill>
                <a:sym typeface="Symbol"/>
              </a:rPr>
              <a:t></a:t>
            </a:r>
            <a:r>
              <a:rPr lang="en-US" sz="2400" i="1" dirty="0" smtClean="0">
                <a:solidFill>
                  <a:schemeClr val="accent2"/>
                </a:solidFill>
                <a:sym typeface="Symbol"/>
              </a:rPr>
              <a:t>L</a:t>
            </a:r>
            <a:endParaRPr lang="en-US" sz="2400" i="1" dirty="0">
              <a:solidFill>
                <a:schemeClr val="accent2"/>
              </a:solidFill>
            </a:endParaRPr>
          </a:p>
        </p:txBody>
      </p:sp>
      <p:sp>
        <p:nvSpPr>
          <p:cNvPr id="55"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I</a:t>
            </a:r>
            <a:r>
              <a:rPr lang="en-US" altLang="en-US" sz="1800" i="1" baseline="-25000" dirty="0" smtClean="0">
                <a:solidFill>
                  <a:srgbClr val="FFC000"/>
                </a:solidFill>
                <a:sym typeface="Wingdings" pitchFamily="2" charset="2"/>
              </a:rPr>
              <a:t>run forever</a:t>
            </a:r>
          </a:p>
        </p:txBody>
      </p:sp>
      <p:sp>
        <p:nvSpPr>
          <p:cNvPr id="45" name="AutoShape 38"/>
          <p:cNvSpPr>
            <a:spLocks noChangeArrowheads="1"/>
          </p:cNvSpPr>
          <p:nvPr/>
        </p:nvSpPr>
        <p:spPr bwMode="auto">
          <a:xfrm>
            <a:off x="4387571" y="5013175"/>
            <a:ext cx="4343400" cy="1708721"/>
          </a:xfrm>
          <a:prstGeom prst="wedgeRoundRectCallout">
            <a:avLst>
              <a:gd name="adj1" fmla="val -57386"/>
              <a:gd name="adj2" fmla="val 897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The machine M is said to </a:t>
            </a:r>
            <a:br>
              <a:rPr lang="en-US" altLang="en-US" sz="2400" dirty="0" smtClean="0">
                <a:latin typeface="Times New Roman" panose="02020603050405020304" pitchFamily="18" charset="0"/>
                <a:cs typeface="Times New Roman" panose="02020603050405020304" pitchFamily="18" charset="0"/>
              </a:rPr>
            </a:br>
            <a:r>
              <a:rPr lang="en-US" altLang="en-US" sz="2400" dirty="0" smtClean="0">
                <a:solidFill>
                  <a:schemeClr val="tx2"/>
                </a:solidFill>
                <a:latin typeface="Times New Roman" panose="02020603050405020304" pitchFamily="18" charset="0"/>
                <a:cs typeface="Times New Roman" panose="02020603050405020304" pitchFamily="18" charset="0"/>
              </a:rPr>
              <a:t>Compute/Decide</a:t>
            </a:r>
            <a:br>
              <a:rPr lang="en-US" altLang="en-US" sz="2400" dirty="0" smtClean="0">
                <a:solidFill>
                  <a:schemeClr val="tx2"/>
                </a:solidFill>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t</a:t>
            </a:r>
            <a:r>
              <a:rPr lang="en-US" altLang="en-US" sz="2400" dirty="0" smtClean="0">
                <a:latin typeface="Times New Roman" panose="02020603050405020304" pitchFamily="18" charset="0"/>
                <a:cs typeface="Times New Roman" panose="02020603050405020304" pitchFamily="18" charset="0"/>
              </a:rPr>
              <a:t>he language</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i="1" dirty="0" smtClean="0">
                <a:solidFill>
                  <a:srgbClr val="FFC000"/>
                </a:solidFill>
                <a:latin typeface="Times New Roman" panose="02020603050405020304" pitchFamily="18" charset="0"/>
                <a:cs typeface="Times New Roman" panose="02020603050405020304" pitchFamily="18" charset="0"/>
              </a:rPr>
              <a:t>L=L(M)</a:t>
            </a:r>
            <a:br>
              <a:rPr lang="en-US" altLang="en-US" sz="2400" i="1" dirty="0" smtClean="0">
                <a:solidFill>
                  <a:srgbClr val="FFC000"/>
                </a:solidFill>
                <a:latin typeface="Times New Roman" panose="02020603050405020304" pitchFamily="18" charset="0"/>
                <a:cs typeface="Times New Roman" panose="02020603050405020304" pitchFamily="18" charset="0"/>
              </a:rPr>
            </a:br>
            <a:r>
              <a:rPr lang="en-US" altLang="en-US" sz="2400" dirty="0" err="1" smtClean="0">
                <a:latin typeface="Times New Roman" panose="02020603050405020304" pitchFamily="18" charset="0"/>
                <a:cs typeface="Times New Roman" panose="02020603050405020304" pitchFamily="18" charset="0"/>
              </a:rPr>
              <a:t>iff</a:t>
            </a:r>
            <a:r>
              <a:rPr lang="en-US" altLang="en-US" sz="2400" dirty="0" smtClean="0">
                <a:latin typeface="Times New Roman" panose="02020603050405020304" pitchFamily="18" charset="0"/>
                <a:cs typeface="Times New Roman" panose="02020603050405020304" pitchFamily="18" charset="0"/>
              </a:rPr>
              <a:t>  </a:t>
            </a:r>
            <a:r>
              <a:rPr lang="en-US" altLang="en-US" sz="2400" i="1" dirty="0" smtClean="0">
                <a:solidFill>
                  <a:schemeClr val="accent2"/>
                </a:solidFill>
                <a:latin typeface="Times New Roman" panose="02020603050405020304" pitchFamily="18" charset="0"/>
                <a:cs typeface="Times New Roman" panose="02020603050405020304" pitchFamily="18" charset="0"/>
              </a:rPr>
              <a:t>M</a:t>
            </a:r>
            <a:r>
              <a:rPr lang="en-US" altLang="en-US" sz="2400" dirty="0" smtClean="0">
                <a:solidFill>
                  <a:schemeClr val="accent2"/>
                </a:solidFill>
                <a:latin typeface="Times New Roman" panose="02020603050405020304" pitchFamily="18" charset="0"/>
                <a:cs typeface="Times New Roman" panose="02020603050405020304" pitchFamily="18" charset="0"/>
              </a:rPr>
              <a:t> </a:t>
            </a:r>
            <a:r>
              <a:rPr lang="en-US" altLang="en-US" sz="2400" dirty="0" smtClean="0">
                <a:latin typeface="Times New Roman" panose="02020603050405020304" pitchFamily="18" charset="0"/>
                <a:cs typeface="Times New Roman" panose="02020603050405020304" pitchFamily="18" charset="0"/>
              </a:rPr>
              <a:t>halts on each input </a:t>
            </a:r>
            <a:r>
              <a:rPr lang="en-US" altLang="en-US" sz="2400" i="1" dirty="0" smtClean="0">
                <a:solidFill>
                  <a:schemeClr val="accent2"/>
                </a:solidFill>
                <a:latin typeface="Times New Roman" panose="02020603050405020304" pitchFamily="18" charset="0"/>
                <a:cs typeface="Times New Roman" panose="02020603050405020304" pitchFamily="18" charset="0"/>
              </a:rPr>
              <a:t>I.</a:t>
            </a:r>
          </a:p>
        </p:txBody>
      </p:sp>
      <p:sp>
        <p:nvSpPr>
          <p:cNvPr id="46" name="AutoShape 38"/>
          <p:cNvSpPr>
            <a:spLocks noChangeArrowheads="1"/>
          </p:cNvSpPr>
          <p:nvPr/>
        </p:nvSpPr>
        <p:spPr bwMode="auto">
          <a:xfrm>
            <a:off x="4387572" y="2819400"/>
            <a:ext cx="4343400" cy="2063284"/>
          </a:xfrm>
          <a:prstGeom prst="wedgeRoundRectCallout">
            <a:avLst>
              <a:gd name="adj1" fmla="val -57488"/>
              <a:gd name="adj2" fmla="val 25265"/>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This machine </a:t>
            </a:r>
            <a:r>
              <a:rPr lang="en-US" altLang="en-US" sz="2400" i="1" dirty="0" smtClean="0">
                <a:solidFill>
                  <a:schemeClr val="accent2"/>
                </a:solidFill>
                <a:latin typeface="Times New Roman" panose="02020603050405020304" pitchFamily="18" charset="0"/>
                <a:cs typeface="Times New Roman" panose="02020603050405020304" pitchFamily="18" charset="0"/>
              </a:rPr>
              <a:t>M</a:t>
            </a:r>
            <a:r>
              <a:rPr lang="en-US" altLang="en-US" sz="2400" dirty="0" smtClean="0">
                <a:latin typeface="Times New Roman" panose="02020603050405020304" pitchFamily="18" charset="0"/>
                <a:cs typeface="Times New Roman" panose="02020603050405020304" pitchFamily="18" charset="0"/>
              </a:rPr>
              <a:t> is said to </a:t>
            </a:r>
            <a:br>
              <a:rPr lang="en-US" altLang="en-US" sz="2400" dirty="0" smtClean="0">
                <a:latin typeface="Times New Roman" panose="02020603050405020304" pitchFamily="18" charset="0"/>
                <a:cs typeface="Times New Roman" panose="02020603050405020304" pitchFamily="18" charset="0"/>
              </a:rPr>
            </a:br>
            <a:r>
              <a:rPr lang="en-US" altLang="en-US" sz="2400" dirty="0" smtClean="0">
                <a:solidFill>
                  <a:schemeClr val="tx2"/>
                </a:solidFill>
                <a:latin typeface="Times New Roman" panose="02020603050405020304" pitchFamily="18" charset="0"/>
                <a:cs typeface="Times New Roman" panose="02020603050405020304" pitchFamily="18" charset="0"/>
              </a:rPr>
              <a:t>Recognize/Accept</a:t>
            </a:r>
            <a:br>
              <a:rPr lang="en-US" altLang="en-US" sz="2400" dirty="0" smtClean="0">
                <a:solidFill>
                  <a:schemeClr val="tx2"/>
                </a:solidFill>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this language</a:t>
            </a:r>
            <a:r>
              <a:rPr lang="en-US" altLang="en-US" sz="2400" dirty="0" smtClean="0">
                <a:solidFill>
                  <a:srgbClr val="FFC000"/>
                </a:solidFill>
                <a:latin typeface="Times New Roman" panose="02020603050405020304" pitchFamily="18" charset="0"/>
                <a:cs typeface="Times New Roman" panose="02020603050405020304" pitchFamily="18" charset="0"/>
              </a:rPr>
              <a:t> </a:t>
            </a:r>
            <a:r>
              <a:rPr lang="en-US" altLang="en-US" sz="2400" i="1" dirty="0" smtClean="0">
                <a:solidFill>
                  <a:srgbClr val="FFC000"/>
                </a:solidFill>
                <a:latin typeface="Times New Roman" panose="02020603050405020304" pitchFamily="18" charset="0"/>
                <a:cs typeface="Times New Roman" panose="02020603050405020304" pitchFamily="18" charset="0"/>
              </a:rPr>
              <a:t>L=L(M) </a:t>
            </a:r>
            <a:br>
              <a:rPr lang="en-US" altLang="en-US" sz="2400" i="1" dirty="0" smtClean="0">
                <a:solidFill>
                  <a:srgbClr val="FFC000"/>
                </a:solidFill>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(even though </a:t>
            </a:r>
            <a:r>
              <a:rPr lang="en-US" altLang="en-US" sz="2400" i="1" dirty="0" smtClean="0">
                <a:solidFill>
                  <a:schemeClr val="accent2"/>
                </a:solidFill>
                <a:latin typeface="Times New Roman" panose="02020603050405020304" pitchFamily="18" charset="0"/>
                <a:cs typeface="Times New Roman" panose="02020603050405020304" pitchFamily="18" charset="0"/>
              </a:rPr>
              <a:t>M</a:t>
            </a:r>
            <a:r>
              <a:rPr lang="en-US" altLang="en-US" sz="2400" dirty="0" smtClean="0">
                <a:solidFill>
                  <a:schemeClr val="accent2"/>
                </a:solidFill>
                <a:latin typeface="Times New Roman" panose="02020603050405020304" pitchFamily="18" charset="0"/>
                <a:cs typeface="Times New Roman" panose="02020603050405020304" pitchFamily="18" charset="0"/>
              </a:rPr>
              <a:t> </a:t>
            </a:r>
            <a:r>
              <a:rPr lang="en-US" altLang="en-US" sz="2400" dirty="0" smtClean="0">
                <a:latin typeface="Times New Roman" panose="02020603050405020304" pitchFamily="18" charset="0"/>
                <a:cs typeface="Times New Roman" panose="02020603050405020304" pitchFamily="18" charset="0"/>
              </a:rPr>
              <a:t>might run </a:t>
            </a:r>
            <a:br>
              <a:rPr lang="en-US" altLang="en-US" sz="2400" dirty="0" smtClean="0">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forever on </a:t>
            </a:r>
            <a:r>
              <a:rPr lang="en-US" sz="2400" i="1" dirty="0" smtClean="0">
                <a:solidFill>
                  <a:schemeClr val="accent2"/>
                </a:solidFill>
                <a:latin typeface="Times New Roman" panose="02020603050405020304" pitchFamily="18" charset="0"/>
                <a:cs typeface="Times New Roman" panose="02020603050405020304" pitchFamily="18" charset="0"/>
              </a:rPr>
              <a:t>I</a:t>
            </a:r>
            <a:r>
              <a:rPr lang="en-US" sz="2400" i="1" dirty="0" smtClean="0">
                <a:solidFill>
                  <a:schemeClr val="accent2"/>
                </a:solidFill>
                <a:latin typeface="Times New Roman" panose="02020603050405020304" pitchFamily="18" charset="0"/>
                <a:cs typeface="Times New Roman" panose="02020603050405020304" pitchFamily="18" charset="0"/>
                <a:sym typeface="Symbol"/>
              </a:rPr>
              <a:t>L</a:t>
            </a:r>
            <a:r>
              <a:rPr lang="en-US" altLang="en-US" sz="2400" dirty="0" smtClean="0">
                <a:latin typeface="Times New Roman" panose="02020603050405020304" pitchFamily="18" charset="0"/>
                <a:cs typeface="Times New Roman" panose="02020603050405020304" pitchFamily="18" charset="0"/>
              </a:rPr>
              <a:t>.)</a:t>
            </a:r>
            <a:endParaRPr lang="en-US" altLang="en-US" sz="2400" i="1" dirty="0" smtClean="0">
              <a:solidFill>
                <a:schemeClr val="accent2"/>
              </a:solidFill>
              <a:latin typeface="Times New Roman" panose="02020603050405020304" pitchFamily="18" charset="0"/>
              <a:cs typeface="Times New Roman" panose="02020603050405020304" pitchFamily="18" charset="0"/>
            </a:endParaRPr>
          </a:p>
        </p:txBody>
      </p:sp>
      <p:cxnSp>
        <p:nvCxnSpPr>
          <p:cNvPr id="7" name="Straight Connector 6"/>
          <p:cNvCxnSpPr/>
          <p:nvPr/>
        </p:nvCxnSpPr>
        <p:spPr bwMode="auto">
          <a:xfrm flipH="1">
            <a:off x="3962400" y="2018763"/>
            <a:ext cx="4648200" cy="0"/>
          </a:xfrm>
          <a:prstGeom prst="line">
            <a:avLst/>
          </a:prstGeom>
          <a:noFill/>
          <a:ln w="38100" cap="sq" cmpd="sng" algn="ctr">
            <a:solidFill>
              <a:schemeClr val="hlink"/>
            </a:solidFill>
            <a:prstDash val="solid"/>
            <a:round/>
            <a:headEnd type="none" w="med" len="med"/>
            <a:tailEnd type="none" w="med" len="med"/>
          </a:ln>
          <a:effectLst/>
        </p:spPr>
      </p:cxnSp>
      <p:sp>
        <p:nvSpPr>
          <p:cNvPr id="47"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48" name="Group 47"/>
          <p:cNvGrpSpPr/>
          <p:nvPr/>
        </p:nvGrpSpPr>
        <p:grpSpPr>
          <a:xfrm>
            <a:off x="381000" y="3962400"/>
            <a:ext cx="1526767" cy="2133600"/>
            <a:chOff x="381000" y="3962400"/>
            <a:chExt cx="1526767" cy="2133600"/>
          </a:xfrm>
        </p:grpSpPr>
        <p:grpSp>
          <p:nvGrpSpPr>
            <p:cNvPr id="49" name="Group 7"/>
            <p:cNvGrpSpPr>
              <a:grpSpLocks/>
            </p:cNvGrpSpPr>
            <p:nvPr/>
          </p:nvGrpSpPr>
          <p:grpSpPr bwMode="auto">
            <a:xfrm>
              <a:off x="381000" y="3962400"/>
              <a:ext cx="722834" cy="2133600"/>
              <a:chOff x="240" y="2880"/>
              <a:chExt cx="339" cy="1010"/>
            </a:xfrm>
          </p:grpSpPr>
          <p:sp>
            <p:nvSpPr>
              <p:cNvPr id="5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6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50"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396861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0-#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solidFill>
                    <a:srgbClr val="FF5050"/>
                  </a:solidFill>
                  <a:latin typeface="Times New Roman" pitchFamily="18" charset="0"/>
                </a:rPr>
                <a:t>Computable/Decidable</a:t>
              </a:r>
              <a:endParaRPr lang="en-US" altLang="en-US" sz="2800" dirty="0">
                <a:solidFill>
                  <a:srgbClr val="FF5050"/>
                </a:solidFill>
                <a:latin typeface="Times New Roman" pitchFamily="18" charset="0"/>
              </a:endParaRP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sp>
        <p:nvSpPr>
          <p:cNvPr id="29" name="Rectangle 3"/>
          <p:cNvSpPr>
            <a:spLocks noChangeArrowheads="1"/>
          </p:cNvSpPr>
          <p:nvPr/>
        </p:nvSpPr>
        <p:spPr bwMode="auto">
          <a:xfrm>
            <a:off x="4025900" y="12192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which have </a:t>
            </a:r>
          </a:p>
          <a:p>
            <a:pPr marL="342900" indent="-342900" algn="ctr" eaLnBrk="0" hangingPunct="0">
              <a:defRPr/>
            </a:pPr>
            <a:r>
              <a:rPr lang="en-US" sz="2000" dirty="0">
                <a:cs typeface="+mn-cs"/>
              </a:rPr>
              <a:t>TM/Java programs that solve them </a:t>
            </a:r>
          </a:p>
        </p:txBody>
      </p:sp>
      <p:sp>
        <p:nvSpPr>
          <p:cNvPr id="33" name="Rectangle 3"/>
          <p:cNvSpPr>
            <a:spLocks noChangeArrowheads="1"/>
          </p:cNvSpPr>
          <p:nvPr/>
        </p:nvSpPr>
        <p:spPr bwMode="auto">
          <a:xfrm>
            <a:off x="4038600" y="2263775"/>
            <a:ext cx="5930900" cy="1016000"/>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which have </a:t>
            </a:r>
          </a:p>
          <a:p>
            <a:pPr marL="342900" indent="-342900" algn="ctr" eaLnBrk="0" hangingPunct="0">
              <a:defRPr/>
            </a:pPr>
            <a:r>
              <a:rPr lang="en-US" sz="2000" dirty="0">
                <a:cs typeface="+mn-cs"/>
              </a:rPr>
              <a:t>TM/Java programs that solve them</a:t>
            </a:r>
          </a:p>
          <a:p>
            <a:pPr marL="342900" indent="-342900" algn="ctr" eaLnBrk="0" hangingPunct="0">
              <a:defRPr/>
            </a:pPr>
            <a:r>
              <a:rPr lang="en-US" sz="2000" dirty="0">
                <a:cs typeface="+mn-cs"/>
              </a:rPr>
              <a:t>exponential time. </a:t>
            </a:r>
          </a:p>
        </p:txBody>
      </p:sp>
      <p:sp>
        <p:nvSpPr>
          <p:cNvPr id="34" name="Rectangle 3"/>
          <p:cNvSpPr>
            <a:spLocks noChangeArrowheads="1"/>
          </p:cNvSpPr>
          <p:nvPr/>
        </p:nvSpPr>
        <p:spPr bwMode="auto">
          <a:xfrm>
            <a:off x="1308100" y="44196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whose solutions can be checked </a:t>
            </a:r>
            <a:br>
              <a:rPr lang="en-US" sz="2000" dirty="0">
                <a:cs typeface="+mn-cs"/>
              </a:rPr>
            </a:br>
            <a:r>
              <a:rPr lang="en-US" sz="2000" dirty="0">
                <a:cs typeface="+mn-cs"/>
              </a:rPr>
              <a:t>in polynomial time. </a:t>
            </a:r>
          </a:p>
        </p:txBody>
      </p:sp>
      <p:sp>
        <p:nvSpPr>
          <p:cNvPr id="35" name="Rectangle 3"/>
          <p:cNvSpPr>
            <a:spLocks noChangeArrowheads="1"/>
          </p:cNvSpPr>
          <p:nvPr/>
        </p:nvSpPr>
        <p:spPr bwMode="auto">
          <a:xfrm>
            <a:off x="5562600" y="4781550"/>
            <a:ext cx="2713038" cy="400050"/>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Polynomial Time </a:t>
            </a:r>
          </a:p>
        </p:txBody>
      </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spTree>
    <p:extLst>
      <p:ext uri="{BB962C8B-B14F-4D97-AF65-F5344CB8AC3E}">
        <p14:creationId xmlns:p14="http://schemas.microsoft.com/office/powerpoint/2010/main" val="1659320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 calcmode="lin" valueType="num">
                                      <p:cBhvr additive="base">
                                        <p:cTn id="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47827"/>
                                        </p:tgtEl>
                                        <p:attrNameLst>
                                          <p:attrName>style.visibility</p:attrName>
                                        </p:attrNameLst>
                                      </p:cBhvr>
                                      <p:to>
                                        <p:strVal val="visible"/>
                                      </p:to>
                                    </p:set>
                                    <p:anim calcmode="lin" valueType="num">
                                      <p:cBhvr additive="base">
                                        <p:cTn id="13" dur="500" fill="hold"/>
                                        <p:tgtEl>
                                          <p:spTgt spid="247827"/>
                                        </p:tgtEl>
                                        <p:attrNameLst>
                                          <p:attrName>ppt_x</p:attrName>
                                        </p:attrNameLst>
                                      </p:cBhvr>
                                      <p:tavLst>
                                        <p:tav tm="0">
                                          <p:val>
                                            <p:strVal val="#ppt_x"/>
                                          </p:val>
                                        </p:tav>
                                        <p:tav tm="100000">
                                          <p:val>
                                            <p:strVal val="#ppt_x"/>
                                          </p:val>
                                        </p:tav>
                                      </p:tavLst>
                                    </p:anim>
                                    <p:anim calcmode="lin" valueType="num">
                                      <p:cBhvr additive="base">
                                        <p:cTn id="14" dur="500" fill="hold"/>
                                        <p:tgtEl>
                                          <p:spTgt spid="247827"/>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47828"/>
                                        </p:tgtEl>
                                        <p:attrNameLst>
                                          <p:attrName>style.visibility</p:attrName>
                                        </p:attrNameLst>
                                      </p:cBhvr>
                                      <p:to>
                                        <p:strVal val="visible"/>
                                      </p:to>
                                    </p:set>
                                    <p:anim calcmode="lin" valueType="num">
                                      <p:cBhvr additive="base">
                                        <p:cTn id="23" dur="500" fill="hold"/>
                                        <p:tgtEl>
                                          <p:spTgt spid="247828"/>
                                        </p:tgtEl>
                                        <p:attrNameLst>
                                          <p:attrName>ppt_x</p:attrName>
                                        </p:attrNameLst>
                                      </p:cBhvr>
                                      <p:tavLst>
                                        <p:tav tm="0">
                                          <p:val>
                                            <p:strVal val="#ppt_x"/>
                                          </p:val>
                                        </p:tav>
                                        <p:tav tm="100000">
                                          <p:val>
                                            <p:strVal val="#ppt_x"/>
                                          </p:val>
                                        </p:tav>
                                      </p:tavLst>
                                    </p:anim>
                                    <p:anim calcmode="lin" valueType="num">
                                      <p:cBhvr additive="base">
                                        <p:cTn id="24" dur="500" fill="hold"/>
                                        <p:tgtEl>
                                          <p:spTgt spid="24782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additive="base">
                                        <p:cTn id="27" dur="500" fill="hold"/>
                                        <p:tgtEl>
                                          <p:spTgt spid="33"/>
                                        </p:tgtEl>
                                        <p:attrNameLst>
                                          <p:attrName>ppt_x</p:attrName>
                                        </p:attrNameLst>
                                      </p:cBhvr>
                                      <p:tavLst>
                                        <p:tav tm="0">
                                          <p:val>
                                            <p:strVal val="#ppt_x"/>
                                          </p:val>
                                        </p:tav>
                                        <p:tav tm="100000">
                                          <p:val>
                                            <p:strVal val="#ppt_x"/>
                                          </p:val>
                                        </p:tav>
                                      </p:tavLst>
                                    </p:anim>
                                    <p:anim calcmode="lin" valueType="num">
                                      <p:cBhvr additive="base">
                                        <p:cTn id="28" dur="500" fill="hold"/>
                                        <p:tgtEl>
                                          <p:spTgt spid="3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247829"/>
                                        </p:tgtEl>
                                        <p:attrNameLst>
                                          <p:attrName>style.visibility</p:attrName>
                                        </p:attrNameLst>
                                      </p:cBhvr>
                                      <p:to>
                                        <p:strVal val="visible"/>
                                      </p:to>
                                    </p:set>
                                    <p:anim calcmode="lin" valueType="num">
                                      <p:cBhvr additive="base">
                                        <p:cTn id="33" dur="500" fill="hold"/>
                                        <p:tgtEl>
                                          <p:spTgt spid="247829"/>
                                        </p:tgtEl>
                                        <p:attrNameLst>
                                          <p:attrName>ppt_x</p:attrName>
                                        </p:attrNameLst>
                                      </p:cBhvr>
                                      <p:tavLst>
                                        <p:tav tm="0">
                                          <p:val>
                                            <p:strVal val="#ppt_x"/>
                                          </p:val>
                                        </p:tav>
                                        <p:tav tm="100000">
                                          <p:val>
                                            <p:strVal val="#ppt_x"/>
                                          </p:val>
                                        </p:tav>
                                      </p:tavLst>
                                    </p:anim>
                                    <p:anim calcmode="lin" valueType="num">
                                      <p:cBhvr additive="base">
                                        <p:cTn id="34" dur="500" fill="hold"/>
                                        <p:tgtEl>
                                          <p:spTgt spid="24782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500" fill="hold"/>
                                        <p:tgtEl>
                                          <p:spTgt spid="35"/>
                                        </p:tgtEl>
                                        <p:attrNameLst>
                                          <p:attrName>ppt_x</p:attrName>
                                        </p:attrNameLst>
                                      </p:cBhvr>
                                      <p:tavLst>
                                        <p:tav tm="0">
                                          <p:val>
                                            <p:strVal val="#ppt_x"/>
                                          </p:val>
                                        </p:tav>
                                        <p:tav tm="100000">
                                          <p:val>
                                            <p:strVal val="#ppt_x"/>
                                          </p:val>
                                        </p:tav>
                                      </p:tavLst>
                                    </p:anim>
                                    <p:anim calcmode="lin" valueType="num">
                                      <p:cBhvr additive="base">
                                        <p:cTn id="38" dur="500" fill="hold"/>
                                        <p:tgtEl>
                                          <p:spTgt spid="3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5"/>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P spid="34" grpId="0"/>
      <p:bldP spid="35"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solidFill>
                    <a:srgbClr val="FF5050"/>
                  </a:solidFill>
                  <a:latin typeface="Times New Roman" pitchFamily="18" charset="0"/>
                </a:rPr>
                <a:t>Computable/Decidable</a:t>
              </a:r>
              <a:endParaRPr lang="en-US" altLang="en-US" sz="2800" dirty="0">
                <a:solidFill>
                  <a:srgbClr val="FF5050"/>
                </a:solidFill>
                <a:latin typeface="Times New Roman" pitchFamily="18" charset="0"/>
              </a:endParaRP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grpSp>
        <p:nvGrpSpPr>
          <p:cNvPr id="3" name="Group 2"/>
          <p:cNvGrpSpPr/>
          <p:nvPr/>
        </p:nvGrpSpPr>
        <p:grpSpPr>
          <a:xfrm>
            <a:off x="159091" y="3124200"/>
            <a:ext cx="4059923" cy="1586965"/>
            <a:chOff x="863600" y="1824037"/>
            <a:chExt cx="4059923" cy="1586965"/>
          </a:xfrm>
        </p:grpSpPr>
        <p:sp>
          <p:nvSpPr>
            <p:cNvPr id="31" name="Rectangle 1"/>
            <p:cNvSpPr>
              <a:spLocks noChangeArrowheads="1"/>
            </p:cNvSpPr>
            <p:nvPr/>
          </p:nvSpPr>
          <p:spPr bwMode="auto">
            <a:xfrm>
              <a:off x="1056502" y="2087563"/>
              <a:ext cx="3867021"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000" dirty="0" smtClean="0">
                  <a:solidFill>
                    <a:schemeClr val="tx1">
                      <a:lumMod val="95000"/>
                    </a:schemeClr>
                  </a:solidFill>
                </a:rPr>
                <a:t>On Yes instances,  </a:t>
              </a:r>
              <a:br>
                <a:rPr lang="en-US" altLang="en-US" sz="2000" dirty="0" smtClean="0">
                  <a:solidFill>
                    <a:schemeClr val="tx1">
                      <a:lumMod val="95000"/>
                    </a:schemeClr>
                  </a:solidFill>
                </a:rPr>
              </a:br>
              <a:r>
                <a:rPr lang="en-US" altLang="en-US" sz="2000" dirty="0" smtClean="0">
                  <a:solidFill>
                    <a:schemeClr val="tx1">
                      <a:lumMod val="95000"/>
                    </a:schemeClr>
                  </a:solidFill>
                </a:rPr>
                <a:t>   TM must halt and accept.</a:t>
              </a:r>
            </a:p>
            <a:p>
              <a:pPr eaLnBrk="1" hangingPunct="1">
                <a:spcBef>
                  <a:spcPct val="0"/>
                </a:spcBef>
                <a:buNone/>
                <a:defRPr/>
              </a:pPr>
              <a:r>
                <a:rPr lang="en-US" altLang="en-US" sz="2000" dirty="0" smtClean="0">
                  <a:solidFill>
                    <a:schemeClr val="tx1">
                      <a:lumMod val="95000"/>
                    </a:schemeClr>
                  </a:solidFill>
                </a:rPr>
                <a:t>On No instances </a:t>
              </a:r>
              <a:r>
                <a:rPr lang="en-US" altLang="en-US" sz="2000" dirty="0">
                  <a:solidFill>
                    <a:schemeClr val="tx1">
                      <a:lumMod val="95000"/>
                    </a:schemeClr>
                  </a:solidFill>
                </a:rPr>
                <a:t/>
              </a:r>
              <a:br>
                <a:rPr lang="en-US" altLang="en-US" sz="2000" dirty="0">
                  <a:solidFill>
                    <a:schemeClr val="tx1">
                      <a:lumMod val="95000"/>
                    </a:schemeClr>
                  </a:solidFill>
                </a:rPr>
              </a:br>
              <a:r>
                <a:rPr lang="en-US" altLang="en-US" sz="2000" dirty="0" smtClean="0">
                  <a:solidFill>
                    <a:schemeClr val="tx1">
                      <a:lumMod val="95000"/>
                    </a:schemeClr>
                  </a:solidFill>
                </a:rPr>
                <a:t>   may </a:t>
              </a:r>
              <a:r>
                <a:rPr lang="en-US" altLang="en-US" sz="2000" dirty="0">
                  <a:solidFill>
                    <a:schemeClr val="tx1">
                      <a:lumMod val="95000"/>
                    </a:schemeClr>
                  </a:solidFill>
                </a:rPr>
                <a:t>halt and </a:t>
              </a:r>
              <a:r>
                <a:rPr lang="en-US" altLang="en-US" sz="2000" dirty="0" smtClean="0">
                  <a:solidFill>
                    <a:schemeClr val="tx1">
                      <a:lumMod val="95000"/>
                    </a:schemeClr>
                  </a:solidFill>
                </a:rPr>
                <a:t>reject or run forever</a:t>
              </a:r>
              <a:r>
                <a:rPr lang="en-US" altLang="en-US" sz="2000" dirty="0">
                  <a:solidFill>
                    <a:schemeClr val="tx1">
                      <a:lumMod val="95000"/>
                    </a:schemeClr>
                  </a:solidFill>
                </a:rPr>
                <a:t>.</a:t>
              </a:r>
              <a:endParaRPr lang="en-US" altLang="en-US" sz="2000" dirty="0" smtClean="0">
                <a:solidFill>
                  <a:schemeClr val="tx1">
                    <a:lumMod val="95000"/>
                  </a:schemeClr>
                </a:solidFill>
              </a:endParaRPr>
            </a:p>
          </p:txBody>
        </p:sp>
        <p:sp>
          <p:nvSpPr>
            <p:cNvPr id="36" name="Rectangle 1"/>
            <p:cNvSpPr>
              <a:spLocks noChangeArrowheads="1"/>
            </p:cNvSpPr>
            <p:nvPr/>
          </p:nvSpPr>
          <p:spPr bwMode="auto">
            <a:xfrm>
              <a:off x="863600" y="1824037"/>
              <a:ext cx="16498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smtClean="0">
                  <a:solidFill>
                    <a:srgbClr val="FF00FF"/>
                  </a:solidFill>
                  <a:latin typeface="Times New Roman" pitchFamily="18" charset="0"/>
                </a:rPr>
                <a:t>Recognizable:</a:t>
              </a:r>
              <a:endParaRPr lang="en-US" altLang="en-US" sz="2000" dirty="0">
                <a:solidFill>
                  <a:srgbClr val="FF00FF"/>
                </a:solidFill>
                <a:latin typeface="Times New Roman" pitchFamily="18" charset="0"/>
              </a:endParaRPr>
            </a:p>
          </p:txBody>
        </p:sp>
      </p:grpSp>
      <p:grpSp>
        <p:nvGrpSpPr>
          <p:cNvPr id="4" name="Group 3"/>
          <p:cNvGrpSpPr/>
          <p:nvPr/>
        </p:nvGrpSpPr>
        <p:grpSpPr>
          <a:xfrm>
            <a:off x="168616" y="2047578"/>
            <a:ext cx="3455362" cy="1012686"/>
            <a:chOff x="873125" y="3330714"/>
            <a:chExt cx="3455362" cy="1012686"/>
          </a:xfrm>
        </p:grpSpPr>
        <p:sp>
          <p:nvSpPr>
            <p:cNvPr id="32" name="Rectangle 1"/>
            <p:cNvSpPr>
              <a:spLocks noChangeArrowheads="1"/>
            </p:cNvSpPr>
            <p:nvPr/>
          </p:nvSpPr>
          <p:spPr bwMode="auto">
            <a:xfrm>
              <a:off x="1143000" y="3635514"/>
              <a:ext cx="31854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000" dirty="0" smtClean="0">
                  <a:solidFill>
                    <a:schemeClr val="tx1">
                      <a:lumMod val="95000"/>
                    </a:schemeClr>
                  </a:solidFill>
                </a:rPr>
                <a:t>TM must halt on every input </a:t>
              </a:r>
              <a:br>
                <a:rPr lang="en-US" altLang="en-US" sz="2000" dirty="0" smtClean="0">
                  <a:solidFill>
                    <a:schemeClr val="tx1">
                      <a:lumMod val="95000"/>
                    </a:schemeClr>
                  </a:solidFill>
                </a:rPr>
              </a:br>
              <a:r>
                <a:rPr lang="en-US" altLang="en-US" sz="2000" dirty="0" smtClean="0">
                  <a:solidFill>
                    <a:schemeClr val="tx1">
                      <a:lumMod val="95000"/>
                    </a:schemeClr>
                  </a:solidFill>
                </a:rPr>
                <a:t>and give the correct answer. </a:t>
              </a:r>
            </a:p>
          </p:txBody>
        </p:sp>
        <p:sp>
          <p:nvSpPr>
            <p:cNvPr id="37" name="Rectangle 1"/>
            <p:cNvSpPr>
              <a:spLocks noChangeArrowheads="1"/>
            </p:cNvSpPr>
            <p:nvPr/>
          </p:nvSpPr>
          <p:spPr bwMode="auto">
            <a:xfrm>
              <a:off x="873125" y="3330714"/>
              <a:ext cx="12939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a:solidFill>
                    <a:srgbClr val="FF0000"/>
                  </a:solidFill>
                  <a:latin typeface="Times New Roman" pitchFamily="18" charset="0"/>
                </a:rPr>
                <a:t>Decidable:</a:t>
              </a:r>
            </a:p>
          </p:txBody>
        </p:sp>
      </p:gr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39" name="Group 38"/>
          <p:cNvGrpSpPr/>
          <p:nvPr/>
        </p:nvGrpSpPr>
        <p:grpSpPr>
          <a:xfrm>
            <a:off x="133691" y="4807538"/>
            <a:ext cx="4590709" cy="1745662"/>
            <a:chOff x="863600" y="1824037"/>
            <a:chExt cx="4590709" cy="1586965"/>
          </a:xfrm>
        </p:grpSpPr>
        <p:sp>
          <p:nvSpPr>
            <p:cNvPr id="40" name="Rectangle 1"/>
            <p:cNvSpPr>
              <a:spLocks noChangeArrowheads="1"/>
            </p:cNvSpPr>
            <p:nvPr/>
          </p:nvSpPr>
          <p:spPr bwMode="auto">
            <a:xfrm>
              <a:off x="1056502" y="2087563"/>
              <a:ext cx="439780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000" dirty="0" smtClean="0">
                  <a:solidFill>
                    <a:schemeClr val="tx1">
                      <a:lumMod val="95000"/>
                    </a:schemeClr>
                  </a:solidFill>
                </a:rPr>
                <a:t>On Yes instances,  </a:t>
              </a:r>
              <a:br>
                <a:rPr lang="en-US" altLang="en-US" sz="2000" dirty="0" smtClean="0">
                  <a:solidFill>
                    <a:schemeClr val="tx1">
                      <a:lumMod val="95000"/>
                    </a:schemeClr>
                  </a:solidFill>
                </a:rPr>
              </a:br>
              <a:r>
                <a:rPr lang="en-US" altLang="en-US" sz="2000" dirty="0" smtClean="0">
                  <a:solidFill>
                    <a:schemeClr val="tx1">
                      <a:lumMod val="95000"/>
                    </a:schemeClr>
                  </a:solidFill>
                </a:rPr>
                <a:t>   TM may </a:t>
              </a:r>
              <a:r>
                <a:rPr lang="en-US" altLang="en-US" sz="2000" dirty="0">
                  <a:solidFill>
                    <a:schemeClr val="tx1">
                      <a:lumMod val="95000"/>
                    </a:schemeClr>
                  </a:solidFill>
                </a:rPr>
                <a:t>halt and </a:t>
              </a:r>
              <a:r>
                <a:rPr lang="en-US" altLang="en-US" sz="2000" dirty="0" smtClean="0">
                  <a:solidFill>
                    <a:schemeClr val="tx1">
                      <a:lumMod val="95000"/>
                    </a:schemeClr>
                  </a:solidFill>
                </a:rPr>
                <a:t>accept or run </a:t>
              </a:r>
              <a:r>
                <a:rPr lang="en-US" altLang="en-US" sz="2000" dirty="0">
                  <a:solidFill>
                    <a:schemeClr val="tx1">
                      <a:lumMod val="95000"/>
                    </a:schemeClr>
                  </a:solidFill>
                </a:rPr>
                <a:t>forever</a:t>
              </a:r>
              <a:r>
                <a:rPr lang="en-US" altLang="en-US" sz="2000" dirty="0" smtClean="0">
                  <a:solidFill>
                    <a:schemeClr val="tx1">
                      <a:lumMod val="95000"/>
                    </a:schemeClr>
                  </a:solidFill>
                </a:rPr>
                <a:t>.</a:t>
              </a:r>
            </a:p>
            <a:p>
              <a:pPr algn="l" eaLnBrk="1" hangingPunct="1">
                <a:spcBef>
                  <a:spcPct val="0"/>
                </a:spcBef>
                <a:buFontTx/>
                <a:buNone/>
                <a:defRPr/>
              </a:pPr>
              <a:r>
                <a:rPr lang="en-US" altLang="en-US" sz="2000" dirty="0" smtClean="0">
                  <a:solidFill>
                    <a:schemeClr val="tx1">
                      <a:lumMod val="95000"/>
                    </a:schemeClr>
                  </a:solidFill>
                </a:rPr>
                <a:t>On No instances </a:t>
              </a:r>
              <a:r>
                <a:rPr lang="en-US" altLang="en-US" sz="2000" dirty="0">
                  <a:solidFill>
                    <a:schemeClr val="tx1">
                      <a:lumMod val="95000"/>
                    </a:schemeClr>
                  </a:solidFill>
                </a:rPr>
                <a:t/>
              </a:r>
              <a:br>
                <a:rPr lang="en-US" altLang="en-US" sz="2000" dirty="0">
                  <a:solidFill>
                    <a:schemeClr val="tx1">
                      <a:lumMod val="95000"/>
                    </a:schemeClr>
                  </a:solidFill>
                </a:rPr>
              </a:br>
              <a:r>
                <a:rPr lang="en-US" altLang="en-US" sz="2000" dirty="0" smtClean="0">
                  <a:solidFill>
                    <a:schemeClr val="tx1">
                      <a:lumMod val="95000"/>
                    </a:schemeClr>
                  </a:solidFill>
                </a:rPr>
                <a:t>   TM </a:t>
              </a:r>
              <a:r>
                <a:rPr lang="en-US" altLang="en-US" sz="2000" dirty="0">
                  <a:solidFill>
                    <a:schemeClr val="tx1">
                      <a:lumMod val="95000"/>
                    </a:schemeClr>
                  </a:solidFill>
                </a:rPr>
                <a:t>must halt and </a:t>
              </a:r>
              <a:r>
                <a:rPr lang="en-US" altLang="en-US" sz="2000" dirty="0" smtClean="0">
                  <a:solidFill>
                    <a:schemeClr val="tx1">
                      <a:lumMod val="95000"/>
                    </a:schemeClr>
                  </a:solidFill>
                </a:rPr>
                <a:t>reject.</a:t>
              </a:r>
              <a:endParaRPr lang="en-US" altLang="en-US" sz="2000" dirty="0">
                <a:solidFill>
                  <a:schemeClr val="tx1">
                    <a:lumMod val="95000"/>
                  </a:schemeClr>
                </a:solidFill>
              </a:endParaRPr>
            </a:p>
          </p:txBody>
        </p:sp>
        <p:sp>
          <p:nvSpPr>
            <p:cNvPr id="41" name="Rectangle 1"/>
            <p:cNvSpPr>
              <a:spLocks noChangeArrowheads="1"/>
            </p:cNvSpPr>
            <p:nvPr/>
          </p:nvSpPr>
          <p:spPr bwMode="auto">
            <a:xfrm>
              <a:off x="863600" y="1824037"/>
              <a:ext cx="203453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smtClean="0">
                  <a:solidFill>
                    <a:srgbClr val="FF00FF"/>
                  </a:solidFill>
                  <a:latin typeface="Times New Roman" pitchFamily="18" charset="0"/>
                </a:rPr>
                <a:t>Co-Recognizable:</a:t>
              </a:r>
              <a:endParaRPr lang="en-US" altLang="en-US" sz="2000" dirty="0">
                <a:solidFill>
                  <a:srgbClr val="FF00FF"/>
                </a:solidFill>
                <a:latin typeface="Times New Roman" pitchFamily="18" charset="0"/>
              </a:endParaRPr>
            </a:p>
          </p:txBody>
        </p:sp>
      </p:grpSp>
    </p:spTree>
    <p:extLst>
      <p:ext uri="{BB962C8B-B14F-4D97-AF65-F5344CB8AC3E}">
        <p14:creationId xmlns:p14="http://schemas.microsoft.com/office/powerpoint/2010/main" val="199760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5238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p:txBody>
      </p:sp>
      <p:sp>
        <p:nvSpPr>
          <p:cNvPr id="10" name="Text Box 4"/>
          <p:cNvSpPr txBox="1">
            <a:spLocks noChangeArrowheads="1"/>
          </p:cNvSpPr>
          <p:nvPr/>
        </p:nvSpPr>
        <p:spPr bwMode="auto">
          <a:xfrm>
            <a:off x="1447800" y="5951538"/>
            <a:ext cx="69342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Do these two models have the same power?</a:t>
            </a:r>
          </a:p>
          <a:p>
            <a:pPr algn="ctr" eaLnBrk="0" hangingPunct="0">
              <a:spcBef>
                <a:spcPts val="0"/>
              </a:spcBef>
              <a:defRPr/>
            </a:pPr>
            <a:r>
              <a:rPr lang="en-US" sz="2400" dirty="0">
                <a:effectLst>
                  <a:outerShdw blurRad="38100" dist="38100" dir="2700000" algn="tl">
                    <a:srgbClr val="000000"/>
                  </a:outerShdw>
                </a:effectLst>
                <a:cs typeface="+mn-cs"/>
              </a:rPr>
              <a:t>Can they compute the same things?</a:t>
            </a:r>
          </a:p>
        </p:txBody>
      </p:sp>
      <p:sp>
        <p:nvSpPr>
          <p:cNvPr id="12" name="Text Box 4"/>
          <p:cNvSpPr txBox="1">
            <a:spLocks noChangeArrowheads="1"/>
          </p:cNvSpPr>
          <p:nvPr/>
        </p:nvSpPr>
        <p:spPr bwMode="auto">
          <a:xfrm>
            <a:off x="4724400" y="609600"/>
            <a:ext cx="4724400" cy="5238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p:txBody>
      </p:sp>
      <p:pic>
        <p:nvPicPr>
          <p:cNvPr id="3287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2125" y="1133475"/>
            <a:ext cx="684053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328707" name="Picture 3"/>
          <p:cNvPicPr>
            <a:picLocks noChangeAspect="1" noChangeArrowheads="1"/>
          </p:cNvPicPr>
          <p:nvPr/>
        </p:nvPicPr>
        <p:blipFill>
          <a:blip r:embed="rId3">
            <a:extLst>
              <a:ext uri="{28A0092B-C50C-407E-A947-70E740481C1C}">
                <a14:useLocalDpi xmlns:a14="http://schemas.microsoft.com/office/drawing/2010/main" val="0"/>
              </a:ext>
            </a:extLst>
          </a:blip>
          <a:srcRect t="-3520"/>
          <a:stretch>
            <a:fillRect/>
          </a:stretch>
        </p:blipFill>
        <p:spPr bwMode="auto">
          <a:xfrm>
            <a:off x="1758950" y="3429000"/>
            <a:ext cx="6840538"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28706"/>
                                        </p:tgtEl>
                                        <p:attrNameLst>
                                          <p:attrName>style.visibility</p:attrName>
                                        </p:attrNameLst>
                                      </p:cBhvr>
                                      <p:to>
                                        <p:strVal val="visible"/>
                                      </p:to>
                                    </p:set>
                                    <p:anim calcmode="lin" valueType="num">
                                      <p:cBhvr additive="base">
                                        <p:cTn id="7" dur="500" fill="hold"/>
                                        <p:tgtEl>
                                          <p:spTgt spid="328706"/>
                                        </p:tgtEl>
                                        <p:attrNameLst>
                                          <p:attrName>ppt_x</p:attrName>
                                        </p:attrNameLst>
                                      </p:cBhvr>
                                      <p:tavLst>
                                        <p:tav tm="0">
                                          <p:val>
                                            <p:strVal val="0-#ppt_w/2"/>
                                          </p:val>
                                        </p:tav>
                                        <p:tav tm="100000">
                                          <p:val>
                                            <p:strVal val="#ppt_x"/>
                                          </p:val>
                                        </p:tav>
                                      </p:tavLst>
                                    </p:anim>
                                    <p:anim calcmode="lin" valueType="num">
                                      <p:cBhvr additive="base">
                                        <p:cTn id="8" dur="500" fill="hold"/>
                                        <p:tgtEl>
                                          <p:spTgt spid="32870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28707"/>
                                        </p:tgtEl>
                                        <p:attrNameLst>
                                          <p:attrName>style.visibility</p:attrName>
                                        </p:attrNameLst>
                                      </p:cBhvr>
                                      <p:to>
                                        <p:strVal val="visible"/>
                                      </p:to>
                                    </p:set>
                                    <p:anim calcmode="lin" valueType="num">
                                      <p:cBhvr additive="base">
                                        <p:cTn id="13" dur="500" fill="hold"/>
                                        <p:tgtEl>
                                          <p:spTgt spid="328707"/>
                                        </p:tgtEl>
                                        <p:attrNameLst>
                                          <p:attrName>ppt_x</p:attrName>
                                        </p:attrNameLst>
                                      </p:cBhvr>
                                      <p:tavLst>
                                        <p:tav tm="0">
                                          <p:val>
                                            <p:strVal val="1+#ppt_w/2"/>
                                          </p:val>
                                        </p:tav>
                                        <p:tav tm="100000">
                                          <p:val>
                                            <p:strVal val="#ppt_x"/>
                                          </p:val>
                                        </p:tav>
                                      </p:tavLst>
                                    </p:anim>
                                    <p:anim calcmode="lin" valueType="num">
                                      <p:cBhvr additive="base">
                                        <p:cTn id="14" dur="500" fill="hold"/>
                                        <p:tgtEl>
                                          <p:spTgt spid="3287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solidFill>
                    <a:srgbClr val="FF5050"/>
                  </a:solidFill>
                  <a:latin typeface="Times New Roman" pitchFamily="18" charset="0"/>
                </a:rPr>
                <a:t>Computable/Decidable</a:t>
              </a:r>
              <a:endParaRPr lang="en-US" altLang="en-US" sz="2800" dirty="0">
                <a:solidFill>
                  <a:srgbClr val="FF5050"/>
                </a:solidFill>
                <a:latin typeface="Times New Roman" pitchFamily="18" charset="0"/>
              </a:endParaRP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sp>
        <p:nvSpPr>
          <p:cNvPr id="41"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grpSp>
        <p:nvGrpSpPr>
          <p:cNvPr id="13" name="Group 12"/>
          <p:cNvGrpSpPr/>
          <p:nvPr/>
        </p:nvGrpSpPr>
        <p:grpSpPr>
          <a:xfrm>
            <a:off x="381000" y="1900535"/>
            <a:ext cx="4572000" cy="4528741"/>
            <a:chOff x="381000" y="1900535"/>
            <a:chExt cx="4572000" cy="4528741"/>
          </a:xfrm>
        </p:grpSpPr>
        <p:grpSp>
          <p:nvGrpSpPr>
            <p:cNvPr id="66" name="Group 65"/>
            <p:cNvGrpSpPr/>
            <p:nvPr/>
          </p:nvGrpSpPr>
          <p:grpSpPr>
            <a:xfrm>
              <a:off x="1184730" y="3371255"/>
              <a:ext cx="2717887" cy="3058021"/>
              <a:chOff x="1184730" y="3371255"/>
              <a:chExt cx="2717887" cy="3058021"/>
            </a:xfrm>
          </p:grpSpPr>
          <p:sp>
            <p:nvSpPr>
              <p:cNvPr id="67"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smtClean="0">
                    <a:solidFill>
                      <a:srgbClr val="FFC000"/>
                    </a:solidFill>
                    <a:sym typeface="Wingdings" pitchFamily="2" charset="2"/>
                  </a:rPr>
                  <a:t>I</a:t>
                </a:r>
                <a:endParaRPr lang="en-US" altLang="en-US" sz="2400" i="1" baseline="30000" dirty="0" smtClean="0">
                  <a:solidFill>
                    <a:srgbClr val="FFC000"/>
                  </a:solidFill>
                  <a:sym typeface="Wingdings" pitchFamily="2" charset="2"/>
                </a:endParaRPr>
              </a:p>
            </p:txBody>
          </p:sp>
          <p:sp>
            <p:nvSpPr>
              <p:cNvPr id="68" name="Rectangle 67"/>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sp>
            <p:nvSpPr>
              <p:cNvPr id="69" name="Oval 68"/>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smtClean="0">
                  <a:ln>
                    <a:noFill/>
                  </a:ln>
                  <a:solidFill>
                    <a:schemeClr val="tx1"/>
                  </a:solidFill>
                  <a:effectLst/>
                  <a:latin typeface="Arial Rounded MT Bold" pitchFamily="34" charset="0"/>
                </a:endParaRPr>
              </a:p>
            </p:txBody>
          </p:sp>
        </p:grpSp>
        <p:sp>
          <p:nvSpPr>
            <p:cNvPr id="70"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yes</a:t>
              </a:r>
              <a:endParaRPr lang="en-US" altLang="en-US" sz="1800" i="1" baseline="-25000" dirty="0" smtClean="0">
                <a:solidFill>
                  <a:srgbClr val="FFC000"/>
                </a:solidFill>
                <a:sym typeface="Wingdings" pitchFamily="2" charset="2"/>
              </a:endParaRPr>
            </a:p>
          </p:txBody>
        </p:sp>
        <p:sp>
          <p:nvSpPr>
            <p:cNvPr id="71"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smtClean="0">
                  <a:solidFill>
                    <a:srgbClr val="FFC000"/>
                  </a:solidFill>
                  <a:sym typeface="Wingdings" pitchFamily="2" charset="2"/>
                </a:rPr>
                <a:t>I</a:t>
              </a:r>
              <a:r>
                <a:rPr lang="en-US" altLang="en-US" sz="1800" i="1" baseline="-25000" dirty="0" err="1" smtClean="0">
                  <a:solidFill>
                    <a:srgbClr val="FFC000"/>
                  </a:solidFill>
                  <a:sym typeface="Wingdings" pitchFamily="2" charset="2"/>
                </a:rPr>
                <a:t>no</a:t>
              </a:r>
              <a:endParaRPr lang="en-US" altLang="en-US" sz="1800" i="1" baseline="-25000" dirty="0" smtClean="0">
                <a:solidFill>
                  <a:srgbClr val="FFC000"/>
                </a:solidFill>
                <a:sym typeface="Wingdings" pitchFamily="2" charset="2"/>
              </a:endParaRPr>
            </a:p>
          </p:txBody>
        </p:sp>
        <p:sp>
          <p:nvSpPr>
            <p:cNvPr id="72"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01101</a:t>
              </a:r>
              <a:endParaRPr lang="en-US" altLang="en-US" sz="1800" i="1" baseline="-25000" dirty="0" smtClean="0">
                <a:solidFill>
                  <a:srgbClr val="FFC000"/>
                </a:solidFill>
                <a:sym typeface="Wingdings" pitchFamily="2" charset="2"/>
              </a:endParaRPr>
            </a:p>
          </p:txBody>
        </p:sp>
        <p:sp>
          <p:nvSpPr>
            <p:cNvPr id="73" name="Rectangle 72"/>
            <p:cNvSpPr/>
            <p:nvPr/>
          </p:nvSpPr>
          <p:spPr>
            <a:xfrm>
              <a:off x="1752600" y="4162543"/>
              <a:ext cx="817853" cy="461665"/>
            </a:xfrm>
            <a:prstGeom prst="rect">
              <a:avLst/>
            </a:prstGeom>
          </p:spPr>
          <p:txBody>
            <a:bodyPr wrap="none">
              <a:spAutoFit/>
            </a:bodyPr>
            <a:lstStyle/>
            <a:p>
              <a:r>
                <a:rPr lang="en-US" sz="2400" i="1" dirty="0" smtClean="0">
                  <a:solidFill>
                    <a:srgbClr val="FFC000"/>
                  </a:solidFill>
                </a:rPr>
                <a:t>L(M)</a:t>
              </a:r>
              <a:endParaRPr lang="en-CA" sz="2400" dirty="0"/>
            </a:p>
          </p:txBody>
        </p:sp>
        <p:sp>
          <p:nvSpPr>
            <p:cNvPr id="74"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smtClean="0">
                  <a:solidFill>
                    <a:srgbClr val="FFC000"/>
                  </a:solidFill>
                  <a:sym typeface="Wingdings" pitchFamily="2" charset="2"/>
                </a:rPr>
                <a:t>I</a:t>
              </a:r>
              <a:r>
                <a:rPr lang="en-US" altLang="en-US" sz="1800" i="1" baseline="-25000" dirty="0" smtClean="0">
                  <a:solidFill>
                    <a:srgbClr val="FFC000"/>
                  </a:solidFill>
                  <a:sym typeface="Wingdings" pitchFamily="2" charset="2"/>
                </a:rPr>
                <a:t>run forever</a:t>
              </a:r>
            </a:p>
          </p:txBody>
        </p:sp>
        <p:grpSp>
          <p:nvGrpSpPr>
            <p:cNvPr id="75" name="Group 74"/>
            <p:cNvGrpSpPr/>
            <p:nvPr/>
          </p:nvGrpSpPr>
          <p:grpSpPr>
            <a:xfrm>
              <a:off x="381000" y="3962400"/>
              <a:ext cx="1526767" cy="2133600"/>
              <a:chOff x="381000" y="3962400"/>
              <a:chExt cx="1526767" cy="2133600"/>
            </a:xfrm>
          </p:grpSpPr>
          <p:grpSp>
            <p:nvGrpSpPr>
              <p:cNvPr id="76" name="Group 7"/>
              <p:cNvGrpSpPr>
                <a:grpSpLocks/>
              </p:cNvGrpSpPr>
              <p:nvPr/>
            </p:nvGrpSpPr>
            <p:grpSpPr bwMode="auto">
              <a:xfrm>
                <a:off x="381000" y="3962400"/>
                <a:ext cx="722834" cy="2133600"/>
                <a:chOff x="240" y="2880"/>
                <a:chExt cx="339" cy="1010"/>
              </a:xfrm>
            </p:grpSpPr>
            <p:sp>
              <p:nvSpPr>
                <p:cNvPr id="7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77"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91" name="AutoShape 38"/>
            <p:cNvSpPr>
              <a:spLocks noChangeArrowheads="1"/>
            </p:cNvSpPr>
            <p:nvPr/>
          </p:nvSpPr>
          <p:spPr bwMode="auto">
            <a:xfrm>
              <a:off x="609599" y="2209801"/>
              <a:ext cx="2976361" cy="1219199"/>
            </a:xfrm>
            <a:prstGeom prst="wedgeRoundRectCallout">
              <a:avLst>
                <a:gd name="adj1" fmla="val -37618"/>
                <a:gd name="adj2" fmla="val 78227"/>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smtClean="0">
                  <a:latin typeface="Times New Roman" panose="02020603050405020304" pitchFamily="18" charset="0"/>
                  <a:cs typeface="Times New Roman" panose="02020603050405020304" pitchFamily="18" charset="0"/>
                </a:rPr>
                <a:t>A problem/language </a:t>
              </a:r>
              <a:r>
                <a:rPr lang="en-US" altLang="en-US" sz="2400" i="1" dirty="0" err="1" smtClean="0">
                  <a:solidFill>
                    <a:srgbClr val="FFC000"/>
                  </a:solidFill>
                  <a:latin typeface="Times New Roman" panose="02020603050405020304" pitchFamily="18" charset="0"/>
                  <a:cs typeface="Times New Roman" panose="02020603050405020304" pitchFamily="18" charset="0"/>
                </a:rPr>
                <a:t>L</a:t>
              </a:r>
              <a:r>
                <a:rPr lang="en-US" altLang="en-US" sz="2400" i="1" dirty="0" err="1" smtClean="0">
                  <a:solidFill>
                    <a:srgbClr val="FFC000"/>
                  </a:solidFill>
                  <a:latin typeface="Times New Roman" panose="02020603050405020304" pitchFamily="18" charset="0"/>
                  <a:cs typeface="Times New Roman" panose="02020603050405020304" pitchFamily="18" charset="0"/>
                  <a:sym typeface="Symbol"/>
                </a:rPr>
                <a:t></a:t>
              </a:r>
              <a:r>
                <a:rPr lang="en-US" altLang="en-US" sz="2400" i="1" dirty="0" err="1" smtClean="0">
                  <a:solidFill>
                    <a:srgbClr val="FF00FF"/>
                  </a:solidFill>
                  <a:latin typeface="Times New Roman" panose="02020603050405020304" pitchFamily="18" charset="0"/>
                  <a:cs typeface="Times New Roman" panose="02020603050405020304" pitchFamily="18" charset="0"/>
                  <a:sym typeface="Symbol"/>
                </a:rPr>
                <a:t>Recognizable</a:t>
              </a:r>
              <a:r>
                <a:rPr lang="en-US" altLang="en-US" sz="2400" i="1" dirty="0" smtClean="0">
                  <a:solidFill>
                    <a:srgbClr val="FF00FF"/>
                  </a:solidFill>
                  <a:latin typeface="Times New Roman" panose="02020603050405020304" pitchFamily="18" charset="0"/>
                  <a:cs typeface="Times New Roman" panose="02020603050405020304" pitchFamily="18" charset="0"/>
                </a:rPr>
                <a:t/>
              </a:r>
              <a:br>
                <a:rPr lang="en-US" altLang="en-US" sz="2400" i="1" dirty="0" smtClean="0">
                  <a:solidFill>
                    <a:srgbClr val="FF00FF"/>
                  </a:solidFill>
                  <a:latin typeface="Times New Roman" panose="02020603050405020304" pitchFamily="18" charset="0"/>
                  <a:cs typeface="Times New Roman" panose="02020603050405020304" pitchFamily="18" charset="0"/>
                </a:rPr>
              </a:br>
              <a:r>
                <a:rPr lang="en-US" altLang="en-US" sz="2400" dirty="0" smtClean="0">
                  <a:latin typeface="Times New Roman" panose="02020603050405020304" pitchFamily="18" charset="0"/>
                  <a:cs typeface="Times New Roman" panose="02020603050405020304" pitchFamily="18" charset="0"/>
                </a:rPr>
                <a:t>is a set of yes inputs</a:t>
              </a:r>
              <a:r>
                <a:rPr lang="en-US" altLang="en-US" sz="2400" i="1" dirty="0" smtClean="0">
                  <a:solidFill>
                    <a:schemeClr val="accent2"/>
                  </a:solidFill>
                  <a:latin typeface="Times New Roman" panose="02020603050405020304" pitchFamily="18" charset="0"/>
                  <a:cs typeface="Times New Roman" panose="02020603050405020304" pitchFamily="18" charset="0"/>
                </a:rPr>
                <a:t>.</a:t>
              </a:r>
            </a:p>
          </p:txBody>
        </p:sp>
        <p:sp>
          <p:nvSpPr>
            <p:cNvPr id="92" name="Rectangle 91"/>
            <p:cNvSpPr/>
            <p:nvPr/>
          </p:nvSpPr>
          <p:spPr>
            <a:xfrm>
              <a:off x="4596812" y="1900535"/>
              <a:ext cx="356188" cy="461665"/>
            </a:xfrm>
            <a:prstGeom prst="rect">
              <a:avLst/>
            </a:prstGeom>
          </p:spPr>
          <p:txBody>
            <a:bodyPr wrap="none">
              <a:spAutoFit/>
            </a:bodyPr>
            <a:lstStyle/>
            <a:p>
              <a:r>
                <a:rPr lang="en-US" sz="2400" i="1" dirty="0" smtClean="0">
                  <a:solidFill>
                    <a:srgbClr val="FFC000"/>
                  </a:solidFill>
                </a:rPr>
                <a:t>L</a:t>
              </a:r>
              <a:endParaRPr lang="en-CA" sz="2400" dirty="0"/>
            </a:p>
          </p:txBody>
        </p:sp>
        <p:cxnSp>
          <p:nvCxnSpPr>
            <p:cNvPr id="4" name="Straight Connector 3"/>
            <p:cNvCxnSpPr/>
            <p:nvPr/>
          </p:nvCxnSpPr>
          <p:spPr bwMode="auto">
            <a:xfrm flipH="1">
              <a:off x="1600200" y="2362200"/>
              <a:ext cx="3029697" cy="1384300"/>
            </a:xfrm>
            <a:prstGeom prst="line">
              <a:avLst/>
            </a:prstGeom>
            <a:noFill/>
            <a:ln w="38100" cap="sq" cmpd="sng" algn="ctr">
              <a:solidFill>
                <a:srgbClr val="0070C0"/>
              </a:solidFill>
              <a:prstDash val="solid"/>
              <a:round/>
              <a:headEnd type="none" w="med" len="med"/>
              <a:tailEnd type="none" w="med" len="med"/>
            </a:ln>
            <a:effectLst/>
          </p:spPr>
        </p:cxnSp>
        <p:cxnSp>
          <p:nvCxnSpPr>
            <p:cNvPr id="7" name="Straight Connector 6"/>
            <p:cNvCxnSpPr/>
            <p:nvPr/>
          </p:nvCxnSpPr>
          <p:spPr bwMode="auto">
            <a:xfrm flipH="1">
              <a:off x="3902617" y="2465232"/>
              <a:ext cx="834048" cy="3964044"/>
            </a:xfrm>
            <a:prstGeom prst="line">
              <a:avLst/>
            </a:prstGeom>
            <a:noFill/>
            <a:ln w="38100" cap="sq" cmpd="sng" algn="ctr">
              <a:solidFill>
                <a:srgbClr val="0070C0"/>
              </a:solidFill>
              <a:prstDash val="solid"/>
              <a:round/>
              <a:headEnd type="none" w="med" len="med"/>
              <a:tailEnd type="none" w="med" len="med"/>
            </a:ln>
            <a:effectLst/>
          </p:spPr>
        </p:cxnSp>
        <p:sp>
          <p:nvSpPr>
            <p:cNvPr id="8" name="Oval 7"/>
            <p:cNvSpPr/>
            <p:nvPr/>
          </p:nvSpPr>
          <p:spPr>
            <a:xfrm>
              <a:off x="4682665" y="2290464"/>
              <a:ext cx="108000" cy="108000"/>
            </a:xfrm>
            <a:prstGeom prst="ellipse">
              <a:avLst/>
            </a:prstGeom>
            <a:solidFill>
              <a:srgbClr val="FF00FF"/>
            </a:solidFill>
            <a:ln>
              <a:noFill/>
            </a:ln>
          </p:spPr>
          <p:txBody>
            <a:bodyPr wrap="square" rtlCol="0" anchor="ctr">
              <a:spAutoFit/>
            </a:bodyPr>
            <a:lstStyle/>
            <a:p>
              <a:pPr algn="l"/>
              <a:endParaRPr lang="en-CA" sz="2400" dirty="0"/>
            </a:p>
          </p:txBody>
        </p:sp>
        <p:pic>
          <p:nvPicPr>
            <p:cNvPr id="258050" name="Picture 2" descr="http://roicorp.com/wp-content/uploads/2012/09/bigstock-Magnifying-Glass-14465135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21397" y="2743200"/>
              <a:ext cx="574403" cy="595236"/>
            </a:xfrm>
            <a:prstGeom prst="rect">
              <a:avLst/>
            </a:prstGeom>
            <a:noFill/>
            <a:ln>
              <a:solidFill>
                <a:srgbClr val="00FFFF"/>
              </a:solid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27655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solidFill>
                    <a:srgbClr val="FF5050"/>
                  </a:solidFill>
                  <a:latin typeface="Times New Roman" pitchFamily="18" charset="0"/>
                </a:rPr>
                <a:t>Computable/Decidable</a:t>
              </a:r>
              <a:endParaRPr lang="en-US" altLang="en-US" sz="2800" dirty="0">
                <a:solidFill>
                  <a:srgbClr val="FF5050"/>
                </a:solidFill>
                <a:latin typeface="Times New Roman" pitchFamily="18" charset="0"/>
              </a:endParaRP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smtClean="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sp>
        <p:nvSpPr>
          <p:cNvPr id="38" name="Rectangle 3"/>
          <p:cNvSpPr>
            <a:spLocks noChangeArrowheads="1"/>
          </p:cNvSpPr>
          <p:nvPr/>
        </p:nvSpPr>
        <p:spPr bwMode="auto">
          <a:xfrm>
            <a:off x="-215900" y="2667000"/>
            <a:ext cx="59309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marL="342900" indent="-342900" eaLnBrk="0" hangingPunct="0">
              <a:spcBef>
                <a:spcPct val="20000"/>
              </a:spcBef>
              <a:defRPr sz="3200">
                <a:solidFill>
                  <a:schemeClr val="tx1"/>
                </a:solidFill>
                <a:latin typeface="Comic Sans MS" pitchFamily="66" charset="0"/>
              </a:defRPr>
            </a:lvl1pPr>
            <a:lvl2pPr marL="800100" indent="-34290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smtClean="0">
                <a:latin typeface="Times New Roman" pitchFamily="18" charset="0"/>
              </a:rPr>
              <a:t>Proving </a:t>
            </a:r>
            <a:r>
              <a:rPr lang="en-US" altLang="en-US" sz="2400" i="1" dirty="0">
                <a:latin typeface="Times New Roman" pitchFamily="18" charset="0"/>
              </a:rPr>
              <a:t>C</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i="1" dirty="0">
                <a:latin typeface="Times New Roman" pitchFamily="18" charset="0"/>
                <a:sym typeface="Symbol" pitchFamily="18" charset="2"/>
              </a:rPr>
              <a:t> C</a:t>
            </a:r>
            <a:r>
              <a:rPr lang="en-US" altLang="en-US" sz="2400" i="1" baseline="-25000" dirty="0">
                <a:latin typeface="Times New Roman" pitchFamily="18" charset="0"/>
                <a:sym typeface="Symbol" pitchFamily="18" charset="2"/>
              </a:rPr>
              <a:t>2</a:t>
            </a:r>
            <a:r>
              <a:rPr lang="en-US" altLang="en-US" sz="2400" dirty="0">
                <a:latin typeface="Times New Roman" pitchFamily="18" charset="0"/>
                <a:sym typeface="Symbol" pitchFamily="18" charset="2"/>
              </a:rPr>
              <a:t> is not too hard.</a:t>
            </a:r>
          </a:p>
          <a:p>
            <a:pPr lvl="1">
              <a:spcBef>
                <a:spcPct val="0"/>
              </a:spcBef>
              <a:buFontTx/>
              <a:buNone/>
            </a:pPr>
            <a:r>
              <a:rPr lang="en-US" altLang="en-US" sz="2400" dirty="0">
                <a:latin typeface="Times New Roman" pitchFamily="18" charset="0"/>
                <a:sym typeface="Symbol" pitchFamily="18" charset="2"/>
              </a:rPr>
              <a:t>Prove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2</a:t>
            </a:r>
            <a:r>
              <a:rPr lang="en-US" altLang="en-US" sz="2400" baseline="-25000" dirty="0">
                <a:latin typeface="Times New Roman" pitchFamily="18" charset="0"/>
                <a:sym typeface="Symbol" pitchFamily="18" charset="2"/>
              </a:rPr>
              <a:t> </a:t>
            </a:r>
            <a:r>
              <a:rPr lang="en-US" altLang="en-US" sz="2400" dirty="0">
                <a:latin typeface="Times New Roman" pitchFamily="18" charset="0"/>
                <a:sym typeface="Symbol" pitchFamily="18" charset="2"/>
              </a:rPr>
              <a:t>can simulate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1</a:t>
            </a:r>
            <a:r>
              <a:rPr lang="en-US" altLang="en-US" sz="2400" dirty="0">
                <a:latin typeface="Times New Roman" pitchFamily="18" charset="0"/>
                <a:sym typeface="Symbol" pitchFamily="18" charset="2"/>
              </a:rPr>
              <a:t>.</a:t>
            </a:r>
          </a:p>
          <a:p>
            <a:pPr>
              <a:spcBef>
                <a:spcPct val="0"/>
              </a:spcBef>
            </a:pPr>
            <a:r>
              <a:rPr lang="en-US" altLang="en-US" sz="2400" dirty="0">
                <a:latin typeface="Times New Roman" pitchFamily="18" charset="0"/>
              </a:rPr>
              <a:t>Proving </a:t>
            </a:r>
            <a:r>
              <a:rPr lang="en-US" altLang="en-US" sz="2400" i="1" dirty="0">
                <a:latin typeface="Times New Roman" pitchFamily="18" charset="0"/>
              </a:rPr>
              <a:t>C</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i="1" dirty="0">
                <a:latin typeface="Times New Roman" pitchFamily="18" charset="0"/>
                <a:sym typeface="Symbol" pitchFamily="18" charset="2"/>
              </a:rPr>
              <a:t> C</a:t>
            </a:r>
            <a:r>
              <a:rPr lang="en-US" altLang="en-US" sz="2400" i="1" baseline="-25000" dirty="0">
                <a:latin typeface="Times New Roman" pitchFamily="18" charset="0"/>
                <a:sym typeface="Symbol" pitchFamily="18" charset="2"/>
              </a:rPr>
              <a:t>2</a:t>
            </a:r>
            <a:r>
              <a:rPr lang="en-US" altLang="en-US" sz="2400" dirty="0">
                <a:latin typeface="Times New Roman" pitchFamily="18" charset="0"/>
                <a:sym typeface="Symbol" pitchFamily="18" charset="2"/>
              </a:rPr>
              <a:t> is hard.</a:t>
            </a:r>
          </a:p>
          <a:p>
            <a:pPr lvl="1">
              <a:spcBef>
                <a:spcPct val="0"/>
              </a:spcBef>
              <a:buFontTx/>
              <a:buNone/>
            </a:pPr>
            <a:r>
              <a:rPr lang="en-US" altLang="en-US" sz="2400" dirty="0">
                <a:latin typeface="Times New Roman" pitchFamily="18" charset="0"/>
                <a:sym typeface="Symbol" pitchFamily="18" charset="2"/>
              </a:rPr>
              <a:t>Prove P </a:t>
            </a:r>
            <a:r>
              <a:rPr lang="el-GR" altLang="en-US" sz="2400" dirty="0">
                <a:latin typeface="Times New Roman" pitchFamily="18" charset="0"/>
                <a:sym typeface="Symbol" pitchFamily="18" charset="2"/>
              </a:rPr>
              <a:t>ϵ</a:t>
            </a:r>
            <a:r>
              <a:rPr lang="en-CA" altLang="en-US" sz="2400" dirty="0">
                <a:latin typeface="Times New Roman" pitchFamily="18" charset="0"/>
                <a:sym typeface="Symbol" pitchFamily="18" charset="2"/>
              </a:rPr>
              <a:t>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2</a:t>
            </a:r>
            <a:r>
              <a:rPr lang="en-US" altLang="en-US" sz="2400" baseline="-25000" dirty="0">
                <a:latin typeface="Times New Roman" pitchFamily="18" charset="0"/>
                <a:sym typeface="Symbol" pitchFamily="18" charset="2"/>
              </a:rPr>
              <a:t> </a:t>
            </a:r>
            <a:r>
              <a:rPr lang="en-US" altLang="en-US" sz="2400" dirty="0">
                <a:latin typeface="Times New Roman" pitchFamily="18" charset="0"/>
                <a:sym typeface="Symbol" pitchFamily="18" charset="2"/>
              </a:rPr>
              <a:t>and P </a:t>
            </a:r>
            <a:r>
              <a:rPr lang="el-GR" altLang="en-US" sz="2400" dirty="0">
                <a:latin typeface="Times New Roman" pitchFamily="18" charset="0"/>
                <a:sym typeface="Symbol" pitchFamily="18" charset="2"/>
              </a:rPr>
              <a:t>ϵ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1</a:t>
            </a:r>
            <a:r>
              <a:rPr lang="en-US" altLang="en-US" sz="2400" dirty="0">
                <a:latin typeface="Times New Roman" pitchFamily="18" charset="0"/>
                <a:sym typeface="Symbol" pitchFamily="18" charset="2"/>
              </a:rPr>
              <a:t>.</a:t>
            </a:r>
          </a:p>
          <a:p>
            <a:pPr>
              <a:spcBef>
                <a:spcPct val="0"/>
              </a:spcBef>
            </a:pPr>
            <a:endParaRPr lang="en-US" altLang="en-US" sz="2400" dirty="0">
              <a:latin typeface="Times New Roman" pitchFamily="18" charset="0"/>
              <a:sym typeface="Symbol" pitchFamily="18" charset="2"/>
            </a:endParaRPr>
          </a:p>
          <a:p>
            <a:pPr>
              <a:spcBef>
                <a:spcPct val="0"/>
              </a:spcBef>
            </a:pPr>
            <a:endParaRPr lang="en-US" altLang="en-US" sz="2400" dirty="0">
              <a:latin typeface="Times New Roman" pitchFamily="18" charset="0"/>
            </a:endParaRPr>
          </a:p>
        </p:txBody>
      </p:sp>
      <p:cxnSp>
        <p:nvCxnSpPr>
          <p:cNvPr id="39" name="Straight Connector 38"/>
          <p:cNvCxnSpPr>
            <a:cxnSpLocks noChangeShapeType="1"/>
          </p:cNvCxnSpPr>
          <p:nvPr/>
        </p:nvCxnSpPr>
        <p:spPr bwMode="auto">
          <a:xfrm rot="5400000" flipH="1" flipV="1">
            <a:off x="1535471" y="3595688"/>
            <a:ext cx="188913" cy="160338"/>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cxnSp>
        <p:nvCxnSpPr>
          <p:cNvPr id="40" name="Straight Connector 39"/>
          <p:cNvCxnSpPr>
            <a:cxnSpLocks noChangeShapeType="1"/>
          </p:cNvCxnSpPr>
          <p:nvPr/>
        </p:nvCxnSpPr>
        <p:spPr bwMode="auto">
          <a:xfrm rot="5400000" flipH="1" flipV="1">
            <a:off x="2855555" y="3931187"/>
            <a:ext cx="188912" cy="160337"/>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sp>
        <p:nvSpPr>
          <p:cNvPr id="41"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smtClean="0">
                <a:solidFill>
                  <a:schemeClr val="tx2"/>
                </a:solidFill>
                <a:effectLst>
                  <a:outerShdw blurRad="38100" dist="38100" dir="2700000" algn="tl">
                    <a:srgbClr val="000000"/>
                  </a:outerShdw>
                </a:effectLst>
                <a:cs typeface="Times New Roman" pitchFamily="18" charset="0"/>
              </a:rPr>
              <a:t>Problems, Languages, Machines, and Classes</a:t>
            </a:r>
            <a:endParaRPr lang="en-US" sz="3200" b="1" dirty="0">
              <a:solidFill>
                <a:schemeClr val="tx2"/>
              </a:solidFill>
              <a:effectLst>
                <a:outerShdw blurRad="38100" dist="38100" dir="2700000" algn="tl">
                  <a:srgbClr val="000000"/>
                </a:outerShdw>
              </a:effectLst>
              <a:cs typeface="Times New Roman" pitchFamily="18" charset="0"/>
            </a:endParaRPr>
          </a:p>
        </p:txBody>
      </p:sp>
    </p:spTree>
    <p:extLst>
      <p:ext uri="{BB962C8B-B14F-4D97-AF65-F5344CB8AC3E}">
        <p14:creationId xmlns:p14="http://schemas.microsoft.com/office/powerpoint/2010/main" val="3345707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 calcmode="lin" valueType="num">
                                      <p:cBhvr additive="base">
                                        <p:cTn id="7"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8">
                                            <p:txEl>
                                              <p:pRg st="1" end="1"/>
                                            </p:txEl>
                                          </p:spTgt>
                                        </p:tgtEl>
                                        <p:attrNameLst>
                                          <p:attrName>style.visibility</p:attrName>
                                        </p:attrNameLst>
                                      </p:cBhvr>
                                      <p:to>
                                        <p:strVal val="visible"/>
                                      </p:to>
                                    </p:set>
                                    <p:anim calcmode="lin" valueType="num">
                                      <p:cBhvr additive="base">
                                        <p:cTn id="13" dur="500" fill="hold"/>
                                        <p:tgtEl>
                                          <p:spTgt spid="3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8">
                                            <p:txEl>
                                              <p:pRg st="2" end="2"/>
                                            </p:txEl>
                                          </p:spTgt>
                                        </p:tgtEl>
                                        <p:attrNameLst>
                                          <p:attrName>style.visibility</p:attrName>
                                        </p:attrNameLst>
                                      </p:cBhvr>
                                      <p:to>
                                        <p:strVal val="visible"/>
                                      </p:to>
                                    </p:set>
                                    <p:anim calcmode="lin" valueType="num">
                                      <p:cBhvr additive="base">
                                        <p:cTn id="19" dur="500" fill="hold"/>
                                        <p:tgtEl>
                                          <p:spTgt spid="3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8">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500" fill="hold"/>
                                        <p:tgtEl>
                                          <p:spTgt spid="39"/>
                                        </p:tgtEl>
                                        <p:attrNameLst>
                                          <p:attrName>ppt_x</p:attrName>
                                        </p:attrNameLst>
                                      </p:cBhvr>
                                      <p:tavLst>
                                        <p:tav tm="0">
                                          <p:val>
                                            <p:strVal val="#ppt_x"/>
                                          </p:val>
                                        </p:tav>
                                        <p:tav tm="100000">
                                          <p:val>
                                            <p:strVal val="#ppt_x"/>
                                          </p:val>
                                        </p:tav>
                                      </p:tavLst>
                                    </p:anim>
                                    <p:anim calcmode="lin" valueType="num">
                                      <p:cBhvr additive="base">
                                        <p:cTn id="2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8">
                                            <p:txEl>
                                              <p:pRg st="3" end="3"/>
                                            </p:txEl>
                                          </p:spTgt>
                                        </p:tgtEl>
                                        <p:attrNameLst>
                                          <p:attrName>style.visibility</p:attrName>
                                        </p:attrNameLst>
                                      </p:cBhvr>
                                      <p:to>
                                        <p:strVal val="visible"/>
                                      </p:to>
                                    </p:set>
                                    <p:anim calcmode="lin" valueType="num">
                                      <p:cBhvr additive="base">
                                        <p:cTn id="29" dur="500" fill="hold"/>
                                        <p:tgtEl>
                                          <p:spTgt spid="38">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8">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anim calcmode="lin" valueType="num">
                                      <p:cBhvr additive="base">
                                        <p:cTn id="33" dur="500" fill="hold"/>
                                        <p:tgtEl>
                                          <p:spTgt spid="40"/>
                                        </p:tgtEl>
                                        <p:attrNameLst>
                                          <p:attrName>ppt_x</p:attrName>
                                        </p:attrNameLst>
                                      </p:cBhvr>
                                      <p:tavLst>
                                        <p:tav tm="0">
                                          <p:val>
                                            <p:strVal val="#ppt_x"/>
                                          </p:val>
                                        </p:tav>
                                        <p:tav tm="100000">
                                          <p:val>
                                            <p:strVal val="#ppt_x"/>
                                          </p:val>
                                        </p:tav>
                                      </p:tavLst>
                                    </p:anim>
                                    <p:anim calcmode="lin" valueType="num">
                                      <p:cBhvr additive="base">
                                        <p:cTn id="3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smtClean="0"/>
              <a:t>End</a:t>
            </a:r>
            <a:endParaRPr lang="en-CA" smtClean="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85800"/>
            <a:ext cx="4724400" cy="830263"/>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6629"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0"/>
          <p:cNvGrpSpPr>
            <a:grpSpLocks/>
          </p:cNvGrpSpPr>
          <p:nvPr/>
        </p:nvGrpSpPr>
        <p:grpSpPr bwMode="auto">
          <a:xfrm>
            <a:off x="-762000" y="2514600"/>
            <a:ext cx="5943600" cy="1574800"/>
            <a:chOff x="-762000" y="2756118"/>
            <a:chExt cx="5943600" cy="1575450"/>
          </a:xfrm>
        </p:grpSpPr>
        <p:sp>
          <p:nvSpPr>
            <p:cNvPr id="8" name="Text Box 4"/>
            <p:cNvSpPr txBox="1">
              <a:spLocks noChangeArrowheads="1"/>
            </p:cNvSpPr>
            <p:nvPr/>
          </p:nvSpPr>
          <p:spPr bwMode="auto">
            <a:xfrm>
              <a:off x="457200" y="2756118"/>
              <a:ext cx="4724400" cy="1569097"/>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p:txBody>
        </p:sp>
        <p:sp>
          <p:nvSpPr>
            <p:cNvPr id="9" name="Text Box 4"/>
            <p:cNvSpPr txBox="1">
              <a:spLocks noChangeArrowheads="1"/>
            </p:cNvSpPr>
            <p:nvPr/>
          </p:nvSpPr>
          <p:spPr bwMode="auto">
            <a:xfrm>
              <a:off x="-762000" y="2762471"/>
              <a:ext cx="1447800" cy="1569097"/>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p:txBody>
        </p:sp>
      </p:grpSp>
      <p:sp>
        <p:nvSpPr>
          <p:cNvPr id="10" name="Text Box 4"/>
          <p:cNvSpPr txBox="1">
            <a:spLocks noChangeArrowheads="1"/>
          </p:cNvSpPr>
          <p:nvPr/>
        </p:nvSpPr>
        <p:spPr bwMode="auto">
          <a:xfrm>
            <a:off x="533400" y="4953000"/>
            <a:ext cx="3581400" cy="12001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Pretty straight forward to replace each loop with a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a:t>
            </a:r>
          </a:p>
        </p:txBody>
      </p:sp>
      <p:sp>
        <p:nvSpPr>
          <p:cNvPr id="12" name="Text Box 4"/>
          <p:cNvSpPr txBox="1">
            <a:spLocks noChangeArrowheads="1"/>
          </p:cNvSpPr>
          <p:nvPr/>
        </p:nvSpPr>
        <p:spPr bwMode="auto">
          <a:xfrm>
            <a:off x="4724400" y="722313"/>
            <a:ext cx="47244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a:effectLst>
                  <a:outerShdw blurRad="38100" dist="38100" dir="2700000" algn="tl">
                    <a:srgbClr val="000000"/>
                  </a:outerShdw>
                </a:effectLst>
                <a:cs typeface="+mn-cs"/>
              </a:rPr>
              <a:t>loop program:</a:t>
            </a:r>
          </a:p>
        </p:txBody>
      </p:sp>
      <p:sp>
        <p:nvSpPr>
          <p:cNvPr id="14" name="Text Box 4"/>
          <p:cNvSpPr txBox="1">
            <a:spLocks noChangeArrowheads="1"/>
          </p:cNvSpPr>
          <p:nvPr/>
        </p:nvSpPr>
        <p:spPr bwMode="auto">
          <a:xfrm>
            <a:off x="4724400" y="2819400"/>
            <a:ext cx="47244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pic>
        <p:nvPicPr>
          <p:cNvPr id="2663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5267325"/>
            <a:ext cx="4545013"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303556"/>
                                        </p:tgtEl>
                                        <p:attrNameLst>
                                          <p:attrName>style.visibility</p:attrName>
                                        </p:attrNameLst>
                                      </p:cBhvr>
                                      <p:to>
                                        <p:strVal val="visible"/>
                                      </p:to>
                                    </p:set>
                                    <p:anim calcmode="lin" valueType="num">
                                      <p:cBhvr additive="base">
                                        <p:cTn id="19" dur="500" fill="hold"/>
                                        <p:tgtEl>
                                          <p:spTgt spid="1303556"/>
                                        </p:tgtEl>
                                        <p:attrNameLst>
                                          <p:attrName>ppt_x</p:attrName>
                                        </p:attrNameLst>
                                      </p:cBhvr>
                                      <p:tavLst>
                                        <p:tav tm="0">
                                          <p:val>
                                            <p:strVal val="1+#ppt_w/2"/>
                                          </p:val>
                                        </p:tav>
                                        <p:tav tm="100000">
                                          <p:val>
                                            <p:strVal val="#ppt_x"/>
                                          </p:val>
                                        </p:tav>
                                      </p:tavLst>
                                    </p:anim>
                                    <p:anim calcmode="lin" valueType="num">
                                      <p:cBhvr additive="base">
                                        <p:cTn id="20" dur="500" fill="hold"/>
                                        <p:tgtEl>
                                          <p:spTgt spid="13035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1+#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1+#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3556" grpId="0"/>
      <p:bldP spid="10" grpId="0"/>
      <p:bldP spid="12" grpId="0"/>
      <p:bldP spid="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4537075" y="619125"/>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loop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7653"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0"/>
          <p:cNvGrpSpPr>
            <a:grpSpLocks/>
          </p:cNvGrpSpPr>
          <p:nvPr/>
        </p:nvGrpSpPr>
        <p:grpSpPr bwMode="auto">
          <a:xfrm>
            <a:off x="-304800" y="2514600"/>
            <a:ext cx="5943600" cy="2314575"/>
            <a:chOff x="-762000" y="2756118"/>
            <a:chExt cx="5943600" cy="2314114"/>
          </a:xfrm>
        </p:grpSpPr>
        <p:sp>
          <p:nvSpPr>
            <p:cNvPr id="8" name="Text Box 4"/>
            <p:cNvSpPr txBox="1">
              <a:spLocks noChangeArrowheads="1"/>
            </p:cNvSpPr>
            <p:nvPr/>
          </p:nvSpPr>
          <p:spPr bwMode="auto">
            <a:xfrm>
              <a:off x="457200" y="2756118"/>
              <a:ext cx="4724400" cy="230776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18</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7"/>
              <a:ext cx="1447800" cy="2307765"/>
            </a:xfrm>
            <a:prstGeom prst="rect">
              <a:avLst/>
            </a:prstGeom>
            <a:noFill/>
            <a:ln w="38100" cap="sq">
              <a:noFill/>
              <a:miter lim="800000"/>
              <a:headEnd/>
              <a:tailEnd/>
            </a:ln>
            <a:effectLst/>
          </p:spPr>
          <p:txBody>
            <a:bodyPr lIns="274320" rIns="274320">
              <a:spAutoFit/>
            </a:bodyPr>
            <a:lstStyle/>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11:</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38:</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99:</a:t>
              </a:r>
            </a:p>
          </p:txBody>
        </p:sp>
      </p:grpSp>
      <p:sp>
        <p:nvSpPr>
          <p:cNvPr id="10" name="Text Box 4"/>
          <p:cNvSpPr txBox="1">
            <a:spLocks noChangeArrowheads="1"/>
          </p:cNvSpPr>
          <p:nvPr/>
        </p:nvSpPr>
        <p:spPr bwMode="auto">
          <a:xfrm>
            <a:off x="4876800" y="1543050"/>
            <a:ext cx="4267200" cy="12001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Have one big loop</a:t>
            </a:r>
          </a:p>
          <a:p>
            <a:pPr algn="ctr" eaLnBrk="0" hangingPunct="0">
              <a:spcBef>
                <a:spcPts val="0"/>
              </a:spcBef>
              <a:defRPr/>
            </a:pPr>
            <a:r>
              <a:rPr lang="en-US" sz="2400" dirty="0">
                <a:effectLst>
                  <a:outerShdw blurRad="38100" dist="38100" dir="2700000" algn="tl">
                    <a:srgbClr val="000000"/>
                  </a:outerShdw>
                </a:effectLst>
                <a:cs typeface="+mn-cs"/>
              </a:rPr>
              <a:t>that iterates once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per line of the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2" name="Text Box 4"/>
          <p:cNvSpPr txBox="1">
            <a:spLocks noChangeArrowheads="1"/>
          </p:cNvSpPr>
          <p:nvPr/>
        </p:nvSpPr>
        <p:spPr bwMode="auto">
          <a:xfrm>
            <a:off x="-187325" y="601663"/>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3" name="Text Box 4"/>
          <p:cNvSpPr txBox="1">
            <a:spLocks noChangeArrowheads="1"/>
          </p:cNvSpPr>
          <p:nvPr/>
        </p:nvSpPr>
        <p:spPr bwMode="auto">
          <a:xfrm>
            <a:off x="4724400" y="4984083"/>
            <a:ext cx="4572000" cy="156966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smtClean="0">
                <a:effectLst>
                  <a:outerShdw blurRad="38100" dist="38100" dir="2700000" algn="tl">
                    <a:srgbClr val="000000"/>
                  </a:outerShdw>
                </a:effectLst>
                <a:cs typeface="+mn-cs"/>
              </a:rPr>
              <a:t>The loop program </a:t>
            </a:r>
            <a:r>
              <a:rPr lang="en-US" sz="2400" dirty="0">
                <a:effectLst>
                  <a:outerShdw blurRad="38100" dist="38100" dir="2700000" algn="tl">
                    <a:srgbClr val="000000"/>
                  </a:outerShdw>
                </a:effectLst>
                <a:cs typeface="+mn-cs"/>
              </a:rPr>
              <a:t>has a variable </a:t>
            </a:r>
            <a:r>
              <a:rPr lang="en-US" sz="2400" dirty="0" smtClean="0">
                <a:solidFill>
                  <a:srgbClr val="00FFFF"/>
                </a:solidFill>
                <a:effectLst>
                  <a:outerShdw blurRad="38100" dist="38100" dir="2700000" algn="tl">
                    <a:srgbClr val="000000"/>
                  </a:outerShdw>
                </a:effectLst>
                <a:cs typeface="+mn-cs"/>
              </a:rPr>
              <a:t>line </a:t>
            </a:r>
            <a:r>
              <a:rPr lang="en-US" sz="2400" dirty="0" smtClean="0">
                <a:effectLst>
                  <a:outerShdw blurRad="38100" dist="38100" dir="2700000" algn="tl">
                    <a:srgbClr val="000000"/>
                  </a:outerShdw>
                </a:effectLst>
                <a:cs typeface="+mn-cs"/>
              </a:rPr>
              <a:t>that specifies</a:t>
            </a:r>
            <a:r>
              <a:rPr lang="en-US" sz="2400" dirty="0">
                <a:effectLst>
                  <a:outerShdw blurRad="38100" dist="38100" dir="2700000" algn="tl">
                    <a:srgbClr val="000000"/>
                  </a:outerShdw>
                </a:effectLst>
                <a:cs typeface="+mn-cs"/>
              </a:rPr>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which line of code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the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 is on.</a:t>
            </a:r>
          </a:p>
        </p:txBody>
      </p:sp>
      <p:pic>
        <p:nvPicPr>
          <p:cNvPr id="1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2"/>
          <p:cNvGrpSpPr/>
          <p:nvPr/>
        </p:nvGrpSpPr>
        <p:grpSpPr>
          <a:xfrm>
            <a:off x="4381500" y="3200400"/>
            <a:ext cx="3497016" cy="1066800"/>
            <a:chOff x="4381500" y="3200400"/>
            <a:chExt cx="3497016" cy="1066800"/>
          </a:xfrm>
        </p:grpSpPr>
        <p:sp>
          <p:nvSpPr>
            <p:cNvPr id="16" name="Rectangle 15"/>
            <p:cNvSpPr/>
            <p:nvPr/>
          </p:nvSpPr>
          <p:spPr bwMode="auto">
            <a:xfrm>
              <a:off x="5638800" y="3436202"/>
              <a:ext cx="2239716" cy="461665"/>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smtClean="0">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t</a:t>
              </a:r>
              <a:r>
                <a:rPr lang="en-US" sz="2400" dirty="0" smtClean="0">
                  <a:effectLst>
                    <a:outerShdw blurRad="38100" dist="38100" dir="2700000" algn="tl">
                      <a:srgbClr val="000000"/>
                    </a:outerShdw>
                  </a:effectLst>
                </a:rPr>
                <a:t>: </a:t>
              </a:r>
            </a:p>
          </p:txBody>
        </p:sp>
        <p:grpSp>
          <p:nvGrpSpPr>
            <p:cNvPr id="18" name="Group 22"/>
            <p:cNvGrpSpPr>
              <a:grpSpLocks/>
            </p:cNvGrpSpPr>
            <p:nvPr/>
          </p:nvGrpSpPr>
          <p:grpSpPr bwMode="auto">
            <a:xfrm>
              <a:off x="4381500" y="3200400"/>
              <a:ext cx="1181100" cy="1066800"/>
              <a:chOff x="1224" y="2539"/>
              <a:chExt cx="2280" cy="1785"/>
            </a:xfrm>
          </p:grpSpPr>
          <p:sp>
            <p:nvSpPr>
              <p:cNvPr id="19"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20" name="Group 24"/>
              <p:cNvGrpSpPr>
                <a:grpSpLocks/>
              </p:cNvGrpSpPr>
              <p:nvPr/>
            </p:nvGrpSpPr>
            <p:grpSpPr bwMode="auto">
              <a:xfrm>
                <a:off x="1584" y="2688"/>
                <a:ext cx="1216" cy="1440"/>
                <a:chOff x="2641" y="1488"/>
                <a:chExt cx="2655" cy="2488"/>
              </a:xfrm>
            </p:grpSpPr>
            <p:grpSp>
              <p:nvGrpSpPr>
                <p:cNvPr id="21" name="Group 25"/>
                <p:cNvGrpSpPr>
                  <a:grpSpLocks/>
                </p:cNvGrpSpPr>
                <p:nvPr/>
              </p:nvGrpSpPr>
              <p:grpSpPr bwMode="auto">
                <a:xfrm>
                  <a:off x="2641" y="1488"/>
                  <a:ext cx="2496" cy="2436"/>
                  <a:chOff x="2641" y="1488"/>
                  <a:chExt cx="2496" cy="2436"/>
                </a:xfrm>
              </p:grpSpPr>
              <p:sp>
                <p:nvSpPr>
                  <p:cNvPr id="26"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2" name="Group 32"/>
                <p:cNvGrpSpPr>
                  <a:grpSpLocks/>
                </p:cNvGrpSpPr>
                <p:nvPr/>
              </p:nvGrpSpPr>
              <p:grpSpPr bwMode="auto">
                <a:xfrm>
                  <a:off x="4864" y="3099"/>
                  <a:ext cx="432" cy="877"/>
                  <a:chOff x="4864" y="3099"/>
                  <a:chExt cx="432" cy="877"/>
                </a:xfrm>
              </p:grpSpPr>
              <p:sp>
                <p:nvSpPr>
                  <p:cNvPr id="23"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36" name="Rectangle 35"/>
          <p:cNvSpPr/>
          <p:nvPr/>
        </p:nvSpPr>
        <p:spPr bwMode="auto">
          <a:xfrm>
            <a:off x="4927444" y="4038600"/>
            <a:ext cx="4144083" cy="830997"/>
          </a:xfrm>
          <a:prstGeom prst="rect">
            <a:avLst/>
          </a:prstGeom>
        </p:spPr>
        <p:txBody>
          <a:bodyPr wrap="none">
            <a:spAutoFit/>
          </a:bodyPr>
          <a:lstStyle/>
          <a:p>
            <a:pPr>
              <a:defRPr/>
            </a:pPr>
            <a:r>
              <a:rPr lang="en-US" sz="2400" dirty="0" smtClean="0">
                <a:effectLst>
                  <a:outerShdw blurRad="38100" dist="38100" dir="2700000" algn="tl">
                    <a:srgbClr val="000000"/>
                  </a:outerShdw>
                </a:effectLst>
              </a:rPr>
              <a:t>At each iteration each program </a:t>
            </a:r>
          </a:p>
          <a:p>
            <a:pPr>
              <a:defRPr/>
            </a:pPr>
            <a:r>
              <a:rPr lang="en-US" sz="2400" dirty="0" smtClean="0">
                <a:effectLst>
                  <a:outerShdw blurRad="38100" dist="38100" dir="2700000" algn="tl">
                    <a:srgbClr val="000000"/>
                  </a:outerShdw>
                </a:effectLst>
              </a:rPr>
              <a:t>has all the same variable values.</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303556"/>
                                        </p:tgtEl>
                                        <p:attrNameLst>
                                          <p:attrName>style.visibility</p:attrName>
                                        </p:attrNameLst>
                                      </p:cBhvr>
                                      <p:to>
                                        <p:strVal val="visible"/>
                                      </p:to>
                                    </p:set>
                                    <p:anim calcmode="lin" valueType="num">
                                      <p:cBhvr additive="base">
                                        <p:cTn id="25" dur="500" fill="hold"/>
                                        <p:tgtEl>
                                          <p:spTgt spid="1303556"/>
                                        </p:tgtEl>
                                        <p:attrNameLst>
                                          <p:attrName>ppt_x</p:attrName>
                                        </p:attrNameLst>
                                      </p:cBhvr>
                                      <p:tavLst>
                                        <p:tav tm="0">
                                          <p:val>
                                            <p:strVal val="1+#ppt_w/2"/>
                                          </p:val>
                                        </p:tav>
                                        <p:tav tm="100000">
                                          <p:val>
                                            <p:strVal val="#ppt_x"/>
                                          </p:val>
                                        </p:tav>
                                      </p:tavLst>
                                    </p:anim>
                                    <p:anim calcmode="lin" valueType="num">
                                      <p:cBhvr additive="base">
                                        <p:cTn id="26" dur="500" fill="hold"/>
                                        <p:tgtEl>
                                          <p:spTgt spid="130355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1+#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1+#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1+#ppt_w/2"/>
                                          </p:val>
                                        </p:tav>
                                        <p:tav tm="100000">
                                          <p:val>
                                            <p:strVal val="#ppt_x"/>
                                          </p:val>
                                        </p:tav>
                                      </p:tavLst>
                                    </p:anim>
                                    <p:anim calcmode="lin" valueType="num">
                                      <p:cBhvr additive="base">
                                        <p:cTn id="4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1+#ppt_w/2"/>
                                          </p:val>
                                        </p:tav>
                                        <p:tav tm="100000">
                                          <p:val>
                                            <p:strVal val="#ppt_x"/>
                                          </p:val>
                                        </p:tav>
                                      </p:tavLst>
                                    </p:anim>
                                    <p:anim calcmode="lin" valueType="num">
                                      <p:cBhvr additive="base">
                                        <p:cTn id="50"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3556" grpId="0"/>
      <p:bldP spid="10" grpId="0"/>
      <p:bldP spid="12" grpId="0"/>
      <p:bldP spid="13" grpId="0"/>
      <p:bldP spid="3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4537075" y="619125"/>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loop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8677"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8678" name="Group 10"/>
          <p:cNvGrpSpPr>
            <a:grpSpLocks/>
          </p:cNvGrpSpPr>
          <p:nvPr/>
        </p:nvGrpSpPr>
        <p:grpSpPr bwMode="auto">
          <a:xfrm>
            <a:off x="-304800" y="2514600"/>
            <a:ext cx="5943600" cy="2314575"/>
            <a:chOff x="-762000" y="2756118"/>
            <a:chExt cx="5943600" cy="2314114"/>
          </a:xfrm>
        </p:grpSpPr>
        <p:sp>
          <p:nvSpPr>
            <p:cNvPr id="8" name="Text Box 4"/>
            <p:cNvSpPr txBox="1">
              <a:spLocks noChangeArrowheads="1"/>
            </p:cNvSpPr>
            <p:nvPr/>
          </p:nvSpPr>
          <p:spPr bwMode="auto">
            <a:xfrm>
              <a:off x="457200" y="2756118"/>
              <a:ext cx="4724400" cy="230776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18</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7"/>
              <a:ext cx="1447800" cy="2307765"/>
            </a:xfrm>
            <a:prstGeom prst="rect">
              <a:avLst/>
            </a:prstGeom>
            <a:noFill/>
            <a:ln w="38100" cap="sq">
              <a:noFill/>
              <a:miter lim="800000"/>
              <a:headEnd/>
              <a:tailEnd/>
            </a:ln>
            <a:effectLst/>
          </p:spPr>
          <p:txBody>
            <a:bodyPr lIns="274320" rIns="274320">
              <a:spAutoFit/>
            </a:bodyPr>
            <a:lstStyle/>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11:</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38:</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99:</a:t>
              </a:r>
            </a:p>
          </p:txBody>
        </p:sp>
      </p:grpSp>
      <p:sp>
        <p:nvSpPr>
          <p:cNvPr id="12" name="Text Box 4"/>
          <p:cNvSpPr txBox="1">
            <a:spLocks noChangeArrowheads="1"/>
          </p:cNvSpPr>
          <p:nvPr/>
        </p:nvSpPr>
        <p:spPr bwMode="auto">
          <a:xfrm>
            <a:off x="-187325" y="601663"/>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4" name="Text Box 4"/>
          <p:cNvSpPr txBox="1">
            <a:spLocks noChangeArrowheads="1"/>
          </p:cNvSpPr>
          <p:nvPr/>
        </p:nvSpPr>
        <p:spPr bwMode="auto">
          <a:xfrm>
            <a:off x="4724400" y="1531938"/>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line = 1</a:t>
            </a:r>
          </a:p>
          <a:p>
            <a:pPr eaLnBrk="0" hangingPunct="0">
              <a:spcBef>
                <a:spcPts val="0"/>
              </a:spcBef>
              <a:defRPr/>
            </a:pPr>
            <a:r>
              <a:rPr lang="en-US" sz="2400" dirty="0">
                <a:effectLst>
                  <a:outerShdw blurRad="38100" dist="38100" dir="2700000" algn="tl">
                    <a:srgbClr val="000000"/>
                  </a:outerShdw>
                </a:effectLst>
                <a:cs typeface="+mn-cs"/>
              </a:rPr>
              <a:t>while( </a:t>
            </a:r>
            <a:r>
              <a:rPr lang="en-US" sz="2400" dirty="0">
                <a:solidFill>
                  <a:srgbClr val="00FFFF"/>
                </a:solidFill>
                <a:effectLst>
                  <a:outerShdw blurRad="38100" dist="38100" dir="2700000" algn="tl">
                    <a:srgbClr val="000000"/>
                  </a:outerShdw>
                </a:effectLst>
                <a:cs typeface="+mn-cs"/>
              </a:rPr>
              <a:t>line</a:t>
            </a:r>
            <a:r>
              <a:rPr lang="en-US" sz="2400"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sym typeface="Symbol"/>
              </a:rPr>
              <a:t> -1 )</a:t>
            </a:r>
            <a:endParaRPr lang="en-US" sz="2400" dirty="0">
              <a:effectLst>
                <a:outerShdw blurRad="38100" dist="38100" dir="2700000" algn="tl">
                  <a:srgbClr val="000000"/>
                </a:outerShdw>
              </a:effectLst>
              <a:cs typeface="+mn-cs"/>
            </a:endParaRPr>
          </a:p>
        </p:txBody>
      </p:sp>
      <p:pic>
        <p:nvPicPr>
          <p:cNvPr id="2868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6" name="Text Box 4"/>
          <p:cNvSpPr txBox="1">
            <a:spLocks noChangeArrowheads="1"/>
          </p:cNvSpPr>
          <p:nvPr/>
        </p:nvSpPr>
        <p:spPr bwMode="auto">
          <a:xfrm>
            <a:off x="4724400" y="6319838"/>
            <a:ext cx="4724400" cy="4619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end while</a:t>
            </a:r>
          </a:p>
        </p:txBody>
      </p:sp>
      <p:sp>
        <p:nvSpPr>
          <p:cNvPr id="17" name="Text Box 4"/>
          <p:cNvSpPr txBox="1">
            <a:spLocks noChangeArrowheads="1"/>
          </p:cNvSpPr>
          <p:nvPr/>
        </p:nvSpPr>
        <p:spPr bwMode="auto">
          <a:xfrm>
            <a:off x="5334000" y="2533650"/>
            <a:ext cx="3048000" cy="12001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11 )</a:t>
            </a:r>
          </a:p>
          <a:p>
            <a:pPr lvl="1" eaLnBrk="0" hangingPunct="0">
              <a:spcBef>
                <a:spcPts val="0"/>
              </a:spcBef>
              <a:defRPr/>
            </a:pPr>
            <a:r>
              <a:rPr lang="en-US" sz="2400" dirty="0">
                <a:effectLst>
                  <a:outerShdw blurRad="38100" dist="38100" dir="2700000" algn="tl">
                    <a:srgbClr val="000000"/>
                  </a:outerShdw>
                </a:effectLst>
                <a:cs typeface="+mn-cs"/>
              </a:rPr>
              <a:t>x = 0</a:t>
            </a:r>
          </a:p>
          <a:p>
            <a:pPr lvl="1" eaLnBrk="0" hangingPunct="0">
              <a:spcBef>
                <a:spcPts val="0"/>
              </a:spcBef>
              <a:defRPr/>
            </a:pPr>
            <a:r>
              <a:rPr lang="en-US" sz="2400" dirty="0">
                <a:effectLst>
                  <a:outerShdw blurRad="38100" dist="38100" dir="2700000" algn="tl">
                    <a:srgbClr val="000000"/>
                  </a:outerShdw>
                </a:effectLst>
                <a:cs typeface="+mn-cs"/>
              </a:rPr>
              <a:t>++line</a:t>
            </a:r>
          </a:p>
        </p:txBody>
      </p:sp>
      <p:sp>
        <p:nvSpPr>
          <p:cNvPr id="18" name="Text Box 4"/>
          <p:cNvSpPr txBox="1">
            <a:spLocks noChangeArrowheads="1"/>
          </p:cNvSpPr>
          <p:nvPr/>
        </p:nvSpPr>
        <p:spPr bwMode="auto">
          <a:xfrm>
            <a:off x="5318125" y="3787775"/>
            <a:ext cx="30480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38 )</a:t>
            </a:r>
          </a:p>
          <a:p>
            <a:pPr lvl="1" eaLnBrk="0" hangingPunct="0">
              <a:spcBef>
                <a:spcPts val="0"/>
              </a:spcBef>
              <a:defRPr/>
            </a:pPr>
            <a:r>
              <a:rPr lang="en-US" sz="2400" dirty="0">
                <a:effectLst>
                  <a:outerShdw blurRad="38100" dist="38100" dir="2700000" algn="tl">
                    <a:srgbClr val="000000"/>
                  </a:outerShdw>
                </a:effectLst>
                <a:cs typeface="+mn-cs"/>
              </a:rPr>
              <a:t>line = 18</a:t>
            </a:r>
          </a:p>
        </p:txBody>
      </p:sp>
      <p:sp>
        <p:nvSpPr>
          <p:cNvPr id="19" name="Text Box 4"/>
          <p:cNvSpPr txBox="1">
            <a:spLocks noChangeArrowheads="1"/>
          </p:cNvSpPr>
          <p:nvPr/>
        </p:nvSpPr>
        <p:spPr bwMode="auto">
          <a:xfrm>
            <a:off x="5326063" y="4808538"/>
            <a:ext cx="30480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99 )</a:t>
            </a:r>
          </a:p>
          <a:p>
            <a:pPr lvl="1" eaLnBrk="0" hangingPunct="0">
              <a:spcBef>
                <a:spcPts val="0"/>
              </a:spcBef>
              <a:defRPr/>
            </a:pPr>
            <a:r>
              <a:rPr lang="en-US" sz="2400" dirty="0">
                <a:effectLst>
                  <a:outerShdw blurRad="38100" dist="38100" dir="2700000" algn="tl">
                    <a:srgbClr val="000000"/>
                  </a:outerShdw>
                </a:effectLst>
                <a:cs typeface="+mn-cs"/>
              </a:rPr>
              <a:t>line = -1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0-#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0-#ppt_w/2"/>
                                          </p:val>
                                        </p:tav>
                                        <p:tav tm="100000">
                                          <p:val>
                                            <p:strVal val="#ppt_x"/>
                                          </p:val>
                                        </p:tav>
                                      </p:tavLst>
                                    </p:anim>
                                    <p:anim calcmode="lin" valueType="num">
                                      <p:cBhvr additive="base">
                                        <p:cTn id="30"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cxnSp>
        <p:nvCxnSpPr>
          <p:cNvPr id="29701"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9702"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0" name="Text Box 4"/>
          <p:cNvSpPr txBox="1">
            <a:spLocks noChangeArrowheads="1"/>
          </p:cNvSpPr>
          <p:nvPr/>
        </p:nvSpPr>
        <p:spPr bwMode="auto">
          <a:xfrm>
            <a:off x="1600200" y="4419600"/>
            <a:ext cx="6934200" cy="461963"/>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solidFill>
                  <a:srgbClr val="FF0000"/>
                </a:solidFill>
                <a:effectLst>
                  <a:outerShdw blurRad="38100" dist="38100" dir="2700000" algn="tl">
                    <a:srgbClr val="000000"/>
                  </a:outerShdw>
                </a:effectLst>
                <a:cs typeface="+mn-cs"/>
              </a:rPr>
              <a:t>Hence these do have the same power</a:t>
            </a:r>
          </a:p>
        </p:txBody>
      </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pic>
        <p:nvPicPr>
          <p:cNvPr id="297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97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5267325"/>
            <a:ext cx="4545013"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br>
              <a:rPr lang="en-US" dirty="0" smtClean="0"/>
            </a:br>
            <a:r>
              <a:rPr lang="en-US" sz="2400" dirty="0" smtClean="0"/>
              <a:t>to do starting now</a:t>
            </a:r>
            <a:endParaRPr lang="en-US" dirty="0" smtClean="0"/>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5410200"/>
            <a:ext cx="6086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3201327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cxnSp>
        <p:nvCxnSpPr>
          <p:cNvPr id="31748"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sp>
        <p:nvSpPr>
          <p:cNvPr id="15" name="Text Box 4"/>
          <p:cNvSpPr txBox="1">
            <a:spLocks noChangeArrowheads="1"/>
          </p:cNvSpPr>
          <p:nvPr/>
        </p:nvSpPr>
        <p:spPr bwMode="auto">
          <a:xfrm>
            <a:off x="4572000" y="4943475"/>
            <a:ext cx="43434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It is still hard for me to know how many “</a:t>
            </a:r>
            <a:r>
              <a:rPr lang="en-US" sz="2400" dirty="0" err="1">
                <a:effectLst>
                  <a:outerShdw blurRad="38100" dist="38100" dir="2700000" algn="tl">
                    <a:srgbClr val="000000"/>
                  </a:outerShdw>
                </a:effectLst>
                <a:cs typeface="+mn-cs"/>
              </a:rPr>
              <a:t>Hi”s</a:t>
            </a:r>
            <a:r>
              <a:rPr lang="en-US" sz="2400" dirty="0">
                <a:effectLst>
                  <a:outerShdw blurRad="38100" dist="38100" dir="2700000" algn="tl">
                    <a:srgbClr val="000000"/>
                  </a:outerShdw>
                </a:effectLst>
                <a:cs typeface="+mn-cs"/>
              </a:rPr>
              <a:t> get printed </a:t>
            </a:r>
            <a:r>
              <a:rPr lang="en-US" sz="2400" dirty="0">
                <a:effectLst>
                  <a:outerShdw blurRad="38100" dist="38100" dir="2700000" algn="tl">
                    <a:srgbClr val="000000"/>
                  </a:outerShdw>
                </a:effectLst>
                <a:cs typeface="+mn-cs"/>
                <a:sym typeface="Wingdings" pitchFamily="2" charset="2"/>
              </a:rPr>
              <a:t></a:t>
            </a:r>
            <a:endParaRPr lang="en-US" sz="2400" dirty="0">
              <a:effectLst>
                <a:outerShdw blurRad="38100" dist="38100" dir="2700000" algn="tl">
                  <a:srgbClr val="000000"/>
                </a:outerShdw>
              </a:effectLst>
              <a:cs typeface="+mn-cs"/>
            </a:endParaRP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grpSp>
        <p:nvGrpSpPr>
          <p:cNvPr id="2" name="Group 5"/>
          <p:cNvGrpSpPr>
            <a:grpSpLocks/>
          </p:cNvGrpSpPr>
          <p:nvPr/>
        </p:nvGrpSpPr>
        <p:grpSpPr bwMode="auto">
          <a:xfrm>
            <a:off x="555625" y="4991100"/>
            <a:ext cx="7669213" cy="1866900"/>
            <a:chOff x="350" y="396"/>
            <a:chExt cx="4831" cy="1176"/>
          </a:xfrm>
        </p:grpSpPr>
        <p:grpSp>
          <p:nvGrpSpPr>
            <p:cNvPr id="32776" name="Group 6"/>
            <p:cNvGrpSpPr>
              <a:grpSpLocks/>
            </p:cNvGrpSpPr>
            <p:nvPr/>
          </p:nvGrpSpPr>
          <p:grpSpPr bwMode="auto">
            <a:xfrm>
              <a:off x="534" y="768"/>
              <a:ext cx="737" cy="804"/>
              <a:chOff x="144" y="607"/>
              <a:chExt cx="737" cy="804"/>
            </a:xfrm>
          </p:grpSpPr>
          <p:grpSp>
            <p:nvGrpSpPr>
              <p:cNvPr id="32781" name="Group 20"/>
              <p:cNvGrpSpPr>
                <a:grpSpLocks noChangeAspect="1"/>
              </p:cNvGrpSpPr>
              <p:nvPr/>
            </p:nvGrpSpPr>
            <p:grpSpPr bwMode="auto">
              <a:xfrm>
                <a:off x="144" y="607"/>
                <a:ext cx="737" cy="737"/>
                <a:chOff x="2976" y="2352"/>
                <a:chExt cx="907" cy="907"/>
              </a:xfrm>
            </p:grpSpPr>
            <p:sp>
              <p:nvSpPr>
                <p:cNvPr id="32789"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sp>
              <p:nvSpPr>
                <p:cNvPr id="32790"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pic>
              <p:nvPicPr>
                <p:cNvPr id="3279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782" name="Group 11"/>
              <p:cNvGrpSpPr>
                <a:grpSpLocks noChangeAspect="1"/>
              </p:cNvGrpSpPr>
              <p:nvPr/>
            </p:nvGrpSpPr>
            <p:grpSpPr bwMode="auto">
              <a:xfrm rot="2360341">
                <a:off x="374" y="983"/>
                <a:ext cx="342" cy="428"/>
                <a:chOff x="2227" y="1194"/>
                <a:chExt cx="1944" cy="2413"/>
              </a:xfrm>
            </p:grpSpPr>
            <p:sp>
              <p:nvSpPr>
                <p:cNvPr id="32783"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4"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5" name="Freeform 14"/>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6" name="Freeform 15"/>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7"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8"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32777" name="Text Box 18"/>
            <p:cNvSpPr txBox="1">
              <a:spLocks noChangeArrowheads="1"/>
            </p:cNvSpPr>
            <p:nvPr/>
          </p:nvSpPr>
          <p:spPr bwMode="auto">
            <a:xfrm>
              <a:off x="1530"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32778" name="Text Box 19"/>
            <p:cNvSpPr txBox="1">
              <a:spLocks noChangeArrowheads="1"/>
            </p:cNvSpPr>
            <p:nvPr/>
          </p:nvSpPr>
          <p:spPr bwMode="auto">
            <a:xfrm>
              <a:off x="3750" y="99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p:txBody>
        </p:sp>
        <p:sp>
          <p:nvSpPr>
            <p:cNvPr id="32779" name="AutoShape 20"/>
            <p:cNvSpPr>
              <a:spLocks noChangeArrowheads="1"/>
            </p:cNvSpPr>
            <p:nvPr/>
          </p:nvSpPr>
          <p:spPr bwMode="auto">
            <a:xfrm>
              <a:off x="3120"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2780" name="Text Box 21"/>
            <p:cNvSpPr txBox="1">
              <a:spLocks noChangeArrowheads="1"/>
            </p:cNvSpPr>
            <p:nvPr/>
          </p:nvSpPr>
          <p:spPr bwMode="auto">
            <a:xfrm>
              <a:off x="350" y="396"/>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Establishing Loop Invariant</a:t>
              </a:r>
              <a:endParaRPr lang="en-CA" altLang="en-US" sz="2400">
                <a:solidFill>
                  <a:schemeClr val="tx2"/>
                </a:solidFill>
                <a:latin typeface="Times New Roman" pitchFamily="18" charset="0"/>
              </a:endParaRPr>
            </a:p>
            <a:p>
              <a:pPr algn="ctr">
                <a:spcBef>
                  <a:spcPct val="0"/>
                </a:spcBef>
              </a:pPr>
              <a:endParaRPr lang="en-CA" altLang="en-US" sz="2400">
                <a:latin typeface="Times New Roman" pitchFamily="18" charset="0"/>
              </a:endParaRPr>
            </a:p>
          </p:txBody>
        </p:sp>
      </p:grpSp>
      <p:sp>
        <p:nvSpPr>
          <p:cNvPr id="3" name="Text Box 4"/>
          <p:cNvSpPr txBox="1">
            <a:spLocks noChangeArrowheads="1"/>
          </p:cNvSpPr>
          <p:nvPr/>
        </p:nvSpPr>
        <p:spPr bwMode="auto">
          <a:xfrm>
            <a:off x="4495800" y="3200400"/>
            <a:ext cx="4953000" cy="1187450"/>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Focus on sequence of states</a:t>
            </a:r>
          </a:p>
          <a:p>
            <a:pPr eaLnBrk="0" hangingPunct="0">
              <a:defRPr/>
            </a:pPr>
            <a:r>
              <a:rPr lang="en-US" sz="2400">
                <a:effectLst>
                  <a:outerShdw blurRad="38100" dist="38100" dir="2700000" algn="tl">
                    <a:srgbClr val="000000"/>
                  </a:outerShdw>
                </a:effectLst>
                <a:cs typeface="+mn-cs"/>
              </a:rPr>
              <a:t>instead of sequence of commands!</a:t>
            </a:r>
          </a:p>
          <a:p>
            <a:pPr eaLnBrk="0" hangingPunct="0">
              <a:defRPr/>
            </a:pPr>
            <a:endParaRPr lang="en-US" sz="240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 grpId="0"/>
      <p:bldP spid="3"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5" name="Text Box 5"/>
          <p:cNvSpPr txBox="1">
            <a:spLocks noChangeArrowheads="1"/>
          </p:cNvSpPr>
          <p:nvPr/>
        </p:nvSpPr>
        <p:spPr bwMode="auto">
          <a:xfrm>
            <a:off x="271463" y="944563"/>
            <a:ext cx="30114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In the beginning:</a:t>
            </a:r>
          </a:p>
        </p:txBody>
      </p:sp>
      <p:grpSp>
        <p:nvGrpSpPr>
          <p:cNvPr id="2" name="Group 32"/>
          <p:cNvGrpSpPr>
            <a:grpSpLocks/>
          </p:cNvGrpSpPr>
          <p:nvPr/>
        </p:nvGrpSpPr>
        <p:grpSpPr bwMode="auto">
          <a:xfrm>
            <a:off x="3313113" y="2620963"/>
            <a:ext cx="5237162" cy="1722437"/>
            <a:chOff x="2087" y="1651"/>
            <a:chExt cx="3299" cy="1085"/>
          </a:xfrm>
        </p:grpSpPr>
        <p:grpSp>
          <p:nvGrpSpPr>
            <p:cNvPr id="4107" name="Group 11"/>
            <p:cNvGrpSpPr>
              <a:grpSpLocks/>
            </p:cNvGrpSpPr>
            <p:nvPr/>
          </p:nvGrpSpPr>
          <p:grpSpPr bwMode="auto">
            <a:xfrm>
              <a:off x="3032" y="2386"/>
              <a:ext cx="2274" cy="350"/>
              <a:chOff x="2910" y="816"/>
              <a:chExt cx="2274" cy="350"/>
            </a:xfrm>
          </p:grpSpPr>
          <p:sp>
            <p:nvSpPr>
              <p:cNvPr id="4124" name="Rectangle 12"/>
              <p:cNvSpPr>
                <a:spLocks noChangeArrowheads="1"/>
              </p:cNvSpPr>
              <p:nvPr/>
            </p:nvSpPr>
            <p:spPr bwMode="auto">
              <a:xfrm>
                <a:off x="2910" y="820"/>
                <a:ext cx="68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3000">
                    <a:latin typeface="Times New Roman" pitchFamily="18" charset="0"/>
                  </a:rPr>
                  <a:t>&lt;x,y&gt;</a:t>
                </a:r>
              </a:p>
            </p:txBody>
          </p:sp>
          <p:sp>
            <p:nvSpPr>
              <p:cNvPr id="4125" name="Rectangle 13"/>
              <p:cNvSpPr>
                <a:spLocks noChangeArrowheads="1"/>
              </p:cNvSpPr>
              <p:nvPr/>
            </p:nvSpPr>
            <p:spPr bwMode="auto">
              <a:xfrm>
                <a:off x="3534" y="816"/>
                <a:ext cx="165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50000"/>
                  </a:spcBef>
                </a:pPr>
                <a:r>
                  <a:rPr lang="en-US" altLang="en-US" sz="3000">
                    <a:latin typeface="Times New Roman" pitchFamily="18" charset="0"/>
                    <a:sym typeface="Symbol" pitchFamily="18" charset="2"/>
                  </a:rPr>
                  <a:t> &lt;y,</a:t>
                </a:r>
                <a:r>
                  <a:rPr lang="en-US" altLang="en-US" sz="3000">
                    <a:latin typeface="Times New Roman" pitchFamily="18" charset="0"/>
                  </a:rPr>
                  <a:t>x mod y&gt;</a:t>
                </a:r>
              </a:p>
            </p:txBody>
          </p:sp>
        </p:grpSp>
        <p:grpSp>
          <p:nvGrpSpPr>
            <p:cNvPr id="4108" name="Group 14"/>
            <p:cNvGrpSpPr>
              <a:grpSpLocks/>
            </p:cNvGrpSpPr>
            <p:nvPr/>
          </p:nvGrpSpPr>
          <p:grpSpPr bwMode="auto">
            <a:xfrm>
              <a:off x="2328" y="2064"/>
              <a:ext cx="744" cy="672"/>
              <a:chOff x="1224" y="2539"/>
              <a:chExt cx="2280" cy="1785"/>
            </a:xfrm>
          </p:grpSpPr>
          <p:sp>
            <p:nvSpPr>
              <p:cNvPr id="1049615" name="Freeform 15" descr="Green marble"/>
              <p:cNvSpPr>
                <a:spLocks/>
              </p:cNvSpPr>
              <p:nvPr/>
            </p:nvSpPr>
            <p:spPr bwMode="auto">
              <a:xfrm>
                <a:off x="1224" y="2539"/>
                <a:ext cx="2280" cy="1785"/>
              </a:xfrm>
              <a:custGeom>
                <a:avLst/>
                <a:gdLst/>
                <a:ahLst/>
                <a:cxnLst>
                  <a:cxn ang="0">
                    <a:pos x="748" y="30"/>
                  </a:cxn>
                  <a:cxn ang="0">
                    <a:pos x="1224" y="305"/>
                  </a:cxn>
                  <a:cxn ang="0">
                    <a:pos x="2184" y="257"/>
                  </a:cxn>
                  <a:cxn ang="0">
                    <a:pos x="1800" y="1121"/>
                  </a:cxn>
                  <a:cxn ang="0">
                    <a:pos x="1743" y="1313"/>
                  </a:cxn>
                  <a:cxn ang="0">
                    <a:pos x="1717" y="1479"/>
                  </a:cxn>
                  <a:cxn ang="0">
                    <a:pos x="1560" y="1549"/>
                  </a:cxn>
                  <a:cxn ang="0">
                    <a:pos x="1272" y="1553"/>
                  </a:cxn>
                  <a:cxn ang="0">
                    <a:pos x="168" y="1649"/>
                  </a:cxn>
                  <a:cxn ang="0">
                    <a:pos x="264" y="737"/>
                  </a:cxn>
                  <a:cxn ang="0">
                    <a:pos x="425" y="126"/>
                  </a:cxn>
                  <a:cxn ang="0">
                    <a:pos x="748" y="30"/>
                  </a:cxn>
                </a:cxnLst>
                <a:rect l="0" t="0" r="r" b="b"/>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cstate="print"/>
                <a:srcRect/>
                <a:tile tx="0" ty="0" sx="100000" sy="100000" flip="none" algn="tl"/>
              </a:blipFill>
              <a:ln w="9525" cap="flat" cmpd="sng">
                <a:solidFill>
                  <a:srgbClr val="000000"/>
                </a:solidFill>
                <a:prstDash val="solid"/>
                <a:round/>
                <a:headEnd type="none" w="med" len="med"/>
                <a:tailEnd type="none" w="med" len="med"/>
              </a:ln>
              <a:effectLst/>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112" name="Group 16"/>
              <p:cNvGrpSpPr>
                <a:grpSpLocks/>
              </p:cNvGrpSpPr>
              <p:nvPr/>
            </p:nvGrpSpPr>
            <p:grpSpPr bwMode="auto">
              <a:xfrm>
                <a:off x="1584" y="2688"/>
                <a:ext cx="1216" cy="1440"/>
                <a:chOff x="2641" y="1488"/>
                <a:chExt cx="2655" cy="2488"/>
              </a:xfrm>
            </p:grpSpPr>
            <p:grpSp>
              <p:nvGrpSpPr>
                <p:cNvPr id="4113" name="Group 17"/>
                <p:cNvGrpSpPr>
                  <a:grpSpLocks/>
                </p:cNvGrpSpPr>
                <p:nvPr/>
              </p:nvGrpSpPr>
              <p:grpSpPr bwMode="auto">
                <a:xfrm>
                  <a:off x="2641" y="1488"/>
                  <a:ext cx="2496" cy="2436"/>
                  <a:chOff x="2641" y="1488"/>
                  <a:chExt cx="2496" cy="2436"/>
                </a:xfrm>
              </p:grpSpPr>
              <p:sp>
                <p:nvSpPr>
                  <p:cNvPr id="1049618" name="Freeform 18"/>
                  <p:cNvSpPr>
                    <a:spLocks/>
                  </p:cNvSpPr>
                  <p:nvPr/>
                </p:nvSpPr>
                <p:spPr bwMode="auto">
                  <a:xfrm>
                    <a:off x="3461" y="1901"/>
                    <a:ext cx="435" cy="514"/>
                  </a:xfrm>
                  <a:custGeom>
                    <a:avLst/>
                    <a:gdLst/>
                    <a:ahLst/>
                    <a:cxnLst>
                      <a:cxn ang="0">
                        <a:pos x="132" y="186"/>
                      </a:cxn>
                      <a:cxn ang="0">
                        <a:pos x="157" y="114"/>
                      </a:cxn>
                      <a:cxn ang="0">
                        <a:pos x="189" y="42"/>
                      </a:cxn>
                      <a:cxn ang="0">
                        <a:pos x="236" y="6"/>
                      </a:cxn>
                      <a:cxn ang="0">
                        <a:pos x="302" y="0"/>
                      </a:cxn>
                      <a:cxn ang="0">
                        <a:pos x="355" y="24"/>
                      </a:cxn>
                      <a:cxn ang="0">
                        <a:pos x="393" y="63"/>
                      </a:cxn>
                      <a:cxn ang="0">
                        <a:pos x="421" y="135"/>
                      </a:cxn>
                      <a:cxn ang="0">
                        <a:pos x="434" y="222"/>
                      </a:cxn>
                      <a:cxn ang="0">
                        <a:pos x="434" y="312"/>
                      </a:cxn>
                      <a:cxn ang="0">
                        <a:pos x="412" y="411"/>
                      </a:cxn>
                      <a:cxn ang="0">
                        <a:pos x="355" y="474"/>
                      </a:cxn>
                      <a:cxn ang="0">
                        <a:pos x="299" y="514"/>
                      </a:cxn>
                      <a:cxn ang="0">
                        <a:pos x="245" y="510"/>
                      </a:cxn>
                      <a:cxn ang="0">
                        <a:pos x="198" y="468"/>
                      </a:cxn>
                      <a:cxn ang="0">
                        <a:pos x="157" y="396"/>
                      </a:cxn>
                      <a:cxn ang="0">
                        <a:pos x="129" y="333"/>
                      </a:cxn>
                      <a:cxn ang="0">
                        <a:pos x="129" y="252"/>
                      </a:cxn>
                      <a:cxn ang="0">
                        <a:pos x="0" y="234"/>
                      </a:cxn>
                      <a:cxn ang="0">
                        <a:pos x="16" y="189"/>
                      </a:cxn>
                      <a:cxn ang="0">
                        <a:pos x="132" y="186"/>
                      </a:cxn>
                    </a:cxnLst>
                    <a:rect l="0" t="0" r="r" b="b"/>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19" name="Freeform 19"/>
                  <p:cNvSpPr>
                    <a:spLocks/>
                  </p:cNvSpPr>
                  <p:nvPr/>
                </p:nvSpPr>
                <p:spPr bwMode="auto">
                  <a:xfrm>
                    <a:off x="3749" y="1488"/>
                    <a:ext cx="569" cy="1157"/>
                  </a:xfrm>
                  <a:custGeom>
                    <a:avLst/>
                    <a:gdLst/>
                    <a:ahLst/>
                    <a:cxnLst>
                      <a:cxn ang="0">
                        <a:pos x="13" y="1145"/>
                      </a:cxn>
                      <a:cxn ang="0">
                        <a:pos x="0" y="1088"/>
                      </a:cxn>
                      <a:cxn ang="0">
                        <a:pos x="31" y="1042"/>
                      </a:cxn>
                      <a:cxn ang="0">
                        <a:pos x="134" y="988"/>
                      </a:cxn>
                      <a:cxn ang="0">
                        <a:pos x="226" y="927"/>
                      </a:cxn>
                      <a:cxn ang="0">
                        <a:pos x="313" y="827"/>
                      </a:cxn>
                      <a:cxn ang="0">
                        <a:pos x="432" y="689"/>
                      </a:cxn>
                      <a:cxn ang="0">
                        <a:pos x="463" y="634"/>
                      </a:cxn>
                      <a:cxn ang="0">
                        <a:pos x="479" y="580"/>
                      </a:cxn>
                      <a:cxn ang="0">
                        <a:pos x="472" y="526"/>
                      </a:cxn>
                      <a:cxn ang="0">
                        <a:pos x="444" y="426"/>
                      </a:cxn>
                      <a:cxn ang="0">
                        <a:pos x="376" y="299"/>
                      </a:cxn>
                      <a:cxn ang="0">
                        <a:pos x="301" y="229"/>
                      </a:cxn>
                      <a:cxn ang="0">
                        <a:pos x="235" y="190"/>
                      </a:cxn>
                      <a:cxn ang="0">
                        <a:pos x="181" y="184"/>
                      </a:cxn>
                      <a:cxn ang="0">
                        <a:pos x="153" y="190"/>
                      </a:cxn>
                      <a:cxn ang="0">
                        <a:pos x="150" y="163"/>
                      </a:cxn>
                      <a:cxn ang="0">
                        <a:pos x="215" y="154"/>
                      </a:cxn>
                      <a:cxn ang="0">
                        <a:pos x="291" y="154"/>
                      </a:cxn>
                      <a:cxn ang="0">
                        <a:pos x="238" y="93"/>
                      </a:cxn>
                      <a:cxn ang="0">
                        <a:pos x="206" y="45"/>
                      </a:cxn>
                      <a:cxn ang="0">
                        <a:pos x="229" y="27"/>
                      </a:cxn>
                      <a:cxn ang="0">
                        <a:pos x="313" y="109"/>
                      </a:cxn>
                      <a:cxn ang="0">
                        <a:pos x="329" y="121"/>
                      </a:cxn>
                      <a:cxn ang="0">
                        <a:pos x="313" y="57"/>
                      </a:cxn>
                      <a:cxn ang="0">
                        <a:pos x="301" y="9"/>
                      </a:cxn>
                      <a:cxn ang="0">
                        <a:pos x="313" y="0"/>
                      </a:cxn>
                      <a:cxn ang="0">
                        <a:pos x="341" y="9"/>
                      </a:cxn>
                      <a:cxn ang="0">
                        <a:pos x="366" y="121"/>
                      </a:cxn>
                      <a:cxn ang="0">
                        <a:pos x="379" y="118"/>
                      </a:cxn>
                      <a:cxn ang="0">
                        <a:pos x="379" y="30"/>
                      </a:cxn>
                      <a:cxn ang="0">
                        <a:pos x="404" y="21"/>
                      </a:cxn>
                      <a:cxn ang="0">
                        <a:pos x="422" y="36"/>
                      </a:cxn>
                      <a:cxn ang="0">
                        <a:pos x="413" y="154"/>
                      </a:cxn>
                      <a:cxn ang="0">
                        <a:pos x="407" y="202"/>
                      </a:cxn>
                      <a:cxn ang="0">
                        <a:pos x="422" y="299"/>
                      </a:cxn>
                      <a:cxn ang="0">
                        <a:pos x="472" y="402"/>
                      </a:cxn>
                      <a:cxn ang="0">
                        <a:pos x="525" y="520"/>
                      </a:cxn>
                      <a:cxn ang="0">
                        <a:pos x="566" y="607"/>
                      </a:cxn>
                      <a:cxn ang="0">
                        <a:pos x="563" y="652"/>
                      </a:cxn>
                      <a:cxn ang="0">
                        <a:pos x="488" y="734"/>
                      </a:cxn>
                      <a:cxn ang="0">
                        <a:pos x="385" y="836"/>
                      </a:cxn>
                      <a:cxn ang="0">
                        <a:pos x="301" y="937"/>
                      </a:cxn>
                      <a:cxn ang="0">
                        <a:pos x="197" y="1070"/>
                      </a:cxn>
                      <a:cxn ang="0">
                        <a:pos x="112" y="1136"/>
                      </a:cxn>
                      <a:cxn ang="0">
                        <a:pos x="47" y="1154"/>
                      </a:cxn>
                      <a:cxn ang="0">
                        <a:pos x="13" y="1145"/>
                      </a:cxn>
                    </a:cxnLst>
                    <a:rect l="0" t="0" r="r" b="b"/>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0" name="Freeform 20"/>
                  <p:cNvSpPr>
                    <a:spLocks/>
                  </p:cNvSpPr>
                  <p:nvPr/>
                </p:nvSpPr>
                <p:spPr bwMode="auto">
                  <a:xfrm>
                    <a:off x="2638" y="2566"/>
                    <a:ext cx="1037" cy="578"/>
                  </a:xfrm>
                  <a:custGeom>
                    <a:avLst/>
                    <a:gdLst/>
                    <a:ahLst/>
                    <a:cxnLst>
                      <a:cxn ang="0">
                        <a:pos x="210" y="468"/>
                      </a:cxn>
                      <a:cxn ang="0">
                        <a:pos x="361" y="462"/>
                      </a:cxn>
                      <a:cxn ang="0">
                        <a:pos x="498" y="444"/>
                      </a:cxn>
                      <a:cxn ang="0">
                        <a:pos x="583" y="423"/>
                      </a:cxn>
                      <a:cxn ang="0">
                        <a:pos x="705" y="354"/>
                      </a:cxn>
                      <a:cxn ang="0">
                        <a:pos x="792" y="288"/>
                      </a:cxn>
                      <a:cxn ang="0">
                        <a:pos x="906" y="207"/>
                      </a:cxn>
                      <a:cxn ang="0">
                        <a:pos x="959" y="156"/>
                      </a:cxn>
                      <a:cxn ang="0">
                        <a:pos x="1000" y="120"/>
                      </a:cxn>
                      <a:cxn ang="0">
                        <a:pos x="1037" y="81"/>
                      </a:cxn>
                      <a:cxn ang="0">
                        <a:pos x="1037" y="39"/>
                      </a:cxn>
                      <a:cxn ang="0">
                        <a:pos x="996" y="0"/>
                      </a:cxn>
                      <a:cxn ang="0">
                        <a:pos x="971" y="9"/>
                      </a:cxn>
                      <a:cxn ang="0">
                        <a:pos x="903" y="90"/>
                      </a:cxn>
                      <a:cxn ang="0">
                        <a:pos x="828" y="183"/>
                      </a:cxn>
                      <a:cxn ang="0">
                        <a:pos x="752" y="270"/>
                      </a:cxn>
                      <a:cxn ang="0">
                        <a:pos x="642" y="342"/>
                      </a:cxn>
                      <a:cxn ang="0">
                        <a:pos x="548" y="390"/>
                      </a:cxn>
                      <a:cxn ang="0">
                        <a:pos x="445" y="414"/>
                      </a:cxn>
                      <a:cxn ang="0">
                        <a:pos x="301" y="417"/>
                      </a:cxn>
                      <a:cxn ang="0">
                        <a:pos x="216" y="417"/>
                      </a:cxn>
                      <a:cxn ang="0">
                        <a:pos x="144" y="363"/>
                      </a:cxn>
                      <a:cxn ang="0">
                        <a:pos x="125" y="327"/>
                      </a:cxn>
                      <a:cxn ang="0">
                        <a:pos x="94" y="327"/>
                      </a:cxn>
                      <a:cxn ang="0">
                        <a:pos x="116" y="372"/>
                      </a:cxn>
                      <a:cxn ang="0">
                        <a:pos x="150" y="414"/>
                      </a:cxn>
                      <a:cxn ang="0">
                        <a:pos x="66" y="396"/>
                      </a:cxn>
                      <a:cxn ang="0">
                        <a:pos x="3" y="387"/>
                      </a:cxn>
                      <a:cxn ang="0">
                        <a:pos x="3" y="405"/>
                      </a:cxn>
                      <a:cxn ang="0">
                        <a:pos x="59" y="417"/>
                      </a:cxn>
                      <a:cxn ang="0">
                        <a:pos x="97" y="441"/>
                      </a:cxn>
                      <a:cxn ang="0">
                        <a:pos x="131" y="444"/>
                      </a:cxn>
                      <a:cxn ang="0">
                        <a:pos x="78" y="462"/>
                      </a:cxn>
                      <a:cxn ang="0">
                        <a:pos x="0" y="481"/>
                      </a:cxn>
                      <a:cxn ang="0">
                        <a:pos x="3" y="499"/>
                      </a:cxn>
                      <a:cxn ang="0">
                        <a:pos x="28" y="505"/>
                      </a:cxn>
                      <a:cxn ang="0">
                        <a:pos x="103" y="481"/>
                      </a:cxn>
                      <a:cxn ang="0">
                        <a:pos x="150" y="477"/>
                      </a:cxn>
                      <a:cxn ang="0">
                        <a:pos x="122" y="505"/>
                      </a:cxn>
                      <a:cxn ang="0">
                        <a:pos x="78" y="550"/>
                      </a:cxn>
                      <a:cxn ang="0">
                        <a:pos x="59" y="562"/>
                      </a:cxn>
                      <a:cxn ang="0">
                        <a:pos x="75" y="581"/>
                      </a:cxn>
                      <a:cxn ang="0">
                        <a:pos x="113" y="559"/>
                      </a:cxn>
                      <a:cxn ang="0">
                        <a:pos x="163" y="514"/>
                      </a:cxn>
                      <a:cxn ang="0">
                        <a:pos x="210" y="468"/>
                      </a:cxn>
                    </a:cxnLst>
                    <a:rect l="0" t="0" r="r" b="b"/>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1" name="Freeform 21"/>
                  <p:cNvSpPr>
                    <a:spLocks/>
                  </p:cNvSpPr>
                  <p:nvPr/>
                </p:nvSpPr>
                <p:spPr bwMode="auto">
                  <a:xfrm>
                    <a:off x="3595" y="2502"/>
                    <a:ext cx="609" cy="803"/>
                  </a:xfrm>
                  <a:custGeom>
                    <a:avLst/>
                    <a:gdLst/>
                    <a:ahLst/>
                    <a:cxnLst>
                      <a:cxn ang="0">
                        <a:pos x="38" y="90"/>
                      </a:cxn>
                      <a:cxn ang="0">
                        <a:pos x="63" y="27"/>
                      </a:cxn>
                      <a:cxn ang="0">
                        <a:pos x="104" y="0"/>
                      </a:cxn>
                      <a:cxn ang="0">
                        <a:pos x="141" y="0"/>
                      </a:cxn>
                      <a:cxn ang="0">
                        <a:pos x="179" y="18"/>
                      </a:cxn>
                      <a:cxn ang="0">
                        <a:pos x="216" y="54"/>
                      </a:cxn>
                      <a:cxn ang="0">
                        <a:pos x="235" y="117"/>
                      </a:cxn>
                      <a:cxn ang="0">
                        <a:pos x="245" y="180"/>
                      </a:cxn>
                      <a:cxn ang="0">
                        <a:pos x="263" y="243"/>
                      </a:cxn>
                      <a:cxn ang="0">
                        <a:pos x="298" y="312"/>
                      </a:cxn>
                      <a:cxn ang="0">
                        <a:pos x="357" y="384"/>
                      </a:cxn>
                      <a:cxn ang="0">
                        <a:pos x="415" y="432"/>
                      </a:cxn>
                      <a:cxn ang="0">
                        <a:pos x="499" y="468"/>
                      </a:cxn>
                      <a:cxn ang="0">
                        <a:pos x="571" y="522"/>
                      </a:cxn>
                      <a:cxn ang="0">
                        <a:pos x="608" y="577"/>
                      </a:cxn>
                      <a:cxn ang="0">
                        <a:pos x="602" y="622"/>
                      </a:cxn>
                      <a:cxn ang="0">
                        <a:pos x="593" y="676"/>
                      </a:cxn>
                      <a:cxn ang="0">
                        <a:pos x="565" y="712"/>
                      </a:cxn>
                      <a:cxn ang="0">
                        <a:pos x="518" y="757"/>
                      </a:cxn>
                      <a:cxn ang="0">
                        <a:pos x="449" y="790"/>
                      </a:cxn>
                      <a:cxn ang="0">
                        <a:pos x="396" y="800"/>
                      </a:cxn>
                      <a:cxn ang="0">
                        <a:pos x="320" y="784"/>
                      </a:cxn>
                      <a:cxn ang="0">
                        <a:pos x="251" y="748"/>
                      </a:cxn>
                      <a:cxn ang="0">
                        <a:pos x="179" y="694"/>
                      </a:cxn>
                      <a:cxn ang="0">
                        <a:pos x="129" y="631"/>
                      </a:cxn>
                      <a:cxn ang="0">
                        <a:pos x="82" y="550"/>
                      </a:cxn>
                      <a:cxn ang="0">
                        <a:pos x="44" y="456"/>
                      </a:cxn>
                      <a:cxn ang="0">
                        <a:pos x="19" y="375"/>
                      </a:cxn>
                      <a:cxn ang="0">
                        <a:pos x="7" y="297"/>
                      </a:cxn>
                      <a:cxn ang="0">
                        <a:pos x="0" y="189"/>
                      </a:cxn>
                      <a:cxn ang="0">
                        <a:pos x="19" y="117"/>
                      </a:cxn>
                      <a:cxn ang="0">
                        <a:pos x="38" y="90"/>
                      </a:cxn>
                    </a:cxnLst>
                    <a:rect l="0" t="0" r="r" b="b"/>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2" name="Freeform 22"/>
                  <p:cNvSpPr>
                    <a:spLocks/>
                  </p:cNvSpPr>
                  <p:nvPr/>
                </p:nvSpPr>
                <p:spPr bwMode="auto">
                  <a:xfrm>
                    <a:off x="4090" y="2846"/>
                    <a:ext cx="1044" cy="725"/>
                  </a:xfrm>
                  <a:custGeom>
                    <a:avLst/>
                    <a:gdLst/>
                    <a:ahLst/>
                    <a:cxnLst>
                      <a:cxn ang="0">
                        <a:pos x="116" y="230"/>
                      </a:cxn>
                      <a:cxn ang="0">
                        <a:pos x="216" y="147"/>
                      </a:cxn>
                      <a:cxn ang="0">
                        <a:pos x="338" y="72"/>
                      </a:cxn>
                      <a:cxn ang="0">
                        <a:pos x="417" y="27"/>
                      </a:cxn>
                      <a:cxn ang="0">
                        <a:pos x="479" y="12"/>
                      </a:cxn>
                      <a:cxn ang="0">
                        <a:pos x="529" y="0"/>
                      </a:cxn>
                      <a:cxn ang="0">
                        <a:pos x="573" y="18"/>
                      </a:cxn>
                      <a:cxn ang="0">
                        <a:pos x="601" y="75"/>
                      </a:cxn>
                      <a:cxn ang="0">
                        <a:pos x="620" y="230"/>
                      </a:cxn>
                      <a:cxn ang="0">
                        <a:pos x="620" y="416"/>
                      </a:cxn>
                      <a:cxn ang="0">
                        <a:pos x="620" y="536"/>
                      </a:cxn>
                      <a:cxn ang="0">
                        <a:pos x="642" y="609"/>
                      </a:cxn>
                      <a:cxn ang="0">
                        <a:pos x="686" y="597"/>
                      </a:cxn>
                      <a:cxn ang="0">
                        <a:pos x="717" y="552"/>
                      </a:cxn>
                      <a:cxn ang="0">
                        <a:pos x="779" y="500"/>
                      </a:cxn>
                      <a:cxn ang="0">
                        <a:pos x="876" y="470"/>
                      </a:cxn>
                      <a:cxn ang="0">
                        <a:pos x="943" y="470"/>
                      </a:cxn>
                      <a:cxn ang="0">
                        <a:pos x="1043" y="488"/>
                      </a:cxn>
                      <a:cxn ang="0">
                        <a:pos x="1037" y="524"/>
                      </a:cxn>
                      <a:cxn ang="0">
                        <a:pos x="1015" y="555"/>
                      </a:cxn>
                      <a:cxn ang="0">
                        <a:pos x="981" y="561"/>
                      </a:cxn>
                      <a:cxn ang="0">
                        <a:pos x="943" y="542"/>
                      </a:cxn>
                      <a:cxn ang="0">
                        <a:pos x="886" y="518"/>
                      </a:cxn>
                      <a:cxn ang="0">
                        <a:pos x="829" y="518"/>
                      </a:cxn>
                      <a:cxn ang="0">
                        <a:pos x="754" y="564"/>
                      </a:cxn>
                      <a:cxn ang="0">
                        <a:pos x="708" y="633"/>
                      </a:cxn>
                      <a:cxn ang="0">
                        <a:pos x="698" y="690"/>
                      </a:cxn>
                      <a:cxn ang="0">
                        <a:pos x="679" y="726"/>
                      </a:cxn>
                      <a:cxn ang="0">
                        <a:pos x="604" y="723"/>
                      </a:cxn>
                      <a:cxn ang="0">
                        <a:pos x="601" y="669"/>
                      </a:cxn>
                      <a:cxn ang="0">
                        <a:pos x="576" y="591"/>
                      </a:cxn>
                      <a:cxn ang="0">
                        <a:pos x="567" y="509"/>
                      </a:cxn>
                      <a:cxn ang="0">
                        <a:pos x="573" y="401"/>
                      </a:cxn>
                      <a:cxn ang="0">
                        <a:pos x="564" y="248"/>
                      </a:cxn>
                      <a:cxn ang="0">
                        <a:pos x="558" y="147"/>
                      </a:cxn>
                      <a:cxn ang="0">
                        <a:pos x="539" y="111"/>
                      </a:cxn>
                      <a:cxn ang="0">
                        <a:pos x="501" y="75"/>
                      </a:cxn>
                      <a:cxn ang="0">
                        <a:pos x="461" y="75"/>
                      </a:cxn>
                      <a:cxn ang="0">
                        <a:pos x="403" y="111"/>
                      </a:cxn>
                      <a:cxn ang="0">
                        <a:pos x="328" y="181"/>
                      </a:cxn>
                      <a:cxn ang="0">
                        <a:pos x="235" y="272"/>
                      </a:cxn>
                      <a:cxn ang="0">
                        <a:pos x="141" y="356"/>
                      </a:cxn>
                      <a:cxn ang="0">
                        <a:pos x="94" y="383"/>
                      </a:cxn>
                      <a:cxn ang="0">
                        <a:pos x="38" y="383"/>
                      </a:cxn>
                      <a:cxn ang="0">
                        <a:pos x="0" y="344"/>
                      </a:cxn>
                      <a:cxn ang="0">
                        <a:pos x="3" y="281"/>
                      </a:cxn>
                      <a:cxn ang="0">
                        <a:pos x="41" y="248"/>
                      </a:cxn>
                      <a:cxn ang="0">
                        <a:pos x="84" y="239"/>
                      </a:cxn>
                      <a:cxn ang="0">
                        <a:pos x="116" y="230"/>
                      </a:cxn>
                    </a:cxnLst>
                    <a:rect l="0" t="0" r="r" b="b"/>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3" name="Freeform 23"/>
                  <p:cNvSpPr>
                    <a:spLocks/>
                  </p:cNvSpPr>
                  <p:nvPr/>
                </p:nvSpPr>
                <p:spPr bwMode="auto">
                  <a:xfrm>
                    <a:off x="4030" y="3163"/>
                    <a:ext cx="709" cy="762"/>
                  </a:xfrm>
                  <a:custGeom>
                    <a:avLst/>
                    <a:gdLst/>
                    <a:ahLst/>
                    <a:cxnLst>
                      <a:cxn ang="0">
                        <a:pos x="0" y="64"/>
                      </a:cxn>
                      <a:cxn ang="0">
                        <a:pos x="22" y="16"/>
                      </a:cxn>
                      <a:cxn ang="0">
                        <a:pos x="69" y="0"/>
                      </a:cxn>
                      <a:cxn ang="0">
                        <a:pos x="134" y="7"/>
                      </a:cxn>
                      <a:cxn ang="0">
                        <a:pos x="150" y="52"/>
                      </a:cxn>
                      <a:cxn ang="0">
                        <a:pos x="125" y="227"/>
                      </a:cxn>
                      <a:cxn ang="0">
                        <a:pos x="122" y="360"/>
                      </a:cxn>
                      <a:cxn ang="0">
                        <a:pos x="116" y="435"/>
                      </a:cxn>
                      <a:cxn ang="0">
                        <a:pos x="116" y="450"/>
                      </a:cxn>
                      <a:cxn ang="0">
                        <a:pos x="131" y="524"/>
                      </a:cxn>
                      <a:cxn ang="0">
                        <a:pos x="172" y="536"/>
                      </a:cxn>
                      <a:cxn ang="0">
                        <a:pos x="225" y="524"/>
                      </a:cxn>
                      <a:cxn ang="0">
                        <a:pos x="303" y="481"/>
                      </a:cxn>
                      <a:cxn ang="0">
                        <a:pos x="387" y="460"/>
                      </a:cxn>
                      <a:cxn ang="0">
                        <a:pos x="482" y="444"/>
                      </a:cxn>
                      <a:cxn ang="0">
                        <a:pos x="585" y="432"/>
                      </a:cxn>
                      <a:cxn ang="0">
                        <a:pos x="660" y="432"/>
                      </a:cxn>
                      <a:cxn ang="0">
                        <a:pos x="694" y="441"/>
                      </a:cxn>
                      <a:cxn ang="0">
                        <a:pos x="713" y="463"/>
                      </a:cxn>
                      <a:cxn ang="0">
                        <a:pos x="704" y="496"/>
                      </a:cxn>
                      <a:cxn ang="0">
                        <a:pos x="657" y="524"/>
                      </a:cxn>
                      <a:cxn ang="0">
                        <a:pos x="613" y="563"/>
                      </a:cxn>
                      <a:cxn ang="0">
                        <a:pos x="572" y="618"/>
                      </a:cxn>
                      <a:cxn ang="0">
                        <a:pos x="547" y="663"/>
                      </a:cxn>
                      <a:cxn ang="0">
                        <a:pos x="526" y="708"/>
                      </a:cxn>
                      <a:cxn ang="0">
                        <a:pos x="510" y="762"/>
                      </a:cxn>
                      <a:cxn ang="0">
                        <a:pos x="488" y="762"/>
                      </a:cxn>
                      <a:cxn ang="0">
                        <a:pos x="469" y="741"/>
                      </a:cxn>
                      <a:cxn ang="0">
                        <a:pos x="462" y="681"/>
                      </a:cxn>
                      <a:cxn ang="0">
                        <a:pos x="507" y="627"/>
                      </a:cxn>
                      <a:cxn ang="0">
                        <a:pos x="566" y="563"/>
                      </a:cxn>
                      <a:cxn ang="0">
                        <a:pos x="622" y="515"/>
                      </a:cxn>
                      <a:cxn ang="0">
                        <a:pos x="647" y="499"/>
                      </a:cxn>
                      <a:cxn ang="0">
                        <a:pos x="657" y="478"/>
                      </a:cxn>
                      <a:cxn ang="0">
                        <a:pos x="632" y="463"/>
                      </a:cxn>
                      <a:cxn ang="0">
                        <a:pos x="547" y="463"/>
                      </a:cxn>
                      <a:cxn ang="0">
                        <a:pos x="440" y="481"/>
                      </a:cxn>
                      <a:cxn ang="0">
                        <a:pos x="356" y="509"/>
                      </a:cxn>
                      <a:cxn ang="0">
                        <a:pos x="265" y="560"/>
                      </a:cxn>
                      <a:cxn ang="0">
                        <a:pos x="187" y="596"/>
                      </a:cxn>
                      <a:cxn ang="0">
                        <a:pos x="103" y="599"/>
                      </a:cxn>
                      <a:cxn ang="0">
                        <a:pos x="69" y="587"/>
                      </a:cxn>
                      <a:cxn ang="0">
                        <a:pos x="50" y="542"/>
                      </a:cxn>
                      <a:cxn ang="0">
                        <a:pos x="37" y="478"/>
                      </a:cxn>
                      <a:cxn ang="0">
                        <a:pos x="31" y="360"/>
                      </a:cxn>
                      <a:cxn ang="0">
                        <a:pos x="19" y="151"/>
                      </a:cxn>
                      <a:cxn ang="0">
                        <a:pos x="0" y="64"/>
                      </a:cxn>
                    </a:cxnLst>
                    <a:rect l="0" t="0" r="r" b="b"/>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114" name="Group 24"/>
                <p:cNvGrpSpPr>
                  <a:grpSpLocks/>
                </p:cNvGrpSpPr>
                <p:nvPr/>
              </p:nvGrpSpPr>
              <p:grpSpPr bwMode="auto">
                <a:xfrm>
                  <a:off x="4864" y="3099"/>
                  <a:ext cx="432" cy="877"/>
                  <a:chOff x="4864" y="3099"/>
                  <a:chExt cx="432" cy="877"/>
                </a:xfrm>
              </p:grpSpPr>
              <p:sp>
                <p:nvSpPr>
                  <p:cNvPr id="1049625" name="Freeform 25"/>
                  <p:cNvSpPr>
                    <a:spLocks/>
                  </p:cNvSpPr>
                  <p:nvPr/>
                </p:nvSpPr>
                <p:spPr bwMode="auto">
                  <a:xfrm>
                    <a:off x="4578" y="3585"/>
                    <a:ext cx="716" cy="110"/>
                  </a:xfrm>
                  <a:custGeom>
                    <a:avLst/>
                    <a:gdLst/>
                    <a:ahLst/>
                    <a:cxnLst>
                      <a:cxn ang="0">
                        <a:pos x="340" y="109"/>
                      </a:cxn>
                      <a:cxn ang="0">
                        <a:pos x="165" y="30"/>
                      </a:cxn>
                      <a:cxn ang="0">
                        <a:pos x="48" y="0"/>
                      </a:cxn>
                      <a:cxn ang="0">
                        <a:pos x="10" y="0"/>
                      </a:cxn>
                      <a:cxn ang="0">
                        <a:pos x="0" y="27"/>
                      </a:cxn>
                      <a:cxn ang="0">
                        <a:pos x="22" y="48"/>
                      </a:cxn>
                      <a:cxn ang="0">
                        <a:pos x="70" y="54"/>
                      </a:cxn>
                      <a:cxn ang="0">
                        <a:pos x="184" y="75"/>
                      </a:cxn>
                      <a:cxn ang="0">
                        <a:pos x="340" y="109"/>
                      </a:cxn>
                    </a:cxnLst>
                    <a:rect l="0" t="0" r="r" b="b"/>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6" name="Freeform 26"/>
                  <p:cNvSpPr>
                    <a:spLocks/>
                  </p:cNvSpPr>
                  <p:nvPr/>
                </p:nvSpPr>
                <p:spPr bwMode="auto">
                  <a:xfrm>
                    <a:off x="4485" y="3686"/>
                    <a:ext cx="100" cy="289"/>
                  </a:xfrm>
                  <a:custGeom>
                    <a:avLst/>
                    <a:gdLst/>
                    <a:ahLst/>
                    <a:cxnLst>
                      <a:cxn ang="0">
                        <a:pos x="97" y="291"/>
                      </a:cxn>
                      <a:cxn ang="0">
                        <a:pos x="94" y="148"/>
                      </a:cxn>
                      <a:cxn ang="0">
                        <a:pos x="69" y="39"/>
                      </a:cxn>
                      <a:cxn ang="0">
                        <a:pos x="41" y="0"/>
                      </a:cxn>
                      <a:cxn ang="0">
                        <a:pos x="19" y="0"/>
                      </a:cxn>
                      <a:cxn ang="0">
                        <a:pos x="0" y="12"/>
                      </a:cxn>
                      <a:cxn ang="0">
                        <a:pos x="0" y="54"/>
                      </a:cxn>
                      <a:cxn ang="0">
                        <a:pos x="47" y="184"/>
                      </a:cxn>
                      <a:cxn ang="0">
                        <a:pos x="97" y="291"/>
                      </a:cxn>
                    </a:cxnLst>
                    <a:rect l="0" t="0" r="r" b="b"/>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7" name="Freeform 27"/>
                  <p:cNvSpPr>
                    <a:spLocks/>
                  </p:cNvSpPr>
                  <p:nvPr/>
                </p:nvSpPr>
                <p:spPr bwMode="auto">
                  <a:xfrm>
                    <a:off x="4625" y="3098"/>
                    <a:ext cx="589" cy="110"/>
                  </a:xfrm>
                  <a:custGeom>
                    <a:avLst/>
                    <a:gdLst/>
                    <a:ahLst/>
                    <a:cxnLst>
                      <a:cxn ang="0">
                        <a:pos x="0" y="72"/>
                      </a:cxn>
                      <a:cxn ang="0">
                        <a:pos x="42" y="30"/>
                      </a:cxn>
                      <a:cxn ang="0">
                        <a:pos x="100" y="3"/>
                      </a:cxn>
                      <a:cxn ang="0">
                        <a:pos x="166" y="0"/>
                      </a:cxn>
                      <a:cxn ang="0">
                        <a:pos x="214" y="9"/>
                      </a:cxn>
                      <a:cxn ang="0">
                        <a:pos x="138" y="18"/>
                      </a:cxn>
                      <a:cxn ang="0">
                        <a:pos x="109" y="36"/>
                      </a:cxn>
                      <a:cxn ang="0">
                        <a:pos x="81" y="63"/>
                      </a:cxn>
                      <a:cxn ang="0">
                        <a:pos x="68" y="93"/>
                      </a:cxn>
                      <a:cxn ang="0">
                        <a:pos x="42" y="111"/>
                      </a:cxn>
                      <a:cxn ang="0">
                        <a:pos x="10" y="108"/>
                      </a:cxn>
                      <a:cxn ang="0">
                        <a:pos x="0" y="72"/>
                      </a:cxn>
                    </a:cxnLst>
                    <a:rect l="0" t="0" r="r" b="b"/>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grpSp>
        <p:sp>
          <p:nvSpPr>
            <p:cNvPr id="4109" name="Rectangle 28"/>
            <p:cNvSpPr>
              <a:spLocks noChangeArrowheads="1"/>
            </p:cNvSpPr>
            <p:nvPr/>
          </p:nvSpPr>
          <p:spPr bwMode="auto">
            <a:xfrm>
              <a:off x="2976" y="2040"/>
              <a:ext cx="241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a:latin typeface="Times New Roman" pitchFamily="18" charset="0"/>
                </a:rPr>
                <a:t> GCD(a,b) = GCD(x,y) </a:t>
              </a:r>
            </a:p>
          </p:txBody>
        </p:sp>
        <p:sp>
          <p:nvSpPr>
            <p:cNvPr id="4110" name="Text Box 29"/>
            <p:cNvSpPr txBox="1">
              <a:spLocks noChangeArrowheads="1"/>
            </p:cNvSpPr>
            <p:nvPr/>
          </p:nvSpPr>
          <p:spPr bwMode="auto">
            <a:xfrm>
              <a:off x="2087" y="1651"/>
              <a:ext cx="16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And so it was.</a:t>
              </a:r>
            </a:p>
          </p:txBody>
        </p:sp>
      </p:grpSp>
      <p:sp>
        <p:nvSpPr>
          <p:cNvPr id="1049630" name="Text Box 30"/>
          <p:cNvSpPr txBox="1">
            <a:spLocks noChangeArrowheads="1"/>
          </p:cNvSpPr>
          <p:nvPr/>
        </p:nvSpPr>
        <p:spPr bwMode="auto">
          <a:xfrm>
            <a:off x="3406775" y="46021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And it was good.</a:t>
            </a:r>
          </a:p>
        </p:txBody>
      </p:sp>
      <p:sp>
        <p:nvSpPr>
          <p:cNvPr id="1049633" name="Text Box 33"/>
          <p:cNvSpPr txBox="1">
            <a:spLocks noChangeArrowheads="1"/>
          </p:cNvSpPr>
          <p:nvPr/>
        </p:nvSpPr>
        <p:spPr bwMode="auto">
          <a:xfrm>
            <a:off x="2098675" y="5410200"/>
            <a:ext cx="5902325"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He gave a new understanding of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grpSp>
        <p:nvGrpSpPr>
          <p:cNvPr id="8" name="Group 35"/>
          <p:cNvGrpSpPr>
            <a:grpSpLocks/>
          </p:cNvGrpSpPr>
          <p:nvPr/>
        </p:nvGrpSpPr>
        <p:grpSpPr bwMode="auto">
          <a:xfrm>
            <a:off x="714375" y="990600"/>
            <a:ext cx="8358188" cy="4587875"/>
            <a:chOff x="450" y="624"/>
            <a:chExt cx="5265" cy="2890"/>
          </a:xfrm>
        </p:grpSpPr>
        <p:pic>
          <p:nvPicPr>
            <p:cNvPr id="4104" name="Picture 7"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5" name="Text Box 10"/>
            <p:cNvSpPr txBox="1">
              <a:spLocks noChangeArrowheads="1"/>
            </p:cNvSpPr>
            <p:nvPr/>
          </p:nvSpPr>
          <p:spPr bwMode="auto">
            <a:xfrm>
              <a:off x="2016" y="624"/>
              <a:ext cx="3699"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Euclid said, </a:t>
              </a:r>
            </a:p>
            <a:p>
              <a:pPr>
                <a:spcBef>
                  <a:spcPct val="0"/>
                </a:spcBef>
              </a:pPr>
              <a:r>
                <a:rPr lang="en-US" altLang="en-US">
                  <a:latin typeface="Monotype Corsiva" pitchFamily="66" charset="0"/>
                </a:rPr>
                <a:t>“ Let there be an algorithm for GCD”</a:t>
              </a:r>
            </a:p>
          </p:txBody>
        </p:sp>
        <p:sp>
          <p:nvSpPr>
            <p:cNvPr id="4106" name="Text Box 34"/>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Euclid (300 BC)</a:t>
              </a:r>
            </a:p>
          </p:txBody>
        </p:sp>
      </p:grpSp>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History </a:t>
            </a:r>
            <a:r>
              <a:rPr lang="en-US" sz="3600" b="1" dirty="0" smtClean="0">
                <a:solidFill>
                  <a:schemeClr val="tx2"/>
                </a:solidFill>
                <a:effectLst>
                  <a:outerShdw blurRad="38100" dist="38100" dir="2700000" algn="tl">
                    <a:srgbClr val="000000"/>
                  </a:outerShdw>
                </a:effectLst>
                <a:latin typeface="Arial Rounded MT Bold" pitchFamily="34" charset="0"/>
                <a:cs typeface="+mn-cs"/>
              </a:rPr>
              <a:t>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49605"/>
                                        </p:tgtEl>
                                        <p:attrNameLst>
                                          <p:attrName>style.visibility</p:attrName>
                                        </p:attrNameLst>
                                      </p:cBhvr>
                                      <p:to>
                                        <p:strVal val="visible"/>
                                      </p:to>
                                    </p:set>
                                    <p:anim calcmode="lin" valueType="num">
                                      <p:cBhvr additive="base">
                                        <p:cTn id="7" dur="500" fill="hold"/>
                                        <p:tgtEl>
                                          <p:spTgt spid="1049605"/>
                                        </p:tgtEl>
                                        <p:attrNameLst>
                                          <p:attrName>ppt_x</p:attrName>
                                        </p:attrNameLst>
                                      </p:cBhvr>
                                      <p:tavLst>
                                        <p:tav tm="0">
                                          <p:val>
                                            <p:strVal val="#ppt_x"/>
                                          </p:val>
                                        </p:tav>
                                        <p:tav tm="100000">
                                          <p:val>
                                            <p:strVal val="#ppt_x"/>
                                          </p:val>
                                        </p:tav>
                                      </p:tavLst>
                                    </p:anim>
                                    <p:anim calcmode="lin" valueType="num">
                                      <p:cBhvr additive="base">
                                        <p:cTn id="8" dur="500" fill="hold"/>
                                        <p:tgtEl>
                                          <p:spTgt spid="104960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49630"/>
                                        </p:tgtEl>
                                        <p:attrNameLst>
                                          <p:attrName>style.visibility</p:attrName>
                                        </p:attrNameLst>
                                      </p:cBhvr>
                                      <p:to>
                                        <p:strVal val="visible"/>
                                      </p:to>
                                    </p:set>
                                    <p:anim calcmode="lin" valueType="num">
                                      <p:cBhvr additive="base">
                                        <p:cTn id="25" dur="500" fill="hold"/>
                                        <p:tgtEl>
                                          <p:spTgt spid="1049630"/>
                                        </p:tgtEl>
                                        <p:attrNameLst>
                                          <p:attrName>ppt_x</p:attrName>
                                        </p:attrNameLst>
                                      </p:cBhvr>
                                      <p:tavLst>
                                        <p:tav tm="0">
                                          <p:val>
                                            <p:strVal val="#ppt_x"/>
                                          </p:val>
                                        </p:tav>
                                        <p:tav tm="100000">
                                          <p:val>
                                            <p:strVal val="#ppt_x"/>
                                          </p:val>
                                        </p:tav>
                                      </p:tavLst>
                                    </p:anim>
                                    <p:anim calcmode="lin" valueType="num">
                                      <p:cBhvr additive="base">
                                        <p:cTn id="26" dur="500" fill="hold"/>
                                        <p:tgtEl>
                                          <p:spTgt spid="104963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49633"/>
                                        </p:tgtEl>
                                        <p:attrNameLst>
                                          <p:attrName>style.visibility</p:attrName>
                                        </p:attrNameLst>
                                      </p:cBhvr>
                                      <p:to>
                                        <p:strVal val="visible"/>
                                      </p:to>
                                    </p:set>
                                    <p:anim calcmode="lin" valueType="num">
                                      <p:cBhvr additive="base">
                                        <p:cTn id="31" dur="500" fill="hold"/>
                                        <p:tgtEl>
                                          <p:spTgt spid="1049633"/>
                                        </p:tgtEl>
                                        <p:attrNameLst>
                                          <p:attrName>ppt_x</p:attrName>
                                        </p:attrNameLst>
                                      </p:cBhvr>
                                      <p:tavLst>
                                        <p:tav tm="0">
                                          <p:val>
                                            <p:strVal val="#ppt_x"/>
                                          </p:val>
                                        </p:tav>
                                        <p:tav tm="100000">
                                          <p:val>
                                            <p:strVal val="#ppt_x"/>
                                          </p:val>
                                        </p:tav>
                                      </p:tavLst>
                                    </p:anim>
                                    <p:anim calcmode="lin" valueType="num">
                                      <p:cBhvr additive="base">
                                        <p:cTn id="32" dur="500" fill="hold"/>
                                        <p:tgtEl>
                                          <p:spTgt spid="10496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9605" grpId="0"/>
      <p:bldP spid="1049630" grpId="0"/>
      <p:bldP spid="104963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grpSp>
        <p:nvGrpSpPr>
          <p:cNvPr id="2" name="Group 41"/>
          <p:cNvGrpSpPr>
            <a:grpSpLocks/>
          </p:cNvGrpSpPr>
          <p:nvPr/>
        </p:nvGrpSpPr>
        <p:grpSpPr bwMode="auto">
          <a:xfrm>
            <a:off x="528638" y="4953000"/>
            <a:ext cx="7696200" cy="1855788"/>
            <a:chOff x="333" y="1488"/>
            <a:chExt cx="4848" cy="1169"/>
          </a:xfrm>
        </p:grpSpPr>
        <p:sp>
          <p:nvSpPr>
            <p:cNvPr id="33799" name="Text Box 42"/>
            <p:cNvSpPr txBox="1">
              <a:spLocks noChangeArrowheads="1"/>
            </p:cNvSpPr>
            <p:nvPr/>
          </p:nvSpPr>
          <p:spPr bwMode="auto">
            <a:xfrm>
              <a:off x="1563" y="1803"/>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codeB</a:t>
              </a:r>
            </a:p>
          </p:txBody>
        </p:sp>
        <p:sp>
          <p:nvSpPr>
            <p:cNvPr id="33800" name="Text Box 43"/>
            <p:cNvSpPr txBox="1">
              <a:spLocks noChangeArrowheads="1"/>
            </p:cNvSpPr>
            <p:nvPr/>
          </p:nvSpPr>
          <p:spPr bwMode="auto">
            <a:xfrm>
              <a:off x="3750" y="2055"/>
              <a:ext cx="143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endParaRPr lang="en-CA" altLang="en-US" sz="2400">
                <a:solidFill>
                  <a:srgbClr val="33CC33"/>
                </a:solidFill>
                <a:latin typeface="Times New Roman" pitchFamily="18" charset="0"/>
              </a:endParaRPr>
            </a:p>
          </p:txBody>
        </p:sp>
        <p:sp>
          <p:nvSpPr>
            <p:cNvPr id="33801" name="AutoShape 44"/>
            <p:cNvSpPr>
              <a:spLocks noChangeArrowheads="1"/>
            </p:cNvSpPr>
            <p:nvPr/>
          </p:nvSpPr>
          <p:spPr bwMode="auto">
            <a:xfrm>
              <a:off x="3120" y="207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3802" name="Text Box 45"/>
            <p:cNvSpPr txBox="1">
              <a:spLocks noChangeArrowheads="1"/>
            </p:cNvSpPr>
            <p:nvPr/>
          </p:nvSpPr>
          <p:spPr bwMode="auto">
            <a:xfrm>
              <a:off x="333" y="1488"/>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Maintaining Loop Invariant</a:t>
              </a:r>
              <a:endParaRPr lang="en-CA" altLang="en-US" sz="2400">
                <a:solidFill>
                  <a:schemeClr val="tx2"/>
                </a:solidFill>
                <a:latin typeface="Times New Roman" pitchFamily="18" charset="0"/>
              </a:endParaRPr>
            </a:p>
          </p:txBody>
        </p:sp>
        <p:grpSp>
          <p:nvGrpSpPr>
            <p:cNvPr id="33803" name="Group 46"/>
            <p:cNvGrpSpPr>
              <a:grpSpLocks noChangeAspect="1"/>
            </p:cNvGrpSpPr>
            <p:nvPr/>
          </p:nvGrpSpPr>
          <p:grpSpPr bwMode="auto">
            <a:xfrm>
              <a:off x="511" y="1920"/>
              <a:ext cx="737" cy="737"/>
              <a:chOff x="4320" y="2016"/>
              <a:chExt cx="912" cy="912"/>
            </a:xfrm>
          </p:grpSpPr>
          <p:grpSp>
            <p:nvGrpSpPr>
              <p:cNvPr id="33804" name="Group 47"/>
              <p:cNvGrpSpPr>
                <a:grpSpLocks noChangeAspect="1"/>
              </p:cNvGrpSpPr>
              <p:nvPr/>
            </p:nvGrpSpPr>
            <p:grpSpPr bwMode="auto">
              <a:xfrm>
                <a:off x="4320" y="2016"/>
                <a:ext cx="912" cy="912"/>
                <a:chOff x="2496" y="1104"/>
                <a:chExt cx="912" cy="912"/>
              </a:xfrm>
            </p:grpSpPr>
            <p:grpSp>
              <p:nvGrpSpPr>
                <p:cNvPr id="33811" name="Group 48"/>
                <p:cNvGrpSpPr>
                  <a:grpSpLocks noChangeAspect="1"/>
                </p:cNvGrpSpPr>
                <p:nvPr/>
              </p:nvGrpSpPr>
              <p:grpSpPr bwMode="auto">
                <a:xfrm rot="2360341">
                  <a:off x="2592" y="1248"/>
                  <a:ext cx="680" cy="680"/>
                  <a:chOff x="1224" y="1212"/>
                  <a:chExt cx="3144" cy="3112"/>
                </a:xfrm>
              </p:grpSpPr>
              <p:sp>
                <p:nvSpPr>
                  <p:cNvPr id="3381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sp>
                <p:nvSpPr>
                  <p:cNvPr id="3381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33815" name="Group 51"/>
                  <p:cNvGrpSpPr>
                    <a:grpSpLocks noChangeAspect="1"/>
                  </p:cNvGrpSpPr>
                  <p:nvPr/>
                </p:nvGrpSpPr>
                <p:grpSpPr bwMode="auto">
                  <a:xfrm>
                    <a:off x="1776" y="1212"/>
                    <a:ext cx="1944" cy="2413"/>
                    <a:chOff x="2227" y="1194"/>
                    <a:chExt cx="1944" cy="2413"/>
                  </a:xfrm>
                </p:grpSpPr>
                <p:sp>
                  <p:nvSpPr>
                    <p:cNvPr id="33816"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7"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8" name="Freeform 54"/>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9" name="Freeform 55"/>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20"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21"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3381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grpSp>
          <p:grpSp>
            <p:nvGrpSpPr>
              <p:cNvPr id="33805" name="Group 59"/>
              <p:cNvGrpSpPr>
                <a:grpSpLocks noChangeAspect="1"/>
              </p:cNvGrpSpPr>
              <p:nvPr/>
            </p:nvGrpSpPr>
            <p:grpSpPr bwMode="auto">
              <a:xfrm>
                <a:off x="4368" y="2112"/>
                <a:ext cx="432" cy="240"/>
                <a:chOff x="-1152" y="3504"/>
                <a:chExt cx="432" cy="240"/>
              </a:xfrm>
            </p:grpSpPr>
            <p:grpSp>
              <p:nvGrpSpPr>
                <p:cNvPr id="33806" name="Group 60"/>
                <p:cNvGrpSpPr>
                  <a:grpSpLocks noChangeAspect="1"/>
                </p:cNvGrpSpPr>
                <p:nvPr/>
              </p:nvGrpSpPr>
              <p:grpSpPr bwMode="auto">
                <a:xfrm>
                  <a:off x="-1075" y="3504"/>
                  <a:ext cx="256" cy="210"/>
                  <a:chOff x="1728" y="2064"/>
                  <a:chExt cx="768" cy="672"/>
                </a:xfrm>
              </p:grpSpPr>
              <p:sp>
                <p:nvSpPr>
                  <p:cNvPr id="3380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3381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3380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3380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grpSp>
        <p:nvGrpSpPr>
          <p:cNvPr id="2" name="Group 22"/>
          <p:cNvGrpSpPr>
            <a:grpSpLocks/>
          </p:cNvGrpSpPr>
          <p:nvPr/>
        </p:nvGrpSpPr>
        <p:grpSpPr bwMode="auto">
          <a:xfrm>
            <a:off x="382588" y="4926013"/>
            <a:ext cx="7237412" cy="1855787"/>
            <a:chOff x="241" y="2592"/>
            <a:chExt cx="4559" cy="1169"/>
          </a:xfrm>
        </p:grpSpPr>
        <p:sp>
          <p:nvSpPr>
            <p:cNvPr id="34823" name="Text Box 23"/>
            <p:cNvSpPr txBox="1">
              <a:spLocks noChangeArrowheads="1"/>
            </p:cNvSpPr>
            <p:nvPr/>
          </p:nvSpPr>
          <p:spPr bwMode="auto">
            <a:xfrm>
              <a:off x="1563" y="2895"/>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34824" name="Text Box 24"/>
            <p:cNvSpPr txBox="1">
              <a:spLocks noChangeArrowheads="1"/>
            </p:cNvSpPr>
            <p:nvPr/>
          </p:nvSpPr>
          <p:spPr bwMode="auto">
            <a:xfrm>
              <a:off x="3722" y="3147"/>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&lt;postCond&gt;</a:t>
              </a:r>
            </a:p>
            <a:p>
              <a:pPr algn="ctr">
                <a:spcBef>
                  <a:spcPct val="0"/>
                </a:spcBef>
              </a:pPr>
              <a:endParaRPr lang="en-CA" altLang="en-US" sz="2400">
                <a:solidFill>
                  <a:srgbClr val="33CC33"/>
                </a:solidFill>
                <a:latin typeface="Times New Roman" pitchFamily="18" charset="0"/>
              </a:endParaRPr>
            </a:p>
          </p:txBody>
        </p:sp>
        <p:sp>
          <p:nvSpPr>
            <p:cNvPr id="34825" name="AutoShape 25"/>
            <p:cNvSpPr>
              <a:spLocks noChangeArrowheads="1"/>
            </p:cNvSpPr>
            <p:nvPr/>
          </p:nvSpPr>
          <p:spPr bwMode="auto">
            <a:xfrm>
              <a:off x="3120" y="3167"/>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4826" name="Text Box 26"/>
            <p:cNvSpPr txBox="1">
              <a:spLocks noChangeArrowheads="1"/>
            </p:cNvSpPr>
            <p:nvPr/>
          </p:nvSpPr>
          <p:spPr bwMode="auto">
            <a:xfrm>
              <a:off x="241" y="2592"/>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chemeClr val="tx2"/>
                  </a:solidFill>
                  <a:latin typeface="Times New Roman" pitchFamily="18" charset="0"/>
                </a:rPr>
                <a:t>Clean up loose ends</a:t>
              </a:r>
            </a:p>
            <a:p>
              <a:pPr algn="ctr">
                <a:spcBef>
                  <a:spcPct val="0"/>
                </a:spcBef>
              </a:pPr>
              <a:endParaRPr lang="en-CA" altLang="en-US" sz="2400">
                <a:solidFill>
                  <a:schemeClr val="tx2"/>
                </a:solidFill>
                <a:latin typeface="Times New Roman" pitchFamily="18" charset="0"/>
              </a:endParaRPr>
            </a:p>
          </p:txBody>
        </p:sp>
        <p:grpSp>
          <p:nvGrpSpPr>
            <p:cNvPr id="34827" name="Group 27"/>
            <p:cNvGrpSpPr>
              <a:grpSpLocks noChangeAspect="1"/>
            </p:cNvGrpSpPr>
            <p:nvPr/>
          </p:nvGrpSpPr>
          <p:grpSpPr bwMode="auto">
            <a:xfrm>
              <a:off x="543" y="3024"/>
              <a:ext cx="705" cy="737"/>
              <a:chOff x="4641" y="2352"/>
              <a:chExt cx="735" cy="768"/>
            </a:xfrm>
          </p:grpSpPr>
          <p:sp>
            <p:nvSpPr>
              <p:cNvPr id="34828"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34829" name="Group 29"/>
              <p:cNvGrpSpPr>
                <a:grpSpLocks noChangeAspect="1"/>
              </p:cNvGrpSpPr>
              <p:nvPr/>
            </p:nvGrpSpPr>
            <p:grpSpPr bwMode="auto">
              <a:xfrm>
                <a:off x="4703" y="2655"/>
                <a:ext cx="208" cy="170"/>
                <a:chOff x="1728" y="2064"/>
                <a:chExt cx="768" cy="672"/>
              </a:xfrm>
            </p:grpSpPr>
            <p:sp>
              <p:nvSpPr>
                <p:cNvPr id="34839"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34840"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34830"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pic>
            <p:nvPicPr>
              <p:cNvPr id="34831"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32" name="Group 34"/>
              <p:cNvGrpSpPr>
                <a:grpSpLocks noChangeAspect="1"/>
              </p:cNvGrpSpPr>
              <p:nvPr/>
            </p:nvGrpSpPr>
            <p:grpSpPr bwMode="auto">
              <a:xfrm rot="2360341">
                <a:off x="4794" y="2352"/>
                <a:ext cx="342" cy="428"/>
                <a:chOff x="2227" y="1194"/>
                <a:chExt cx="1944" cy="2413"/>
              </a:xfrm>
            </p:grpSpPr>
            <p:sp>
              <p:nvSpPr>
                <p:cNvPr id="34833"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4"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5" name="Freeform 37"/>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6" name="Freeform 38"/>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7"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8"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sp>
        <p:nvSpPr>
          <p:cNvPr id="25" name="Rectangle 3"/>
          <p:cNvSpPr txBox="1">
            <a:spLocks noChangeArrowheads="1"/>
          </p:cNvSpPr>
          <p:nvPr/>
        </p:nvSpPr>
        <p:spPr>
          <a:xfrm>
            <a:off x="304800" y="5638800"/>
            <a:ext cx="8458200" cy="1219200"/>
          </a:xfrm>
          <a:prstGeom prst="rect">
            <a:avLst/>
          </a:prstGeom>
        </p:spPr>
        <p:txBody>
          <a:bodyPr/>
          <a:lstStyle/>
          <a:p>
            <a:pPr marL="342900" indent="-342900" algn="ctr">
              <a:spcBef>
                <a:spcPct val="20000"/>
              </a:spcBef>
              <a:tabLst>
                <a:tab pos="858838" algn="l"/>
              </a:tabLst>
              <a:defRPr/>
            </a:pPr>
            <a:r>
              <a:rPr lang="en-US" sz="2400" kern="0">
                <a:effectLst>
                  <a:outerShdw blurRad="38100" dist="38100" dir="2700000" algn="tl">
                    <a:srgbClr val="000000"/>
                  </a:outerShdw>
                </a:effectLst>
                <a:latin typeface="+mn-lt"/>
                <a:cs typeface="+mn-cs"/>
              </a:rPr>
              <a:t>Proves that </a:t>
            </a:r>
            <a:r>
              <a:rPr lang="en-US" sz="2400" kern="0">
                <a:solidFill>
                  <a:schemeClr val="hlink"/>
                </a:solidFill>
                <a:effectLst>
                  <a:outerShdw blurRad="38100" dist="38100" dir="2700000" algn="tl">
                    <a:srgbClr val="000000"/>
                  </a:outerShdw>
                </a:effectLst>
                <a:latin typeface="+mn-lt"/>
                <a:cs typeface="+mn-cs"/>
              </a:rPr>
              <a:t>IF</a:t>
            </a:r>
            <a:r>
              <a:rPr lang="en-US" sz="2400" kern="0">
                <a:effectLst>
                  <a:outerShdw blurRad="38100" dist="38100" dir="2700000" algn="tl">
                    <a:srgbClr val="000000"/>
                  </a:outerShdw>
                </a:effectLst>
                <a:latin typeface="+mn-lt"/>
                <a:cs typeface="+mn-cs"/>
              </a:rPr>
              <a:t> the program terminates then it works </a:t>
            </a:r>
            <a:br>
              <a:rPr lang="en-US" sz="2400" kern="0">
                <a:effectLst>
                  <a:outerShdw blurRad="38100" dist="38100" dir="2700000" algn="tl">
                    <a:srgbClr val="000000"/>
                  </a:outerShdw>
                </a:effectLst>
                <a:latin typeface="+mn-lt"/>
                <a:cs typeface="+mn-cs"/>
              </a:rPr>
            </a:br>
            <a:r>
              <a:rPr lang="en-CA" sz="2400" kern="0">
                <a:solidFill>
                  <a:srgbClr val="33CC33"/>
                </a:solidFill>
                <a:effectLst>
                  <a:outerShdw blurRad="38100" dist="38100" dir="2700000" algn="tl">
                    <a:srgbClr val="000000"/>
                  </a:outerShdw>
                </a:effectLst>
                <a:latin typeface="+mn-lt"/>
                <a:cs typeface="+mn-cs"/>
              </a:rPr>
              <a:t>&lt;PreCond&gt;</a:t>
            </a:r>
            <a:r>
              <a:rPr lang="en-CA" sz="2400" kern="0">
                <a:effectLst>
                  <a:outerShdw blurRad="38100" dist="38100" dir="2700000" algn="tl">
                    <a:srgbClr val="000000"/>
                  </a:outerShdw>
                </a:effectLst>
                <a:latin typeface="+mn-lt"/>
                <a:cs typeface="+mn-cs"/>
              </a:rPr>
              <a:t> </a:t>
            </a:r>
            <a:r>
              <a:rPr lang="en-US" sz="2400" kern="0">
                <a:effectLst>
                  <a:outerShdw blurRad="38100" dist="38100" dir="2700000" algn="tl">
                    <a:srgbClr val="000000"/>
                  </a:outerShdw>
                </a:effectLst>
                <a:latin typeface="+mn-lt"/>
                <a:cs typeface="+mn-cs"/>
              </a:rPr>
              <a:t>&amp;</a:t>
            </a:r>
            <a:r>
              <a:rPr lang="en-CA" sz="2400" kern="0">
                <a:effectLst>
                  <a:outerShdw blurRad="38100" dist="38100" dir="2700000" algn="tl">
                    <a:srgbClr val="000000"/>
                  </a:outerShdw>
                </a:effectLst>
                <a:latin typeface="+mn-lt"/>
                <a:cs typeface="+mn-cs"/>
              </a:rPr>
              <a:t> </a:t>
            </a:r>
            <a:r>
              <a:rPr lang="en-CA" sz="2400" kern="0">
                <a:solidFill>
                  <a:schemeClr val="accent2"/>
                </a:solidFill>
                <a:effectLst>
                  <a:outerShdw blurRad="38100" dist="38100" dir="2700000" algn="tl">
                    <a:srgbClr val="000000"/>
                  </a:outerShdw>
                </a:effectLst>
                <a:latin typeface="+mn-lt"/>
                <a:cs typeface="+mn-cs"/>
              </a:rPr>
              <a:t>&lt;</a:t>
            </a:r>
            <a:r>
              <a:rPr lang="en-US" sz="2400" kern="0">
                <a:solidFill>
                  <a:schemeClr val="accent2"/>
                </a:solidFill>
                <a:effectLst>
                  <a:outerShdw blurRad="38100" dist="38100" dir="2700000" algn="tl">
                    <a:srgbClr val="000000"/>
                  </a:outerShdw>
                </a:effectLst>
                <a:latin typeface="+mn-lt"/>
                <a:cs typeface="+mn-cs"/>
              </a:rPr>
              <a:t>code</a:t>
            </a:r>
            <a:r>
              <a:rPr lang="en-CA" sz="2400" kern="0">
                <a:solidFill>
                  <a:schemeClr val="accent2"/>
                </a:solidFill>
                <a:effectLst>
                  <a:outerShdw blurRad="38100" dist="38100" dir="2700000" algn="tl">
                    <a:srgbClr val="000000"/>
                  </a:outerShdw>
                </a:effectLst>
                <a:latin typeface="+mn-lt"/>
                <a:cs typeface="+mn-cs"/>
              </a:rPr>
              <a:t>&gt;</a:t>
            </a:r>
            <a:r>
              <a:rPr lang="en-CA" sz="2400" kern="0">
                <a:effectLst>
                  <a:outerShdw blurRad="38100" dist="38100" dir="2700000" algn="tl">
                    <a:srgbClr val="000000"/>
                  </a:outerShdw>
                </a:effectLst>
                <a:latin typeface="+mn-lt"/>
                <a:cs typeface="+mn-cs"/>
              </a:rPr>
              <a:t> </a:t>
            </a:r>
            <a:r>
              <a:rPr lang="en-CA" sz="2400" kern="0">
                <a:effectLst>
                  <a:outerShdw blurRad="38100" dist="38100" dir="2700000" algn="tl">
                    <a:srgbClr val="000000"/>
                  </a:outerShdw>
                </a:effectLst>
                <a:latin typeface="Symbol" pitchFamily="18" charset="2"/>
                <a:cs typeface="+mn-cs"/>
              </a:rPr>
              <a:t>Þ </a:t>
            </a:r>
            <a:r>
              <a:rPr lang="en-CA" sz="2400" kern="0">
                <a:solidFill>
                  <a:srgbClr val="33CC33"/>
                </a:solidFill>
                <a:effectLst>
                  <a:outerShdw blurRad="38100" dist="38100" dir="2700000" algn="tl">
                    <a:srgbClr val="000000"/>
                  </a:outerShdw>
                </a:effectLst>
                <a:latin typeface="+mn-lt"/>
                <a:cs typeface="+mn-cs"/>
              </a:rPr>
              <a:t>&lt;PostCond&gt;</a:t>
            </a:r>
            <a:r>
              <a:rPr lang="en-CA" sz="2400" kern="0">
                <a:effectLst>
                  <a:outerShdw blurRad="38100" dist="38100" dir="2700000" algn="tl">
                    <a:srgbClr val="000000"/>
                  </a:outerShdw>
                </a:effectLst>
                <a:latin typeface="+mn-lt"/>
                <a:cs typeface="+mn-cs"/>
              </a:rPr>
              <a:t> </a:t>
            </a:r>
          </a:p>
        </p:txBody>
      </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3843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6870"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364546"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548"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14679" t="9518" r="52293" b="21979"/>
          <a:stretch>
            <a:fillRect/>
          </a:stretch>
        </p:blipFill>
        <p:spPr bwMode="auto">
          <a:xfrm>
            <a:off x="152400" y="1905000"/>
            <a:ext cx="4114800" cy="491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64546"/>
                                        </p:tgtEl>
                                        <p:attrNameLst>
                                          <p:attrName>style.visibility</p:attrName>
                                        </p:attrNameLst>
                                      </p:cBhvr>
                                      <p:to>
                                        <p:strVal val="visible"/>
                                      </p:to>
                                    </p:set>
                                    <p:anim calcmode="lin" valueType="num">
                                      <p:cBhvr additive="base">
                                        <p:cTn id="11" dur="500" fill="hold"/>
                                        <p:tgtEl>
                                          <p:spTgt spid="364546"/>
                                        </p:tgtEl>
                                        <p:attrNameLst>
                                          <p:attrName>ppt_x</p:attrName>
                                        </p:attrNameLst>
                                      </p:cBhvr>
                                      <p:tavLst>
                                        <p:tav tm="0">
                                          <p:val>
                                            <p:strVal val="1+#ppt_w/2"/>
                                          </p:val>
                                        </p:tav>
                                        <p:tav tm="100000">
                                          <p:val>
                                            <p:strVal val="#ppt_x"/>
                                          </p:val>
                                        </p:tav>
                                      </p:tavLst>
                                    </p:anim>
                                    <p:anim calcmode="lin" valueType="num">
                                      <p:cBhvr additive="base">
                                        <p:cTn id="12" dur="500" fill="hold"/>
                                        <p:tgtEl>
                                          <p:spTgt spid="36454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2">
                                            <p:txEl>
                                              <p:pRg st="2" end="2"/>
                                            </p:txEl>
                                          </p:spTgt>
                                        </p:tgtEl>
                                        <p:attrNameLst>
                                          <p:attrName>style.visibility</p:attrName>
                                        </p:attrNameLst>
                                      </p:cBhvr>
                                      <p:to>
                                        <p:strVal val="visible"/>
                                      </p:to>
                                    </p:set>
                                    <p:anim calcmode="lin" valueType="num">
                                      <p:cBhvr additive="base">
                                        <p:cTn id="23"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12">
                                            <p:txEl>
                                              <p:pRg st="3" end="3"/>
                                            </p:txEl>
                                          </p:spTgt>
                                        </p:tgtEl>
                                        <p:attrNameLst>
                                          <p:attrName>style.visibility</p:attrName>
                                        </p:attrNameLst>
                                      </p:cBhvr>
                                      <p:to>
                                        <p:strVal val="visible"/>
                                      </p:to>
                                    </p:set>
                                    <p:anim calcmode="lin" valueType="num">
                                      <p:cBhvr additive="base">
                                        <p:cTn id="29"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12">
                                            <p:txEl>
                                              <p:pRg st="4" end="4"/>
                                            </p:txEl>
                                          </p:spTgt>
                                        </p:tgtEl>
                                        <p:attrNameLst>
                                          <p:attrName>style.visibility</p:attrName>
                                        </p:attrNameLst>
                                      </p:cBhvr>
                                      <p:to>
                                        <p:strVal val="visible"/>
                                      </p:to>
                                    </p:set>
                                    <p:anim calcmode="lin" valueType="num">
                                      <p:cBhvr additive="base">
                                        <p:cTn id="35" dur="500" fill="hold"/>
                                        <p:tgtEl>
                                          <p:spTgt spid="1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303556">
                                            <p:txEl>
                                              <p:pRg st="0" end="0"/>
                                            </p:txEl>
                                          </p:spTgt>
                                        </p:tgtEl>
                                        <p:attrNameLst>
                                          <p:attrName>style.visibility</p:attrName>
                                        </p:attrNameLst>
                                      </p:cBhvr>
                                      <p:to>
                                        <p:strVal val="visible"/>
                                      </p:to>
                                    </p:set>
                                    <p:anim calcmode="lin" valueType="num">
                                      <p:cBhvr additive="base">
                                        <p:cTn id="41"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303556">
                                            <p:txEl>
                                              <p:pRg st="1" end="1"/>
                                            </p:txEl>
                                          </p:spTgt>
                                        </p:tgtEl>
                                        <p:attrNameLst>
                                          <p:attrName>style.visibility</p:attrName>
                                        </p:attrNameLst>
                                      </p:cBhvr>
                                      <p:to>
                                        <p:strVal val="visible"/>
                                      </p:to>
                                    </p:set>
                                    <p:anim calcmode="lin" valueType="num">
                                      <p:cBhvr additive="base">
                                        <p:cTn id="47"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303556">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64548"/>
                                        </p:tgtEl>
                                        <p:attrNameLst>
                                          <p:attrName>style.visibility</p:attrName>
                                        </p:attrNameLst>
                                      </p:cBhvr>
                                      <p:to>
                                        <p:strVal val="visible"/>
                                      </p:to>
                                    </p:set>
                                    <p:anim calcmode="lin" valueType="num">
                                      <p:cBhvr additive="base">
                                        <p:cTn id="51" dur="500" fill="hold"/>
                                        <p:tgtEl>
                                          <p:spTgt spid="364548"/>
                                        </p:tgtEl>
                                        <p:attrNameLst>
                                          <p:attrName>ppt_x</p:attrName>
                                        </p:attrNameLst>
                                      </p:cBhvr>
                                      <p:tavLst>
                                        <p:tav tm="0">
                                          <p:val>
                                            <p:strVal val="0-#ppt_w/2"/>
                                          </p:val>
                                        </p:tav>
                                        <p:tav tm="100000">
                                          <p:val>
                                            <p:strVal val="#ppt_x"/>
                                          </p:val>
                                        </p:tav>
                                      </p:tavLst>
                                    </p:anim>
                                    <p:anim calcmode="lin" valueType="num">
                                      <p:cBhvr additive="base">
                                        <p:cTn id="52" dur="500" fill="hold"/>
                                        <p:tgtEl>
                                          <p:spTgt spid="3645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7894"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37895"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47247" t="9554" r="1376" b="23570"/>
          <a:stretch>
            <a:fillRect/>
          </a:stretch>
        </p:blipFill>
        <p:spPr bwMode="auto">
          <a:xfrm>
            <a:off x="76200" y="2667000"/>
            <a:ext cx="4267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2" end="2"/>
                                            </p:txEl>
                                          </p:spTgt>
                                        </p:tgtEl>
                                        <p:attrNameLst>
                                          <p:attrName>style.visibility</p:attrName>
                                        </p:attrNameLst>
                                      </p:cBhvr>
                                      <p:to>
                                        <p:strVal val="visible"/>
                                      </p:to>
                                    </p:set>
                                    <p:anim calcmode="lin" valueType="num">
                                      <p:cBhvr additive="base">
                                        <p:cTn id="7" dur="500" fill="hold"/>
                                        <p:tgtEl>
                                          <p:spTgt spid="130355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8918" name="Straight Connector 16"/>
          <p:cNvCxnSpPr>
            <a:cxnSpLocks noChangeShapeType="1"/>
          </p:cNvCxnSpPr>
          <p:nvPr/>
        </p:nvCxnSpPr>
        <p:spPr bwMode="auto">
          <a:xfrm flipV="1">
            <a:off x="4537075" y="619125"/>
            <a:ext cx="0" cy="2505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0" name="Text Box 5"/>
          <p:cNvSpPr txBox="1">
            <a:spLocks noChangeArrowheads="1"/>
          </p:cNvSpPr>
          <p:nvPr/>
        </p:nvSpPr>
        <p:spPr bwMode="auto">
          <a:xfrm>
            <a:off x="1447800" y="3209925"/>
            <a:ext cx="6559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 computational problem is computable</a:t>
            </a:r>
          </a:p>
        </p:txBody>
      </p:sp>
      <p:sp>
        <p:nvSpPr>
          <p:cNvPr id="11" name="Text Box 28"/>
          <p:cNvSpPr txBox="1">
            <a:spLocks noChangeArrowheads="1"/>
          </p:cNvSpPr>
          <p:nvPr/>
        </p:nvSpPr>
        <p:spPr bwMode="auto">
          <a:xfrm>
            <a:off x="1554163" y="4800600"/>
            <a:ext cx="8763000" cy="95408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effectLst>
                  <a:outerShdw blurRad="38100" dist="38100" dir="2700000" algn="tl">
                    <a:srgbClr val="000000"/>
                  </a:outerShdw>
                </a:effectLst>
                <a:cs typeface="+mn-cs"/>
              </a:rPr>
              <a:t>Proof:</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Easy simulation </a:t>
            </a:r>
          </a:p>
        </p:txBody>
      </p:sp>
      <p:grpSp>
        <p:nvGrpSpPr>
          <p:cNvPr id="2" name="Group 26"/>
          <p:cNvGrpSpPr>
            <a:grpSpLocks/>
          </p:cNvGrpSpPr>
          <p:nvPr/>
        </p:nvGrpSpPr>
        <p:grpSpPr bwMode="auto">
          <a:xfrm>
            <a:off x="3932238" y="3995738"/>
            <a:ext cx="3946525" cy="523875"/>
            <a:chOff x="4021181" y="1000779"/>
            <a:chExt cx="3946294" cy="523499"/>
          </a:xfrm>
        </p:grpSpPr>
        <p:sp>
          <p:nvSpPr>
            <p:cNvPr id="15" name="Line 12"/>
            <p:cNvSpPr>
              <a:spLocks noChangeShapeType="1"/>
            </p:cNvSpPr>
            <p:nvPr/>
          </p:nvSpPr>
          <p:spPr bwMode="auto">
            <a:xfrm>
              <a:off x="4021181" y="1262528"/>
              <a:ext cx="1227065"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16"/>
            <p:cNvSpPr/>
            <p:nvPr/>
          </p:nvSpPr>
          <p:spPr>
            <a:xfrm>
              <a:off x="5370477" y="1000779"/>
              <a:ext cx="2596998" cy="523499"/>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by </a:t>
              </a:r>
              <a:r>
                <a:rPr lang="en-US" dirty="0">
                  <a:solidFill>
                    <a:schemeClr val="accent2"/>
                  </a:solidFill>
                  <a:cs typeface="+mn-cs"/>
                </a:rPr>
                <a:t>Java Program</a:t>
              </a:r>
              <a:endParaRPr lang="en-US" dirty="0">
                <a:solidFill>
                  <a:schemeClr val="accent2"/>
                </a:solidFill>
                <a:effectLst>
                  <a:outerShdw blurRad="38100" dist="38100" dir="2700000" algn="tl">
                    <a:srgbClr val="000000"/>
                  </a:outerShdw>
                </a:effectLst>
                <a:cs typeface="+mn-cs"/>
              </a:endParaRPr>
            </a:p>
          </p:txBody>
        </p:sp>
      </p:grpSp>
      <p:sp>
        <p:nvSpPr>
          <p:cNvPr id="18" name="Rectangle 17"/>
          <p:cNvSpPr>
            <a:spLocks noChangeArrowheads="1"/>
          </p:cNvSpPr>
          <p:nvPr/>
        </p:nvSpPr>
        <p:spPr bwMode="auto">
          <a:xfrm>
            <a:off x="914400" y="3938588"/>
            <a:ext cx="2981325" cy="523875"/>
          </a:xfrm>
          <a:prstGeom prst="rect">
            <a:avLst/>
          </a:prstGeom>
          <a:noFill/>
          <a:ln w="9525">
            <a:noFill/>
            <a:miter lim="800000"/>
            <a:headEnd/>
            <a:tailEnd/>
          </a:ln>
        </p:spPr>
        <p:txBody>
          <a:bodyPr wrap="none">
            <a:spAutoFit/>
          </a:bodyPr>
          <a:lstStyle/>
          <a:p>
            <a:pPr eaLnBrk="0" hangingPunct="0">
              <a:defRPr/>
            </a:pPr>
            <a:r>
              <a:rPr lang="en-US" dirty="0">
                <a:cs typeface="+mn-cs"/>
              </a:rPr>
              <a:t>by a </a:t>
            </a:r>
            <a:r>
              <a:rPr lang="en-US" dirty="0">
                <a:solidFill>
                  <a:schemeClr val="accent2"/>
                </a:solidFill>
                <a:effectLst>
                  <a:outerShdw blurRad="38100" dist="38100" dir="2700000" algn="tl">
                    <a:srgbClr val="000000"/>
                  </a:outerShdw>
                </a:effectLst>
                <a:cs typeface="+mn-cs"/>
              </a:rPr>
              <a:t>Machine Code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0-#ppt_w/2"/>
                                          </p:val>
                                        </p:tav>
                                        <p:tav tm="100000">
                                          <p:val>
                                            <p:strVal val="#ppt_x"/>
                                          </p:val>
                                        </p:tav>
                                      </p:tavLst>
                                    </p:anim>
                                    <p:anim calcmode="lin" valueType="num">
                                      <p:cBhvr additive="base">
                                        <p:cTn id="1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 calcmode="lin" valueType="num">
                                      <p:cBhvr additive="base">
                                        <p:cTn id="29"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9942" name="Straight Connector 16"/>
          <p:cNvCxnSpPr>
            <a:cxnSpLocks noChangeShapeType="1"/>
          </p:cNvCxnSpPr>
          <p:nvPr/>
        </p:nvCxnSpPr>
        <p:spPr bwMode="auto">
          <a:xfrm flipV="1">
            <a:off x="4537075" y="619125"/>
            <a:ext cx="0" cy="2505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39943" name="Text Box 5"/>
          <p:cNvSpPr txBox="1">
            <a:spLocks noChangeArrowheads="1"/>
          </p:cNvSpPr>
          <p:nvPr/>
        </p:nvSpPr>
        <p:spPr bwMode="auto">
          <a:xfrm>
            <a:off x="1447800" y="3209925"/>
            <a:ext cx="6559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 computational problem is computable</a:t>
            </a:r>
          </a:p>
        </p:txBody>
      </p:sp>
      <p:sp>
        <p:nvSpPr>
          <p:cNvPr id="11" name="Text Box 28"/>
          <p:cNvSpPr txBox="1">
            <a:spLocks noChangeArrowheads="1"/>
          </p:cNvSpPr>
          <p:nvPr/>
        </p:nvSpPr>
        <p:spPr bwMode="auto">
          <a:xfrm>
            <a:off x="1751013" y="4800600"/>
            <a:ext cx="87630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effectLst>
                  <a:outerShdw blurRad="38100" dist="38100" dir="2700000" algn="tl">
                    <a:srgbClr val="000000"/>
                  </a:outerShdw>
                </a:effectLst>
                <a:cs typeface="+mn-cs"/>
              </a:rPr>
              <a:t>Proof:</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This is what a compiler does.</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We will prove this after covering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Context Free Grammars</a:t>
            </a:r>
          </a:p>
        </p:txBody>
      </p:sp>
      <p:sp>
        <p:nvSpPr>
          <p:cNvPr id="13" name="Rectangle 12"/>
          <p:cNvSpPr/>
          <p:nvPr/>
        </p:nvSpPr>
        <p:spPr bwMode="auto">
          <a:xfrm>
            <a:off x="5281613" y="3995738"/>
            <a:ext cx="2597150"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by </a:t>
            </a:r>
            <a:r>
              <a:rPr lang="en-US" dirty="0">
                <a:solidFill>
                  <a:schemeClr val="accent2"/>
                </a:solidFill>
                <a:cs typeface="+mn-cs"/>
              </a:rPr>
              <a:t>Java Program</a:t>
            </a:r>
            <a:endParaRPr lang="en-US" dirty="0">
              <a:solidFill>
                <a:schemeClr val="accent2"/>
              </a:solidFill>
              <a:effectLst>
                <a:outerShdw blurRad="38100" dist="38100" dir="2700000" algn="tl">
                  <a:srgbClr val="000000"/>
                </a:outerShdw>
              </a:effectLst>
              <a:cs typeface="+mn-cs"/>
            </a:endParaRPr>
          </a:p>
        </p:txBody>
      </p:sp>
      <p:grpSp>
        <p:nvGrpSpPr>
          <p:cNvPr id="2" name="Group 19"/>
          <p:cNvGrpSpPr>
            <a:grpSpLocks/>
          </p:cNvGrpSpPr>
          <p:nvPr/>
        </p:nvGrpSpPr>
        <p:grpSpPr bwMode="auto">
          <a:xfrm>
            <a:off x="914400" y="3938588"/>
            <a:ext cx="4198938" cy="523875"/>
            <a:chOff x="914400" y="3938078"/>
            <a:chExt cx="4198937" cy="524155"/>
          </a:xfrm>
        </p:grpSpPr>
        <p:sp>
          <p:nvSpPr>
            <p:cNvPr id="17" name="Line 12"/>
            <p:cNvSpPr>
              <a:spLocks noChangeShapeType="1"/>
            </p:cNvSpPr>
            <p:nvPr/>
          </p:nvSpPr>
          <p:spPr bwMode="auto">
            <a:xfrm>
              <a:off x="3886199" y="4257336"/>
              <a:ext cx="1227138" cy="0"/>
            </a:xfrm>
            <a:prstGeom prst="line">
              <a:avLst/>
            </a:prstGeom>
            <a:noFill/>
            <a:ln w="38100" cap="sq">
              <a:solidFill>
                <a:schemeClr val="hlink"/>
              </a:solidFill>
              <a:round/>
              <a:headEnd type="arrow"/>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Rectangle 18"/>
            <p:cNvSpPr>
              <a:spLocks noChangeArrowheads="1"/>
            </p:cNvSpPr>
            <p:nvPr/>
          </p:nvSpPr>
          <p:spPr bwMode="auto">
            <a:xfrm>
              <a:off x="914400" y="3938078"/>
              <a:ext cx="2981324" cy="524155"/>
            </a:xfrm>
            <a:prstGeom prst="rect">
              <a:avLst/>
            </a:prstGeom>
            <a:noFill/>
            <a:ln w="9525">
              <a:noFill/>
              <a:miter lim="800000"/>
              <a:headEnd/>
              <a:tailEnd/>
            </a:ln>
          </p:spPr>
          <p:txBody>
            <a:bodyPr wrap="none">
              <a:spAutoFit/>
            </a:bodyPr>
            <a:lstStyle/>
            <a:p>
              <a:pPr eaLnBrk="0" hangingPunct="0">
                <a:defRPr/>
              </a:pPr>
              <a:r>
                <a:rPr lang="en-US" dirty="0">
                  <a:cs typeface="+mn-cs"/>
                </a:rPr>
                <a:t>by a </a:t>
              </a:r>
              <a:r>
                <a:rPr lang="en-US" dirty="0">
                  <a:solidFill>
                    <a:schemeClr val="accent2"/>
                  </a:solidFill>
                  <a:effectLst>
                    <a:outerShdw blurRad="38100" dist="38100" dir="2700000" algn="tl">
                      <a:srgbClr val="000000"/>
                    </a:outerShdw>
                  </a:effectLst>
                  <a:cs typeface="+mn-cs"/>
                </a:rPr>
                <a:t>Machine Code</a:t>
              </a:r>
              <a:endParaRPr lang="en-US" dirty="0">
                <a:solidFill>
                  <a:schemeClr val="accent2"/>
                </a:solidFill>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additive="base">
                                        <p:cTn id="19"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1">
                                            <p:txEl>
                                              <p:pRg st="1" end="1"/>
                                            </p:txEl>
                                          </p:spTgt>
                                        </p:tgtEl>
                                        <p:attrNameLst>
                                          <p:attrName>style.visibility</p:attrName>
                                        </p:attrNameLst>
                                      </p:cBhvr>
                                      <p:to>
                                        <p:strVal val="visible"/>
                                      </p:to>
                                    </p:set>
                                    <p:anim calcmode="lin" valueType="num">
                                      <p:cBhvr additive="base">
                                        <p:cTn id="25"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 calcmode="lin" valueType="num">
                                      <p:cBhvr additive="base">
                                        <p:cTn id="31"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 name="Group 15"/>
          <p:cNvGrpSpPr>
            <a:grpSpLocks/>
          </p:cNvGrpSpPr>
          <p:nvPr/>
        </p:nvGrpSpPr>
        <p:grpSpPr bwMode="auto">
          <a:xfrm>
            <a:off x="1820863" y="493713"/>
            <a:ext cx="5951537" cy="2411412"/>
            <a:chOff x="1821092" y="493693"/>
            <a:chExt cx="5951308" cy="2411967"/>
          </a:xfrm>
        </p:grpSpPr>
        <p:pic>
          <p:nvPicPr>
            <p:cNvPr id="40966"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7"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0968"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1660" y="1457860"/>
              <a:ext cx="217054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 Box 25"/>
          <p:cNvSpPr txBox="1">
            <a:spLocks noChangeArrowheads="1"/>
          </p:cNvSpPr>
          <p:nvPr/>
        </p:nvSpPr>
        <p:spPr bwMode="auto">
          <a:xfrm>
            <a:off x="685800" y="2971800"/>
            <a:ext cx="8458200" cy="1200150"/>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Define the first general model of computation</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(Previous machines/models did specific predefined tasks.)</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5">
                                            <p:txEl>
                                              <p:pRg st="1" end="1"/>
                                            </p:txEl>
                                          </p:spTgt>
                                        </p:tgtEl>
                                        <p:attrNameLst>
                                          <p:attrName>style.visibility</p:attrName>
                                        </p:attrNameLst>
                                      </p:cBhvr>
                                      <p:to>
                                        <p:strVal val="visible"/>
                                      </p:to>
                                    </p:set>
                                    <p:anim calcmode="lin" valueType="num">
                                      <p:cBhvr additive="base">
                                        <p:cTn id="1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41987" name="Group 15"/>
          <p:cNvGrpSpPr>
            <a:grpSpLocks/>
          </p:cNvGrpSpPr>
          <p:nvPr/>
        </p:nvGrpSpPr>
        <p:grpSpPr bwMode="auto">
          <a:xfrm>
            <a:off x="1820863" y="493713"/>
            <a:ext cx="5951537" cy="2411412"/>
            <a:chOff x="1821092" y="493693"/>
            <a:chExt cx="5951308" cy="2411967"/>
          </a:xfrm>
        </p:grpSpPr>
        <p:pic>
          <p:nvPicPr>
            <p:cNvPr id="41991"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2"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1993"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1660" y="1457860"/>
              <a:ext cx="217054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 Box 25"/>
          <p:cNvSpPr txBox="1">
            <a:spLocks noChangeArrowheads="1"/>
          </p:cNvSpPr>
          <p:nvPr/>
        </p:nvSpPr>
        <p:spPr bwMode="auto">
          <a:xfrm>
            <a:off x="685800" y="2971800"/>
            <a:ext cx="8458200" cy="2308225"/>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Show that a machine/algorithm does not need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 huge set of complex operation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but can itself be very simple.</a:t>
            </a:r>
          </a:p>
          <a:p>
            <a:pPr eaLnBrk="0" hangingPunct="0">
              <a:buFont typeface="Arial" pitchFamily="34" charset="0"/>
              <a:buChar char="•"/>
              <a:defRPr/>
            </a:pPr>
            <a:r>
              <a:rPr lang="en-US" sz="2400" dirty="0">
                <a:effectLst>
                  <a:outerShdw blurRad="38100" dist="38100" dir="2700000" algn="tl">
                    <a:srgbClr val="000000"/>
                  </a:outerShdw>
                </a:effectLst>
                <a:cs typeface="+mn-cs"/>
              </a:rPr>
              <a:t> Somehow the power of computation is an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emergent</a:t>
            </a:r>
            <a:r>
              <a:rPr lang="en-US" sz="2400" dirty="0">
                <a:effectLst>
                  <a:outerShdw blurRad="38100" dist="38100" dir="2700000" algn="tl">
                    <a:srgbClr val="000000"/>
                  </a:outerShdw>
                </a:effectLst>
                <a:cs typeface="+mn-cs"/>
              </a:rPr>
              <a:t> property”</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6" name="Rectangle 15"/>
          <p:cNvSpPr>
            <a:spLocks noChangeArrowheads="1"/>
          </p:cNvSpPr>
          <p:nvPr/>
        </p:nvSpPr>
        <p:spPr bwMode="auto">
          <a:xfrm>
            <a:off x="685800" y="5486400"/>
            <a:ext cx="81534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Def</a:t>
            </a:r>
            <a:r>
              <a:rPr lang="en-CA" altLang="en-US" sz="2400" baseline="30000">
                <a:latin typeface="Times New Roman" pitchFamily="18" charset="0"/>
              </a:rPr>
              <a:t>n</a:t>
            </a:r>
            <a:r>
              <a:rPr lang="en-CA" altLang="en-US" sz="2400">
                <a:latin typeface="Times New Roman" pitchFamily="18" charset="0"/>
              </a:rPr>
              <a:t>: In philosophy, systems theory, science, and art, </a:t>
            </a:r>
            <a:br>
              <a:rPr lang="en-CA" altLang="en-US" sz="2400">
                <a:latin typeface="Times New Roman" pitchFamily="18" charset="0"/>
              </a:rPr>
            </a:br>
            <a:r>
              <a:rPr lang="en-CA" altLang="en-US" sz="2400">
                <a:solidFill>
                  <a:schemeClr val="tx2"/>
                </a:solidFill>
                <a:latin typeface="Times New Roman" pitchFamily="18" charset="0"/>
              </a:rPr>
              <a:t>emergence</a:t>
            </a:r>
            <a:r>
              <a:rPr lang="en-CA" altLang="en-US" sz="2400">
                <a:latin typeface="Times New Roman" pitchFamily="18" charset="0"/>
              </a:rPr>
              <a:t> is the way complex properties and patterns arise out of a multiplicity of relatively simple interactions.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43011" name="Group 15"/>
          <p:cNvGrpSpPr>
            <a:grpSpLocks/>
          </p:cNvGrpSpPr>
          <p:nvPr/>
        </p:nvGrpSpPr>
        <p:grpSpPr bwMode="auto">
          <a:xfrm>
            <a:off x="1820863" y="493713"/>
            <a:ext cx="5951537" cy="2411412"/>
            <a:chOff x="1821092" y="493693"/>
            <a:chExt cx="5951308" cy="2411967"/>
          </a:xfrm>
        </p:grpSpPr>
        <p:pic>
          <p:nvPicPr>
            <p:cNvPr id="43018"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9"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3020"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1660" y="1457860"/>
              <a:ext cx="217054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 Box 25"/>
          <p:cNvSpPr txBox="1">
            <a:spLocks noChangeArrowheads="1"/>
          </p:cNvSpPr>
          <p:nvPr/>
        </p:nvSpPr>
        <p:spPr bwMode="auto">
          <a:xfrm>
            <a:off x="685800" y="2971800"/>
            <a:ext cx="8458200" cy="1570038"/>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Formally define what a legal computation is</a:t>
            </a:r>
          </a:p>
          <a:p>
            <a:pPr eaLnBrk="0" hangingPunct="0">
              <a:defRPr/>
            </a:pPr>
            <a:r>
              <a:rPr lang="en-US" sz="2400" dirty="0">
                <a:effectLst>
                  <a:outerShdw blurRad="38100" dist="38100" dir="2700000" algn="tl">
                    <a:srgbClr val="000000"/>
                  </a:outerShdw>
                </a:effectLst>
                <a:cs typeface="+mn-cs"/>
              </a:rPr>
              <a:t>  so that he could prove that the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Halting problem can’t be computed.</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 name="Group 18"/>
          <p:cNvGrpSpPr>
            <a:grpSpLocks/>
          </p:cNvGrpSpPr>
          <p:nvPr/>
        </p:nvGrpSpPr>
        <p:grpSpPr bwMode="auto">
          <a:xfrm>
            <a:off x="5638800" y="2438400"/>
            <a:ext cx="3429000" cy="4267200"/>
            <a:chOff x="3810000" y="381000"/>
            <a:chExt cx="5257800" cy="6375400"/>
          </a:xfrm>
        </p:grpSpPr>
        <p:sp>
          <p:nvSpPr>
            <p:cNvPr id="18" name="Oval 22"/>
            <p:cNvSpPr>
              <a:spLocks noChangeArrowheads="1"/>
            </p:cNvSpPr>
            <p:nvPr/>
          </p:nvSpPr>
          <p:spPr bwMode="auto">
            <a:xfrm>
              <a:off x="3810000" y="838758"/>
              <a:ext cx="5257800" cy="5917642"/>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017" name="Text Box 23"/>
            <p:cNvSpPr txBox="1">
              <a:spLocks noChangeArrowheads="1"/>
            </p:cNvSpPr>
            <p:nvPr/>
          </p:nvSpPr>
          <p:spPr bwMode="auto">
            <a:xfrm>
              <a:off x="4861552" y="381000"/>
              <a:ext cx="3152552" cy="1241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rgbClr val="FF5050"/>
                  </a:solidFill>
                  <a:latin typeface="Times New Roman" pitchFamily="18" charset="0"/>
                </a:rPr>
                <a:t/>
              </a:r>
              <a:br>
                <a:rPr lang="en-US" altLang="en-US" sz="2400">
                  <a:solidFill>
                    <a:srgbClr val="FF5050"/>
                  </a:solidFill>
                  <a:latin typeface="Times New Roman" pitchFamily="18" charset="0"/>
                </a:rPr>
              </a:br>
              <a:r>
                <a:rPr lang="en-US" altLang="en-US" sz="2400">
                  <a:solidFill>
                    <a:srgbClr val="FF5050"/>
                  </a:solidFill>
                  <a:latin typeface="Times New Roman" pitchFamily="18" charset="0"/>
                </a:rPr>
                <a:t>Computable</a:t>
              </a:r>
            </a:p>
          </p:txBody>
        </p:sp>
      </p:grpSp>
      <p:sp>
        <p:nvSpPr>
          <p:cNvPr id="20" name="Text Box 23"/>
          <p:cNvSpPr txBox="1">
            <a:spLocks noChangeArrowheads="1"/>
          </p:cNvSpPr>
          <p:nvPr/>
        </p:nvSpPr>
        <p:spPr bwMode="auto">
          <a:xfrm>
            <a:off x="7631113" y="1981200"/>
            <a:ext cx="15954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Halting</a:t>
            </a:r>
          </a:p>
          <a:p>
            <a:pPr algn="ctr">
              <a:spcBef>
                <a:spcPct val="0"/>
              </a:spcBef>
            </a:pPr>
            <a:r>
              <a:rPr lang="en-US" altLang="en-US" sz="2400">
                <a:solidFill>
                  <a:schemeClr val="tx2"/>
                </a:solidFill>
                <a:latin typeface="Times New Roman" pitchFamily="18" charset="0"/>
              </a:rPr>
              <a:t>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ppt_x"/>
                                          </p:val>
                                        </p:tav>
                                        <p:tav tm="100000">
                                          <p:val>
                                            <p:strVal val="#ppt_x"/>
                                          </p:val>
                                        </p:tav>
                                      </p:tavLst>
                                    </p:anim>
                                    <p:anim calcmode="lin" valueType="num">
                                      <p:cBhvr additive="base">
                                        <p:cTn id="2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1"/>
          <p:cNvGrpSpPr>
            <a:grpSpLocks/>
          </p:cNvGrpSpPr>
          <p:nvPr/>
        </p:nvGrpSpPr>
        <p:grpSpPr bwMode="auto">
          <a:xfrm>
            <a:off x="5334000" y="4267200"/>
            <a:ext cx="1952625" cy="2463800"/>
            <a:chOff x="3360" y="2688"/>
            <a:chExt cx="1230" cy="1552"/>
          </a:xfrm>
        </p:grpSpPr>
        <p:grpSp>
          <p:nvGrpSpPr>
            <p:cNvPr id="5128" name="Group 46"/>
            <p:cNvGrpSpPr>
              <a:grpSpLocks/>
            </p:cNvGrpSpPr>
            <p:nvPr/>
          </p:nvGrpSpPr>
          <p:grpSpPr bwMode="auto">
            <a:xfrm>
              <a:off x="3504" y="3504"/>
              <a:ext cx="1014" cy="736"/>
              <a:chOff x="3504" y="3504"/>
              <a:chExt cx="1014" cy="736"/>
            </a:xfrm>
          </p:grpSpPr>
          <p:sp>
            <p:nvSpPr>
              <p:cNvPr id="1051654" name="Oval 6"/>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131" name="Text Box 32"/>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Known</a:t>
                </a:r>
              </a:p>
            </p:txBody>
          </p:sp>
        </p:grpSp>
        <p:sp>
          <p:nvSpPr>
            <p:cNvPr id="5129" name="Text Box 55"/>
            <p:cNvSpPr txBox="1">
              <a:spLocks noChangeArrowheads="1"/>
            </p:cNvSpPr>
            <p:nvPr/>
          </p:nvSpPr>
          <p:spPr bwMode="auto">
            <a:xfrm>
              <a:off x="3360" y="2688"/>
              <a:ext cx="123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Unknown</a:t>
              </a:r>
            </a:p>
          </p:txBody>
        </p:sp>
      </p:grpSp>
      <p:pic>
        <p:nvPicPr>
          <p:cNvPr id="5123" name="Picture 58" descr="Euclid_3"/>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714375" y="1676400"/>
            <a:ext cx="2409825" cy="3810000"/>
          </a:xfrm>
        </p:spPr>
      </p:pic>
      <p:sp>
        <p:nvSpPr>
          <p:cNvPr id="1051707" name="Text Box 59"/>
          <p:cNvSpPr txBox="1">
            <a:spLocks noChangeArrowheads="1"/>
          </p:cNvSpPr>
          <p:nvPr/>
        </p:nvSpPr>
        <p:spPr bwMode="auto">
          <a:xfrm>
            <a:off x="3581400" y="1676400"/>
            <a:ext cx="5257800"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Monotype Corsiva" pitchFamily="66" charset="0"/>
              </a:rPr>
              <a:t>As one gets closer to God,</a:t>
            </a:r>
          </a:p>
          <a:p>
            <a:pPr algn="ctr">
              <a:spcBef>
                <a:spcPct val="0"/>
              </a:spcBef>
            </a:pPr>
            <a:r>
              <a:rPr lang="en-US" altLang="en-US">
                <a:latin typeface="Monotype Corsiva" pitchFamily="66" charset="0"/>
              </a:rPr>
              <a:t>everything is possible.</a:t>
            </a:r>
          </a:p>
          <a:p>
            <a:pPr algn="ctr">
              <a:spcBef>
                <a:spcPct val="0"/>
              </a:spcBef>
            </a:pPr>
            <a:r>
              <a:rPr lang="en-US" altLang="en-US">
                <a:latin typeface="Monotype Corsiva" pitchFamily="66" charset="0"/>
              </a:rPr>
              <a:t>We must only learn how to do it.</a:t>
            </a:r>
          </a:p>
        </p:txBody>
      </p:sp>
      <p:sp>
        <p:nvSpPr>
          <p:cNvPr id="5125" name="Text Box 60"/>
          <p:cNvSpPr txBox="1">
            <a:spLocks noChangeArrowheads="1"/>
          </p:cNvSpPr>
          <p:nvPr/>
        </p:nvSpPr>
        <p:spPr bwMode="auto">
          <a:xfrm>
            <a:off x="1219200" y="51816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Euclid (300 BC)</a:t>
            </a:r>
          </a:p>
        </p:txBody>
      </p:sp>
      <p:sp>
        <p:nvSpPr>
          <p:cNvPr id="1051710" name="Text Box 62"/>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GCD</a:t>
            </a:r>
          </a:p>
        </p:txBody>
      </p:sp>
      <p:sp>
        <p:nvSpPr>
          <p:cNvPr id="105171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History </a:t>
            </a:r>
            <a:r>
              <a:rPr lang="en-US" sz="3600" b="1" dirty="0" smtClean="0">
                <a:solidFill>
                  <a:schemeClr val="tx2"/>
                </a:solidFill>
                <a:effectLst>
                  <a:outerShdw blurRad="38100" dist="38100" dir="2700000" algn="tl">
                    <a:srgbClr val="000000"/>
                  </a:outerShdw>
                </a:effectLst>
                <a:latin typeface="Arial Rounded MT Bold" pitchFamily="34" charset="0"/>
                <a:cs typeface="+mn-cs"/>
              </a:rPr>
              <a:t>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51707"/>
                                        </p:tgtEl>
                                        <p:attrNameLst>
                                          <p:attrName>style.visibility</p:attrName>
                                        </p:attrNameLst>
                                      </p:cBhvr>
                                      <p:to>
                                        <p:strVal val="visible"/>
                                      </p:to>
                                    </p:set>
                                    <p:anim calcmode="lin" valueType="num">
                                      <p:cBhvr additive="base">
                                        <p:cTn id="7" dur="500" fill="hold"/>
                                        <p:tgtEl>
                                          <p:spTgt spid="1051707"/>
                                        </p:tgtEl>
                                        <p:attrNameLst>
                                          <p:attrName>ppt_x</p:attrName>
                                        </p:attrNameLst>
                                      </p:cBhvr>
                                      <p:tavLst>
                                        <p:tav tm="0">
                                          <p:val>
                                            <p:strVal val="#ppt_x"/>
                                          </p:val>
                                        </p:tav>
                                        <p:tav tm="100000">
                                          <p:val>
                                            <p:strVal val="#ppt_x"/>
                                          </p:val>
                                        </p:tav>
                                      </p:tavLst>
                                    </p:anim>
                                    <p:anim calcmode="lin" valueType="num">
                                      <p:cBhvr additive="base">
                                        <p:cTn id="8" dur="500" fill="hold"/>
                                        <p:tgtEl>
                                          <p:spTgt spid="105170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1051710"/>
                                        </p:tgtEl>
                                        <p:attrNameLst>
                                          <p:attrName>style.visibility</p:attrName>
                                        </p:attrNameLst>
                                      </p:cBhvr>
                                      <p:to>
                                        <p:strVal val="visible"/>
                                      </p:to>
                                    </p:set>
                                  </p:childTnLst>
                                </p:cTn>
                              </p:par>
                              <p:par>
                                <p:cTn id="19" presetID="42" presetClass="path" presetSubtype="0" accel="50000" decel="50000" fill="hold" grpId="0" nodeType="withEffect">
                                  <p:stCondLst>
                                    <p:cond delay="0"/>
                                  </p:stCondLst>
                                  <p:childTnLst>
                                    <p:animMotion origin="layout" path="M -1.11111E-6 -0.17794 L -1.11111E-6 1.66821E-6 " pathEditMode="relative" rAng="0" ptsTypes="AA">
                                      <p:cBhvr>
                                        <p:cTn id="20" dur="2000" fill="hold"/>
                                        <p:tgtEl>
                                          <p:spTgt spid="1051710"/>
                                        </p:tgtEl>
                                        <p:attrNameLst>
                                          <p:attrName>ppt_x</p:attrName>
                                          <p:attrName>ppt_y</p:attrName>
                                        </p:attrNameLst>
                                      </p:cBhvr>
                                      <p:rCtr x="0" y="88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1707" grpId="0"/>
      <p:bldP spid="1051710" grpId="0"/>
      <p:bldP spid="1051710"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4035"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4037"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2678113"/>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Just as Euclid/</a:t>
            </a:r>
            <a:r>
              <a:rPr lang="en-CA" sz="2400" dirty="0">
                <a:cs typeface="+mn-cs"/>
              </a:rPr>
              <a:t>Gödel</a:t>
            </a:r>
            <a:r>
              <a:rPr lang="en-CA" sz="2400" b="1" dirty="0">
                <a:cs typeface="+mn-cs"/>
              </a:rPr>
              <a:t> </a:t>
            </a:r>
            <a:r>
              <a:rPr lang="en-US" sz="2400" dirty="0">
                <a:effectLst>
                  <a:outerShdw blurRad="38100" dist="38100" dir="2700000" algn="tl">
                    <a:srgbClr val="000000"/>
                  </a:outerShdw>
                </a:effectLst>
                <a:cs typeface="+mn-cs"/>
              </a:rPr>
              <a:t>wanted the simplest set of axioms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from which to define truth of all mathematical statements,</a:t>
            </a:r>
          </a:p>
          <a:p>
            <a:pPr eaLnBrk="0" hangingPunct="0">
              <a:defRPr/>
            </a:pPr>
            <a:r>
              <a:rPr lang="en-US" sz="2400" dirty="0">
                <a:effectLst>
                  <a:outerShdw blurRad="38100" dist="38100" dir="2700000" algn="tl">
                    <a:srgbClr val="000000"/>
                  </a:outerShdw>
                </a:effectLst>
                <a:cs typeface="+mn-cs"/>
              </a:rPr>
              <a:t>   Turing</a:t>
            </a:r>
            <a:r>
              <a:rPr lang="en-CA" sz="2400" b="1" dirty="0">
                <a:cs typeface="+mn-cs"/>
              </a:rPr>
              <a:t> </a:t>
            </a:r>
            <a:r>
              <a:rPr lang="en-US" sz="2400" dirty="0">
                <a:effectLst>
                  <a:outerShdw blurRad="38100" dist="38100" dir="2700000" algn="tl">
                    <a:srgbClr val="000000"/>
                  </a:outerShdw>
                </a:effectLst>
                <a:cs typeface="+mn-cs"/>
              </a:rPr>
              <a:t>wanted the simplest set of operations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from which to define all algorithms.</a:t>
            </a:r>
          </a:p>
          <a:p>
            <a:pPr eaLnBrk="0" hangingPunct="0">
              <a:defRPr/>
            </a:pPr>
            <a:r>
              <a:rPr lang="en-US" sz="2400" dirty="0">
                <a:effectLst>
                  <a:outerShdw blurRad="38100" dist="38100" dir="2700000" algn="tl">
                    <a:srgbClr val="000000"/>
                  </a:outerShdw>
                </a:effectLst>
                <a:cs typeface="+mn-cs"/>
              </a:rPr>
              <a:t>   Giving multiplication away for free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would have felt like cheating. </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
                                            <p:txEl>
                                              <p:pRg st="3" end="3"/>
                                            </p:txEl>
                                          </p:spTgt>
                                        </p:tgtEl>
                                        <p:attrNameLst>
                                          <p:attrName>style.visibility</p:attrName>
                                        </p:attrNameLst>
                                      </p:cBhvr>
                                      <p:to>
                                        <p:strVal val="visible"/>
                                      </p:to>
                                    </p:set>
                                    <p:anim calcmode="lin" valueType="num">
                                      <p:cBhvr additive="base">
                                        <p:cTn id="19"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5059"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0"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5061"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1200150"/>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It is cool that such a simple model of computation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computes everything computable.</a:t>
            </a:r>
            <a:endParaRPr lang="en-CA" sz="2400" dirty="0">
              <a:cs typeface="+mn-cs"/>
            </a:endParaRP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6083"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4"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6085"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1938338"/>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a:t>
            </a:r>
            <a:r>
              <a:rPr lang="en-CA" sz="2400" dirty="0">
                <a:cs typeface="+mn-cs"/>
              </a:rPr>
              <a:t>Though not intended to be practical,</a:t>
            </a:r>
            <a:br>
              <a:rPr lang="en-CA" sz="2400" dirty="0">
                <a:cs typeface="+mn-cs"/>
              </a:rPr>
            </a:br>
            <a:r>
              <a:rPr lang="en-CA" sz="2400" dirty="0">
                <a:cs typeface="+mn-cs"/>
              </a:rPr>
              <a:t>   the Turing Machine hugely helped </a:t>
            </a:r>
            <a:br>
              <a:rPr lang="en-CA" sz="2400" dirty="0">
                <a:cs typeface="+mn-cs"/>
              </a:rPr>
            </a:br>
            <a:r>
              <a:rPr lang="en-CA" sz="2400" dirty="0">
                <a:cs typeface="+mn-cs"/>
              </a:rPr>
              <a:t>   develop and understand the power and limits </a:t>
            </a:r>
            <a:br>
              <a:rPr lang="en-CA" sz="2400" dirty="0">
                <a:cs typeface="+mn-cs"/>
              </a:rPr>
            </a:br>
            <a:r>
              <a:rPr lang="en-CA" sz="2400" dirty="0">
                <a:cs typeface="+mn-cs"/>
              </a:rPr>
              <a:t>   of mechanical computation.</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7651"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0765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1307653"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7654" name="Text Box 6"/>
          <p:cNvSpPr txBox="1">
            <a:spLocks noChangeArrowheads="1"/>
          </p:cNvSpPr>
          <p:nvPr/>
        </p:nvSpPr>
        <p:spPr bwMode="auto">
          <a:xfrm>
            <a:off x="457200" y="3027363"/>
            <a:ext cx="8686800" cy="353943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2" eaLnBrk="0" hangingPunct="0">
              <a:buFontTx/>
              <a:buChar char="•"/>
              <a:defRPr/>
            </a:pPr>
            <a:r>
              <a:rPr lang="en-US" dirty="0">
                <a:effectLst>
                  <a:outerShdw blurRad="38100" dist="38100" dir="2700000" algn="tl">
                    <a:srgbClr val="000000"/>
                  </a:outerShdw>
                </a:effectLst>
                <a:cs typeface="+mn-cs"/>
              </a:rPr>
              <a:t>Each cell contains either a zero, one, or blank</a:t>
            </a:r>
            <a:r>
              <a:rPr lang="en-US" dirty="0" smtClean="0">
                <a:effectLst>
                  <a:outerShdw blurRad="38100" dist="38100" dir="2700000" algn="tl">
                    <a:srgbClr val="000000"/>
                  </a:outerShdw>
                </a:effectLst>
                <a:cs typeface="+mn-cs"/>
              </a:rPr>
              <a:t>.</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   (or characters from some other finite alphabet </a:t>
            </a:r>
            <a:r>
              <a:rPr lang="en-US" dirty="0" smtClean="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a:p>
            <a:pPr lvl="2" eaLnBrk="0" hangingPunct="0">
              <a:buFontTx/>
              <a:buChar char="•"/>
              <a:defRPr/>
            </a:pPr>
            <a:r>
              <a:rPr lang="en-US" dirty="0">
                <a:effectLst>
                  <a:outerShdw blurRad="38100" dist="38100" dir="2700000" algn="tl">
                    <a:srgbClr val="000000"/>
                  </a:outerShdw>
                </a:effectLst>
                <a:cs typeface="+mn-cs"/>
              </a:rPr>
              <a:t>Tape is infinite in one direction</a:t>
            </a:r>
          </a:p>
          <a:p>
            <a:pPr lvl="2" eaLnBrk="0" hangingPunct="0">
              <a:buFontTx/>
              <a:buChar char="•"/>
              <a:defRPr/>
            </a:pPr>
            <a:r>
              <a:rPr lang="en-US" dirty="0">
                <a:effectLst>
                  <a:outerShdw blurRad="38100" dist="38100" dir="2700000" algn="tl">
                    <a:srgbClr val="000000"/>
                  </a:outerShdw>
                </a:effectLst>
                <a:cs typeface="+mn-cs"/>
              </a:rPr>
              <a:t>But after a finite number of cells, all are blanks.</a:t>
            </a:r>
          </a:p>
          <a:p>
            <a:pPr lvl="2" eaLnBrk="0" hangingPunct="0">
              <a:buFontTx/>
              <a:buChar char="•"/>
              <a:defRPr/>
            </a:pPr>
            <a:r>
              <a:rPr lang="en-US" dirty="0">
                <a:effectLst>
                  <a:outerShdw blurRad="38100" dist="38100" dir="2700000" algn="tl">
                    <a:srgbClr val="000000"/>
                  </a:outerShdw>
                </a:effectLst>
                <a:cs typeface="+mn-cs"/>
              </a:rPr>
              <a:t>Initially the input 101 is presented as </a:t>
            </a:r>
            <a:r>
              <a:rPr lang="en-US" dirty="0" err="1">
                <a:effectLst>
                  <a:outerShdw blurRad="38100" dist="38100" dir="2700000" algn="tl">
                    <a:srgbClr val="000000"/>
                  </a:outerShdw>
                </a:effectLst>
                <a:cs typeface="+mn-cs"/>
              </a:rPr>
              <a:t>b101bb</a:t>
            </a:r>
            <a:r>
              <a:rPr lang="en-US" dirty="0">
                <a:effectLst>
                  <a:outerShdw blurRad="38100" dist="38100" dir="2700000" algn="tl">
                    <a:srgbClr val="000000"/>
                  </a:outerShdw>
                </a:effectLst>
                <a:cs typeface="+mn-cs"/>
              </a:rPr>
              <a:t>…</a:t>
            </a:r>
          </a:p>
          <a:p>
            <a:pPr lvl="2" eaLnBrk="0" hangingPunct="0">
              <a:buFontTx/>
              <a:buChar char="•"/>
              <a:defRPr/>
            </a:pPr>
            <a:r>
              <a:rPr lang="en-US" dirty="0">
                <a:effectLst>
                  <a:outerShdw blurRad="38100" dist="38100" dir="2700000" algn="tl">
                    <a:srgbClr val="000000"/>
                  </a:outerShdw>
                </a:effectLst>
                <a:cs typeface="+mn-cs"/>
              </a:rPr>
              <a:t>As is the output.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7652">
                                            <p:txEl>
                                              <p:pRg st="0" end="0"/>
                                            </p:txEl>
                                          </p:spTgt>
                                        </p:tgtEl>
                                        <p:attrNameLst>
                                          <p:attrName>style.visibility</p:attrName>
                                        </p:attrNameLst>
                                      </p:cBhvr>
                                      <p:to>
                                        <p:strVal val="visible"/>
                                      </p:to>
                                    </p:set>
                                    <p:anim calcmode="lin" valueType="num">
                                      <p:cBhvr additive="base">
                                        <p:cTn id="7" dur="500" fill="hold"/>
                                        <p:tgtEl>
                                          <p:spTgt spid="130765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765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07653"/>
                                        </p:tgtEl>
                                        <p:attrNameLst>
                                          <p:attrName>style.visibility</p:attrName>
                                        </p:attrNameLst>
                                      </p:cBhvr>
                                      <p:to>
                                        <p:strVal val="visible"/>
                                      </p:to>
                                    </p:set>
                                    <p:anim calcmode="lin" valueType="num">
                                      <p:cBhvr additive="base">
                                        <p:cTn id="11" dur="500" fill="hold"/>
                                        <p:tgtEl>
                                          <p:spTgt spid="1307653"/>
                                        </p:tgtEl>
                                        <p:attrNameLst>
                                          <p:attrName>ppt_x</p:attrName>
                                        </p:attrNameLst>
                                      </p:cBhvr>
                                      <p:tavLst>
                                        <p:tav tm="0">
                                          <p:val>
                                            <p:strVal val="#ppt_x"/>
                                          </p:val>
                                        </p:tav>
                                        <p:tav tm="100000">
                                          <p:val>
                                            <p:strVal val="#ppt_x"/>
                                          </p:val>
                                        </p:tav>
                                      </p:tavLst>
                                    </p:anim>
                                    <p:anim calcmode="lin" valueType="num">
                                      <p:cBhvr additive="base">
                                        <p:cTn id="12" dur="500" fill="hold"/>
                                        <p:tgtEl>
                                          <p:spTgt spid="130765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07654">
                                            <p:txEl>
                                              <p:pRg st="0" end="0"/>
                                            </p:txEl>
                                          </p:spTgt>
                                        </p:tgtEl>
                                        <p:attrNameLst>
                                          <p:attrName>style.visibility</p:attrName>
                                        </p:attrNameLst>
                                      </p:cBhvr>
                                      <p:to>
                                        <p:strVal val="visible"/>
                                      </p:to>
                                    </p:set>
                                    <p:anim calcmode="lin" valueType="num">
                                      <p:cBhvr additive="base">
                                        <p:cTn id="17" dur="500" fill="hold"/>
                                        <p:tgtEl>
                                          <p:spTgt spid="130765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076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307654">
                                            <p:txEl>
                                              <p:pRg st="1" end="1"/>
                                            </p:txEl>
                                          </p:spTgt>
                                        </p:tgtEl>
                                        <p:attrNameLst>
                                          <p:attrName>style.visibility</p:attrName>
                                        </p:attrNameLst>
                                      </p:cBhvr>
                                      <p:to>
                                        <p:strVal val="visible"/>
                                      </p:to>
                                    </p:set>
                                    <p:anim calcmode="lin" valueType="num">
                                      <p:cBhvr additive="base">
                                        <p:cTn id="23" dur="500" fill="hold"/>
                                        <p:tgtEl>
                                          <p:spTgt spid="130765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0765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07654">
                                            <p:txEl>
                                              <p:pRg st="2" end="2"/>
                                            </p:txEl>
                                          </p:spTgt>
                                        </p:tgtEl>
                                        <p:attrNameLst>
                                          <p:attrName>style.visibility</p:attrName>
                                        </p:attrNameLst>
                                      </p:cBhvr>
                                      <p:to>
                                        <p:strVal val="visible"/>
                                      </p:to>
                                    </p:set>
                                    <p:anim calcmode="lin" valueType="num">
                                      <p:cBhvr additive="base">
                                        <p:cTn id="29" dur="500" fill="hold"/>
                                        <p:tgtEl>
                                          <p:spTgt spid="130765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076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07654">
                                            <p:txEl>
                                              <p:pRg st="3" end="3"/>
                                            </p:txEl>
                                          </p:spTgt>
                                        </p:tgtEl>
                                        <p:attrNameLst>
                                          <p:attrName>style.visibility</p:attrName>
                                        </p:attrNameLst>
                                      </p:cBhvr>
                                      <p:to>
                                        <p:strVal val="visible"/>
                                      </p:to>
                                    </p:set>
                                    <p:anim calcmode="lin" valueType="num">
                                      <p:cBhvr additive="base">
                                        <p:cTn id="35" dur="500" fill="hold"/>
                                        <p:tgtEl>
                                          <p:spTgt spid="1307654">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0765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07654">
                                            <p:txEl>
                                              <p:pRg st="4" end="4"/>
                                            </p:txEl>
                                          </p:spTgt>
                                        </p:tgtEl>
                                        <p:attrNameLst>
                                          <p:attrName>style.visibility</p:attrName>
                                        </p:attrNameLst>
                                      </p:cBhvr>
                                      <p:to>
                                        <p:strVal val="visible"/>
                                      </p:to>
                                    </p:set>
                                    <p:anim calcmode="lin" valueType="num">
                                      <p:cBhvr additive="base">
                                        <p:cTn id="41" dur="500" fill="hold"/>
                                        <p:tgtEl>
                                          <p:spTgt spid="1307654">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0765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07654">
                                            <p:txEl>
                                              <p:pRg st="5" end="5"/>
                                            </p:txEl>
                                          </p:spTgt>
                                        </p:tgtEl>
                                        <p:attrNameLst>
                                          <p:attrName>style.visibility</p:attrName>
                                        </p:attrNameLst>
                                      </p:cBhvr>
                                      <p:to>
                                        <p:strVal val="visible"/>
                                      </p:to>
                                    </p:set>
                                    <p:anim calcmode="lin" valueType="num">
                                      <p:cBhvr additive="base">
                                        <p:cTn id="47" dur="500" fill="hold"/>
                                        <p:tgtEl>
                                          <p:spTgt spid="1307654">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076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307654">
                                            <p:txEl>
                                              <p:pRg st="6" end="6"/>
                                            </p:txEl>
                                          </p:spTgt>
                                        </p:tgtEl>
                                        <p:attrNameLst>
                                          <p:attrName>style.visibility</p:attrName>
                                        </p:attrNameLst>
                                      </p:cBhvr>
                                      <p:to>
                                        <p:strVal val="visible"/>
                                      </p:to>
                                    </p:set>
                                    <p:anim calcmode="lin" valueType="num">
                                      <p:cBhvr additive="base">
                                        <p:cTn id="53" dur="500" fill="hold"/>
                                        <p:tgtEl>
                                          <p:spTgt spid="1307654">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0765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8676"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4813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8678" name="Text Box 6"/>
          <p:cNvSpPr txBox="1">
            <a:spLocks noChangeArrowheads="1"/>
          </p:cNvSpPr>
          <p:nvPr/>
        </p:nvSpPr>
        <p:spPr bwMode="auto">
          <a:xfrm>
            <a:off x="457200" y="3027363"/>
            <a:ext cx="8686800" cy="26781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1" eaLnBrk="0" hangingPunct="0">
              <a:buFontTx/>
              <a:buChar char="•"/>
              <a:defRPr/>
            </a:pPr>
            <a:r>
              <a:rPr lang="en-US" dirty="0">
                <a:effectLst>
                  <a:outerShdw blurRad="38100" dist="38100" dir="2700000" algn="tl">
                    <a:srgbClr val="000000"/>
                  </a:outerShdw>
                </a:effectLst>
                <a:cs typeface="+mn-cs"/>
              </a:rPr>
              <a:t>The current state </a:t>
            </a:r>
            <a:r>
              <a:rPr lang="en-US" i="1" dirty="0">
                <a:solidFill>
                  <a:schemeClr val="accent2"/>
                </a:solidFill>
                <a:cs typeface="+mn-cs"/>
              </a:rPr>
              <a:t>q</a:t>
            </a:r>
          </a:p>
          <a:p>
            <a:pPr lvl="2" eaLnBrk="0" hangingPunct="0">
              <a:buFontTx/>
              <a:buChar char="•"/>
              <a:defRPr/>
            </a:pPr>
            <a:r>
              <a:rPr lang="en-US" dirty="0">
                <a:effectLst>
                  <a:outerShdw blurRad="38100" dist="38100" dir="2700000" algn="tl">
                    <a:srgbClr val="000000"/>
                  </a:outerShdw>
                </a:effectLst>
                <a:cs typeface="+mn-cs"/>
              </a:rPr>
              <a:t>One of some fixed number</a:t>
            </a:r>
          </a:p>
          <a:p>
            <a:pPr lvl="2" eaLnBrk="0" hangingPunct="0">
              <a:buFontTx/>
              <a:buChar char="•"/>
              <a:defRPr/>
            </a:pPr>
            <a:r>
              <a:rPr lang="en-US" dirty="0">
                <a:effectLst>
                  <a:outerShdw blurRad="38100" dist="38100" dir="2700000" algn="tl">
                    <a:srgbClr val="000000"/>
                  </a:outerShdw>
                </a:effectLst>
                <a:cs typeface="+mn-cs"/>
              </a:rPr>
              <a:t>One of which is the start state </a:t>
            </a:r>
          </a:p>
          <a:p>
            <a:pPr lvl="2" eaLnBrk="0" hangingPunct="0">
              <a:buFontTx/>
              <a:buChar char="•"/>
              <a:defRPr/>
            </a:pPr>
            <a:r>
              <a:rPr lang="en-US" dirty="0">
                <a:effectLst>
                  <a:outerShdw blurRad="38100" dist="38100" dir="2700000" algn="tl">
                    <a:srgbClr val="000000"/>
                  </a:outerShdw>
                </a:effectLst>
                <a:cs typeface="+mn-cs"/>
              </a:rPr>
              <a:t>And one of which is the halting state</a:t>
            </a:r>
          </a:p>
        </p:txBody>
      </p:sp>
      <p:sp>
        <p:nvSpPr>
          <p:cNvPr id="1308680" name="Rectangle 8"/>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08681" name="Rectangle 9"/>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8678">
                                            <p:txEl>
                                              <p:pRg st="2" end="2"/>
                                            </p:txEl>
                                          </p:spTgt>
                                        </p:tgtEl>
                                        <p:attrNameLst>
                                          <p:attrName>style.visibility</p:attrName>
                                        </p:attrNameLst>
                                      </p:cBhvr>
                                      <p:to>
                                        <p:strVal val="visible"/>
                                      </p:to>
                                    </p:set>
                                    <p:anim calcmode="lin" valueType="num">
                                      <p:cBhvr additive="base">
                                        <p:cTn id="7" dur="500" fill="hold"/>
                                        <p:tgtEl>
                                          <p:spTgt spid="130867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8678">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08681"/>
                                        </p:tgtEl>
                                        <p:attrNameLst>
                                          <p:attrName>style.visibility</p:attrName>
                                        </p:attrNameLst>
                                      </p:cBhvr>
                                      <p:to>
                                        <p:strVal val="visible"/>
                                      </p:to>
                                    </p:set>
                                    <p:anim calcmode="lin" valueType="num">
                                      <p:cBhvr additive="base">
                                        <p:cTn id="11" dur="500" fill="hold"/>
                                        <p:tgtEl>
                                          <p:spTgt spid="1308681"/>
                                        </p:tgtEl>
                                        <p:attrNameLst>
                                          <p:attrName>ppt_x</p:attrName>
                                        </p:attrNameLst>
                                      </p:cBhvr>
                                      <p:tavLst>
                                        <p:tav tm="0">
                                          <p:val>
                                            <p:strVal val="#ppt_x"/>
                                          </p:val>
                                        </p:tav>
                                        <p:tav tm="100000">
                                          <p:val>
                                            <p:strVal val="#ppt_x"/>
                                          </p:val>
                                        </p:tav>
                                      </p:tavLst>
                                    </p:anim>
                                    <p:anim calcmode="lin" valueType="num">
                                      <p:cBhvr additive="base">
                                        <p:cTn id="12" dur="500" fill="hold"/>
                                        <p:tgtEl>
                                          <p:spTgt spid="1308681"/>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08678">
                                            <p:txEl>
                                              <p:pRg st="3" end="3"/>
                                            </p:txEl>
                                          </p:spTgt>
                                        </p:tgtEl>
                                        <p:attrNameLst>
                                          <p:attrName>style.visibility</p:attrName>
                                        </p:attrNameLst>
                                      </p:cBhvr>
                                      <p:to>
                                        <p:strVal val="visible"/>
                                      </p:to>
                                    </p:set>
                                    <p:anim calcmode="lin" valueType="num">
                                      <p:cBhvr additive="base">
                                        <p:cTn id="17" dur="500" fill="hold"/>
                                        <p:tgtEl>
                                          <p:spTgt spid="1308678">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0867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308678">
                                            <p:txEl>
                                              <p:pRg st="4" end="4"/>
                                            </p:txEl>
                                          </p:spTgt>
                                        </p:tgtEl>
                                        <p:attrNameLst>
                                          <p:attrName>style.visibility</p:attrName>
                                        </p:attrNameLst>
                                      </p:cBhvr>
                                      <p:to>
                                        <p:strVal val="visible"/>
                                      </p:to>
                                    </p:set>
                                    <p:anim calcmode="lin" valueType="num">
                                      <p:cBhvr additive="base">
                                        <p:cTn id="23" dur="500" fill="hold"/>
                                        <p:tgtEl>
                                          <p:spTgt spid="1308678">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0867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08678">
                                            <p:txEl>
                                              <p:pRg st="5" end="5"/>
                                            </p:txEl>
                                          </p:spTgt>
                                        </p:tgtEl>
                                        <p:attrNameLst>
                                          <p:attrName>style.visibility</p:attrName>
                                        </p:attrNameLst>
                                      </p:cBhvr>
                                      <p:to>
                                        <p:strVal val="visible"/>
                                      </p:to>
                                    </p:set>
                                    <p:anim calcmode="lin" valueType="num">
                                      <p:cBhvr additive="base">
                                        <p:cTn id="29" dur="500" fill="hold"/>
                                        <p:tgtEl>
                                          <p:spTgt spid="1308678">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08678">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868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970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4915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9702" name="Text Box 6"/>
          <p:cNvSpPr txBox="1">
            <a:spLocks noChangeArrowheads="1"/>
          </p:cNvSpPr>
          <p:nvPr/>
        </p:nvSpPr>
        <p:spPr bwMode="auto">
          <a:xfrm>
            <a:off x="457200" y="3027363"/>
            <a:ext cx="8686800" cy="3108325"/>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1" eaLnBrk="0" hangingPunct="0">
              <a:buFontTx/>
              <a:buChar char="•"/>
              <a:defRPr/>
            </a:pPr>
            <a:r>
              <a:rPr lang="en-US" dirty="0">
                <a:effectLst>
                  <a:outerShdw blurRad="38100" dist="38100" dir="2700000" algn="tl">
                    <a:srgbClr val="000000"/>
                  </a:outerShdw>
                </a:effectLst>
                <a:cs typeface="+mn-cs"/>
              </a:rPr>
              <a:t>The current state</a:t>
            </a:r>
          </a:p>
          <a:p>
            <a:pPr lvl="1" eaLnBrk="0" hangingPunct="0">
              <a:buFontTx/>
              <a:buChar char="•"/>
              <a:defRPr/>
            </a:pPr>
            <a:r>
              <a:rPr lang="en-US" dirty="0">
                <a:effectLst>
                  <a:outerShdw blurRad="38100" dist="38100" dir="2700000" algn="tl">
                    <a:srgbClr val="000000"/>
                  </a:outerShdw>
                </a:effectLst>
                <a:cs typeface="+mn-cs"/>
              </a:rPr>
              <a:t>The current location of the head.</a:t>
            </a:r>
          </a:p>
          <a:p>
            <a:pPr lvl="2" eaLnBrk="0" hangingPunct="0">
              <a:buFontTx/>
              <a:buChar char="•"/>
              <a:defRPr/>
            </a:pPr>
            <a:r>
              <a:rPr lang="en-US" dirty="0">
                <a:effectLst>
                  <a:outerShdw blurRad="38100" dist="38100" dir="2700000" algn="tl">
                    <a:srgbClr val="000000"/>
                  </a:outerShdw>
                </a:effectLst>
                <a:cs typeface="+mn-cs"/>
              </a:rPr>
              <a:t>The machine can move this head left or right.</a:t>
            </a:r>
          </a:p>
          <a:p>
            <a:pPr lvl="2" eaLnBrk="0" hangingPunct="0">
              <a:buFontTx/>
              <a:buChar char="•"/>
              <a:defRPr/>
            </a:pPr>
            <a:r>
              <a:rPr lang="en-US" dirty="0">
                <a:effectLst>
                  <a:outerShdw blurRad="38100" dist="38100" dir="2700000" algn="tl">
                    <a:srgbClr val="000000"/>
                  </a:outerShdw>
                </a:effectLst>
                <a:cs typeface="+mn-cs"/>
              </a:rPr>
              <a:t>But does not “know” its current location.</a:t>
            </a:r>
          </a:p>
          <a:p>
            <a:pPr lvl="2" eaLnBrk="0" hangingPunct="0">
              <a:buFontTx/>
              <a:buChar char="•"/>
              <a:defRPr/>
            </a:pPr>
            <a:r>
              <a:rPr lang="en-US" dirty="0">
                <a:effectLst>
                  <a:outerShdw blurRad="38100" dist="38100" dir="2700000" algn="tl">
                    <a:srgbClr val="000000"/>
                  </a:outerShdw>
                </a:effectLst>
                <a:cs typeface="+mn-cs"/>
              </a:rPr>
              <a:t>It only knows the value of this current cell. </a:t>
            </a:r>
          </a:p>
        </p:txBody>
      </p:sp>
      <p:sp>
        <p:nvSpPr>
          <p:cNvPr id="1309703"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09704" name="Rectangle 8"/>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9702">
                                            <p:txEl>
                                              <p:pRg st="3" end="3"/>
                                            </p:txEl>
                                          </p:spTgt>
                                        </p:tgtEl>
                                        <p:attrNameLst>
                                          <p:attrName>style.visibility</p:attrName>
                                        </p:attrNameLst>
                                      </p:cBhvr>
                                      <p:to>
                                        <p:strVal val="visible"/>
                                      </p:to>
                                    </p:set>
                                    <p:anim calcmode="lin" valueType="num">
                                      <p:cBhvr additive="base">
                                        <p:cTn id="7" dur="500" fill="hold"/>
                                        <p:tgtEl>
                                          <p:spTgt spid="130970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970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09702">
                                            <p:txEl>
                                              <p:pRg st="4" end="4"/>
                                            </p:txEl>
                                          </p:spTgt>
                                        </p:tgtEl>
                                        <p:attrNameLst>
                                          <p:attrName>style.visibility</p:attrName>
                                        </p:attrNameLst>
                                      </p:cBhvr>
                                      <p:to>
                                        <p:strVal val="visible"/>
                                      </p:to>
                                    </p:set>
                                    <p:anim calcmode="lin" valueType="num">
                                      <p:cBhvr additive="base">
                                        <p:cTn id="13" dur="500" fill="hold"/>
                                        <p:tgtEl>
                                          <p:spTgt spid="1309702">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970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9702">
                                            <p:txEl>
                                              <p:pRg st="5" end="5"/>
                                            </p:txEl>
                                          </p:spTgt>
                                        </p:tgtEl>
                                        <p:attrNameLst>
                                          <p:attrName>style.visibility</p:attrName>
                                        </p:attrNameLst>
                                      </p:cBhvr>
                                      <p:to>
                                        <p:strVal val="visible"/>
                                      </p:to>
                                    </p:set>
                                    <p:anim calcmode="lin" valueType="num">
                                      <p:cBhvr additive="base">
                                        <p:cTn id="19" dur="500" fill="hold"/>
                                        <p:tgtEl>
                                          <p:spTgt spid="1309702">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970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09702">
                                            <p:txEl>
                                              <p:pRg st="6" end="6"/>
                                            </p:txEl>
                                          </p:spTgt>
                                        </p:tgtEl>
                                        <p:attrNameLst>
                                          <p:attrName>style.visibility</p:attrName>
                                        </p:attrNameLst>
                                      </p:cBhvr>
                                      <p:to>
                                        <p:strVal val="visible"/>
                                      </p:to>
                                    </p:set>
                                    <p:anim calcmode="lin" valueType="num">
                                      <p:cBhvr additive="base">
                                        <p:cTn id="25" dur="500" fill="hold"/>
                                        <p:tgtEl>
                                          <p:spTgt spid="1309702">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0970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5018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26" name="Text Box 6"/>
          <p:cNvSpPr txBox="1">
            <a:spLocks noChangeArrowheads="1"/>
          </p:cNvSpPr>
          <p:nvPr/>
        </p:nvSpPr>
        <p:spPr bwMode="auto">
          <a:xfrm>
            <a:off x="457200" y="3027363"/>
            <a:ext cx="8686800" cy="39354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legal operations are:</a:t>
            </a:r>
          </a:p>
          <a:p>
            <a:pPr lvl="1" eaLnBrk="0" hangingPunct="0">
              <a:buFontTx/>
              <a:buChar char="•"/>
              <a:defRPr/>
            </a:pPr>
            <a:r>
              <a:rPr lang="en-US" dirty="0">
                <a:effectLst>
                  <a:outerShdw blurRad="38100" dist="38100" dir="2700000" algn="tl">
                    <a:srgbClr val="000000"/>
                  </a:outerShdw>
                </a:effectLst>
                <a:cs typeface="+mn-cs"/>
              </a:rPr>
              <a:t>Given the current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And value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 of the cell with the head</a:t>
            </a:r>
          </a:p>
          <a:p>
            <a:pPr eaLnBrk="0" hangingPunct="0">
              <a:buFontTx/>
              <a:buChar char="•"/>
              <a:defRPr/>
            </a:pPr>
            <a:r>
              <a:rPr lang="en-US" dirty="0">
                <a:effectLst>
                  <a:outerShdw blurRad="38100" dist="38100" dir="2700000" algn="tl">
                    <a:srgbClr val="000000"/>
                  </a:outerShdw>
                </a:effectLst>
                <a:cs typeface="+mn-cs"/>
              </a:rPr>
              <a:t>The TM looks up in a preset table</a:t>
            </a:r>
          </a:p>
          <a:p>
            <a:pPr lvl="1" eaLnBrk="0" hangingPunct="0">
              <a:buFontTx/>
              <a:buChar char="•"/>
              <a:defRPr/>
            </a:pPr>
            <a:r>
              <a:rPr lang="en-US" dirty="0">
                <a:effectLst>
                  <a:outerShdw blurRad="38100" dist="38100" dir="2700000" algn="tl">
                    <a:srgbClr val="000000"/>
                  </a:outerShdw>
                </a:effectLst>
                <a:cs typeface="+mn-cs"/>
              </a:rPr>
              <a:t>The next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Whether to write a new value to the current cell</a:t>
            </a:r>
          </a:p>
          <a:p>
            <a:pPr lvl="1" eaLnBrk="0" hangingPunct="0">
              <a:buFontTx/>
              <a:buChar char="•"/>
              <a:defRPr/>
            </a:pPr>
            <a:r>
              <a:rPr lang="en-US" dirty="0">
                <a:effectLst>
                  <a:outerShdw blurRad="38100" dist="38100" dir="2700000" algn="tl">
                    <a:srgbClr val="000000"/>
                  </a:outerShdw>
                </a:effectLst>
                <a:cs typeface="+mn-cs"/>
              </a:rPr>
              <a:t>Whether to move the head one cell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to the right or left</a:t>
            </a:r>
          </a:p>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0728" name="Rectangle 8"/>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
        <p:nvSpPr>
          <p:cNvPr id="1310729" name="Rectangle 9"/>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0726">
                                            <p:txEl>
                                              <p:pRg st="0" end="0"/>
                                            </p:txEl>
                                          </p:spTgt>
                                        </p:tgtEl>
                                        <p:attrNameLst>
                                          <p:attrName>style.visibility</p:attrName>
                                        </p:attrNameLst>
                                      </p:cBhvr>
                                      <p:to>
                                        <p:strVal val="visible"/>
                                      </p:to>
                                    </p:set>
                                    <p:anim calcmode="lin" valueType="num">
                                      <p:cBhvr additive="base">
                                        <p:cTn id="7" dur="500" fill="hold"/>
                                        <p:tgtEl>
                                          <p:spTgt spid="131072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07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0726">
                                            <p:txEl>
                                              <p:pRg st="1" end="1"/>
                                            </p:txEl>
                                          </p:spTgt>
                                        </p:tgtEl>
                                        <p:attrNameLst>
                                          <p:attrName>style.visibility</p:attrName>
                                        </p:attrNameLst>
                                      </p:cBhvr>
                                      <p:to>
                                        <p:strVal val="visible"/>
                                      </p:to>
                                    </p:set>
                                    <p:anim calcmode="lin" valueType="num">
                                      <p:cBhvr additive="base">
                                        <p:cTn id="13" dur="500" fill="hold"/>
                                        <p:tgtEl>
                                          <p:spTgt spid="131072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072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0726">
                                            <p:txEl>
                                              <p:pRg st="2" end="2"/>
                                            </p:txEl>
                                          </p:spTgt>
                                        </p:tgtEl>
                                        <p:attrNameLst>
                                          <p:attrName>style.visibility</p:attrName>
                                        </p:attrNameLst>
                                      </p:cBhvr>
                                      <p:to>
                                        <p:strVal val="visible"/>
                                      </p:to>
                                    </p:set>
                                    <p:anim calcmode="lin" valueType="num">
                                      <p:cBhvr additive="base">
                                        <p:cTn id="19" dur="500" fill="hold"/>
                                        <p:tgtEl>
                                          <p:spTgt spid="131072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07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0726">
                                            <p:txEl>
                                              <p:pRg st="3" end="3"/>
                                            </p:txEl>
                                          </p:spTgt>
                                        </p:tgtEl>
                                        <p:attrNameLst>
                                          <p:attrName>style.visibility</p:attrName>
                                        </p:attrNameLst>
                                      </p:cBhvr>
                                      <p:to>
                                        <p:strVal val="visible"/>
                                      </p:to>
                                    </p:set>
                                    <p:anim calcmode="lin" valueType="num">
                                      <p:cBhvr additive="base">
                                        <p:cTn id="25" dur="500" fill="hold"/>
                                        <p:tgtEl>
                                          <p:spTgt spid="131072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072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10726">
                                            <p:txEl>
                                              <p:pRg st="4" end="4"/>
                                            </p:txEl>
                                          </p:spTgt>
                                        </p:tgtEl>
                                        <p:attrNameLst>
                                          <p:attrName>style.visibility</p:attrName>
                                        </p:attrNameLst>
                                      </p:cBhvr>
                                      <p:to>
                                        <p:strVal val="visible"/>
                                      </p:to>
                                    </p:set>
                                    <p:anim calcmode="lin" valueType="num">
                                      <p:cBhvr additive="base">
                                        <p:cTn id="31" dur="500" fill="hold"/>
                                        <p:tgtEl>
                                          <p:spTgt spid="1310726">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10726">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10729"/>
                                        </p:tgtEl>
                                        <p:attrNameLst>
                                          <p:attrName>style.visibility</p:attrName>
                                        </p:attrNameLst>
                                      </p:cBhvr>
                                      <p:to>
                                        <p:strVal val="visible"/>
                                      </p:to>
                                    </p:set>
                                    <p:anim calcmode="lin" valueType="num">
                                      <p:cBhvr additive="base">
                                        <p:cTn id="35" dur="500" fill="hold"/>
                                        <p:tgtEl>
                                          <p:spTgt spid="1310729"/>
                                        </p:tgtEl>
                                        <p:attrNameLst>
                                          <p:attrName>ppt_x</p:attrName>
                                        </p:attrNameLst>
                                      </p:cBhvr>
                                      <p:tavLst>
                                        <p:tav tm="0">
                                          <p:val>
                                            <p:strVal val="#ppt_x"/>
                                          </p:val>
                                        </p:tav>
                                        <p:tav tm="100000">
                                          <p:val>
                                            <p:strVal val="#ppt_x"/>
                                          </p:val>
                                        </p:tav>
                                      </p:tavLst>
                                    </p:anim>
                                    <p:anim calcmode="lin" valueType="num">
                                      <p:cBhvr additive="base">
                                        <p:cTn id="36" dur="500" fill="hold"/>
                                        <p:tgtEl>
                                          <p:spTgt spid="1310729"/>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10726">
                                            <p:txEl>
                                              <p:pRg st="5" end="5"/>
                                            </p:txEl>
                                          </p:spTgt>
                                        </p:tgtEl>
                                        <p:attrNameLst>
                                          <p:attrName>style.visibility</p:attrName>
                                        </p:attrNameLst>
                                      </p:cBhvr>
                                      <p:to>
                                        <p:strVal val="visible"/>
                                      </p:to>
                                    </p:set>
                                    <p:anim calcmode="lin" valueType="num">
                                      <p:cBhvr additive="base">
                                        <p:cTn id="41" dur="500" fill="hold"/>
                                        <p:tgtEl>
                                          <p:spTgt spid="1310726">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1072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10726">
                                            <p:txEl>
                                              <p:pRg st="6" end="6"/>
                                            </p:txEl>
                                          </p:spTgt>
                                        </p:tgtEl>
                                        <p:attrNameLst>
                                          <p:attrName>style.visibility</p:attrName>
                                        </p:attrNameLst>
                                      </p:cBhvr>
                                      <p:to>
                                        <p:strVal val="visible"/>
                                      </p:to>
                                    </p:set>
                                    <p:anim calcmode="lin" valueType="num">
                                      <p:cBhvr additive="base">
                                        <p:cTn id="47" dur="500" fill="hold"/>
                                        <p:tgtEl>
                                          <p:spTgt spid="1310726">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1072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310726">
                                            <p:txEl>
                                              <p:pRg st="7" end="7"/>
                                            </p:txEl>
                                          </p:spTgt>
                                        </p:tgtEl>
                                        <p:attrNameLst>
                                          <p:attrName>style.visibility</p:attrName>
                                        </p:attrNameLst>
                                      </p:cBhvr>
                                      <p:to>
                                        <p:strVal val="visible"/>
                                      </p:to>
                                    </p:set>
                                    <p:anim calcmode="lin" valueType="num">
                                      <p:cBhvr additive="base">
                                        <p:cTn id="53" dur="500" fill="hold"/>
                                        <p:tgtEl>
                                          <p:spTgt spid="1310726">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10726">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2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529107"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2025994575"/>
              </p:ext>
            </p:extLst>
          </p:nvPr>
        </p:nvGraphicFramePr>
        <p:xfrm>
          <a:off x="4470506" y="1828799"/>
          <a:ext cx="4506624" cy="3337560"/>
        </p:xfrm>
        <a:graphic>
          <a:graphicData uri="http://schemas.openxmlformats.org/drawingml/2006/table">
            <a:tbl>
              <a:tblPr firstRow="1" firstCol="1" bandRow="1">
                <a:tableStyleId>{5C22544A-7EE6-4342-B048-85BDC9FD1C3A}</a:tableStyleId>
              </a:tblPr>
              <a:tblGrid>
                <a:gridCol w="711094"/>
                <a:gridCol w="1198052"/>
                <a:gridCol w="1298739"/>
                <a:gridCol w="1298739"/>
              </a:tblGrid>
              <a:tr h="370840">
                <a:tc>
                  <a:txBody>
                    <a:bodyPr/>
                    <a:lstStyle/>
                    <a:p>
                      <a:pPr algn="ctr"/>
                      <a:r>
                        <a:rPr lang="el-GR" i="1" dirty="0" smtClean="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0</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1</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Blank</a:t>
                      </a: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start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&lt;q</a:t>
                      </a:r>
                      <a:r>
                        <a:rPr lang="en-CA" baseline="-25000" dirty="0" smtClean="0">
                          <a:latin typeface="Times New Roman" panose="02020603050405020304" pitchFamily="18" charset="0"/>
                          <a:cs typeface="Times New Roman" panose="02020603050405020304" pitchFamily="18" charset="0"/>
                        </a:rPr>
                        <a:t>16</a:t>
                      </a:r>
                      <a:r>
                        <a:rPr lang="en-CA" baseline="0" dirty="0" smtClean="0">
                          <a:latin typeface="Times New Roman" panose="02020603050405020304" pitchFamily="18" charset="0"/>
                          <a:cs typeface="Times New Roman" panose="02020603050405020304" pitchFamily="18" charset="0"/>
                        </a:rPr>
                        <a:t>, 0, R&gt;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3</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4</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algn="ctr"/>
                      <a:r>
                        <a:rPr lang="en-CA" dirty="0" smtClean="0">
                          <a:latin typeface="Times New Roman" panose="02020603050405020304" pitchFamily="18" charset="0"/>
                          <a:cs typeface="Times New Roman" panose="02020603050405020304" pitchFamily="18" charset="0"/>
                        </a:rPr>
                        <a:t>….</a:t>
                      </a: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halt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bl>
          </a:graphicData>
        </a:graphic>
      </p:graphicFrame>
      <p:sp>
        <p:nvSpPr>
          <p:cNvPr id="10" name="Text Box 4"/>
          <p:cNvSpPr txBox="1">
            <a:spLocks noChangeArrowheads="1"/>
          </p:cNvSpPr>
          <p:nvPr/>
        </p:nvSpPr>
        <p:spPr bwMode="auto">
          <a:xfrm>
            <a:off x="5486400" y="1233488"/>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smtClean="0">
                <a:effectLst>
                  <a:outerShdw blurRad="38100" dist="38100" dir="2700000" algn="tl">
                    <a:srgbClr val="000000"/>
                  </a:outerShdw>
                </a:effectLst>
                <a:cs typeface="+mn-cs"/>
              </a:rPr>
              <a:t>c</a:t>
            </a:r>
            <a:r>
              <a:rPr lang="el-GR" dirty="0" smtClean="0">
                <a:effectLst>
                  <a:outerShdw blurRad="38100" dist="38100" dir="2700000" algn="tl">
                    <a:srgbClr val="000000"/>
                  </a:outerShdw>
                </a:effectLst>
                <a:cs typeface="+mn-cs"/>
              </a:rPr>
              <a:t>ϵ∑</a:t>
            </a:r>
            <a:r>
              <a:rPr lang="en-CA" dirty="0" smtClean="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11" name="Text Box 6"/>
          <p:cNvSpPr txBox="1">
            <a:spLocks noChangeArrowheads="1"/>
          </p:cNvSpPr>
          <p:nvPr/>
        </p:nvSpPr>
        <p:spPr bwMode="auto">
          <a:xfrm>
            <a:off x="838200" y="6449617"/>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smtClean="0">
                <a:effectLst>
                  <a:outerShdw blurRad="38100" dist="38100" dir="2700000" algn="tl">
                    <a:srgbClr val="000000"/>
                  </a:outerShdw>
                </a:effectLst>
                <a:cs typeface="Times New Roman" pitchFamily="18" charset="0"/>
              </a:rPr>
              <a:t>Transition </a:t>
            </a:r>
            <a:r>
              <a:rPr lang="en-US" dirty="0">
                <a:effectLst>
                  <a:outerShdw blurRad="38100" dist="38100" dir="2700000" algn="tl">
                    <a:srgbClr val="000000"/>
                  </a:outerShdw>
                </a:effectLst>
                <a:cs typeface="Times New Roman" pitchFamily="18" charset="0"/>
              </a:rPr>
              <a:t>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2" name="Text Box 4"/>
          <p:cNvSpPr txBox="1">
            <a:spLocks noChangeArrowheads="1"/>
          </p:cNvSpPr>
          <p:nvPr/>
        </p:nvSpPr>
        <p:spPr bwMode="auto">
          <a:xfrm rot="16200000">
            <a:off x="2667277" y="3123924"/>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smtClean="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
        <p:nvSpPr>
          <p:cNvPr id="13" name="Text Box 4"/>
          <p:cNvSpPr txBox="1">
            <a:spLocks noChangeArrowheads="1"/>
          </p:cNvSpPr>
          <p:nvPr/>
        </p:nvSpPr>
        <p:spPr bwMode="auto">
          <a:xfrm>
            <a:off x="152400" y="1483816"/>
            <a:ext cx="3919211" cy="4893647"/>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CA" sz="2400" dirty="0" smtClean="0">
                <a:effectLst>
                  <a:outerShdw blurRad="38100" dist="38100" dir="2700000" algn="tl">
                    <a:srgbClr val="000000"/>
                  </a:outerShdw>
                </a:effectLst>
                <a:cs typeface="+mn-cs"/>
              </a:rPr>
              <a:t>This is a TM.</a:t>
            </a:r>
          </a:p>
          <a:p>
            <a:pPr eaLnBrk="0" hangingPunct="0">
              <a:spcBef>
                <a:spcPts val="0"/>
              </a:spcBef>
              <a:defRPr/>
            </a:pPr>
            <a:r>
              <a:rPr lang="en-CA" sz="2400" dirty="0" smtClean="0">
                <a:effectLst>
                  <a:outerShdw blurRad="38100" dist="38100" dir="2700000" algn="tl">
                    <a:srgbClr val="000000"/>
                  </a:outerShdw>
                </a:effectLst>
                <a:cs typeface="+mn-cs"/>
              </a:rPr>
              <a:t>Nothing more.</a:t>
            </a:r>
          </a:p>
          <a:p>
            <a:pPr eaLnBrk="0" hangingPunct="0">
              <a:spcBef>
                <a:spcPts val="0"/>
              </a:spcBef>
              <a:defRPr/>
            </a:pPr>
            <a:r>
              <a:rPr lang="en-CA" sz="2400" dirty="0" smtClean="0">
                <a:effectLst>
                  <a:outerShdw blurRad="38100" dist="38100" dir="2700000" algn="tl">
                    <a:srgbClr val="000000"/>
                  </a:outerShdw>
                </a:effectLst>
                <a:cs typeface="+mn-cs"/>
              </a:rPr>
              <a:t>Nothing less.</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smtClean="0">
                <a:effectLst>
                  <a:outerShdw blurRad="38100" dist="38100" dir="2700000" algn="tl">
                    <a:srgbClr val="000000"/>
                  </a:outerShdw>
                </a:effectLst>
                <a:cs typeface="+mn-cs"/>
              </a:rPr>
              <a:t>It gives instructions</a:t>
            </a:r>
            <a:br>
              <a:rPr lang="en-US" sz="2400" dirty="0" smtClean="0">
                <a:effectLst>
                  <a:outerShdw blurRad="38100" dist="38100" dir="2700000" algn="tl">
                    <a:srgbClr val="000000"/>
                  </a:outerShdw>
                </a:effectLst>
                <a:cs typeface="+mn-cs"/>
              </a:rPr>
            </a:br>
            <a:r>
              <a:rPr lang="en-US" sz="2400" dirty="0" smtClean="0">
                <a:effectLst>
                  <a:outerShdw blurRad="38100" dist="38100" dir="2700000" algn="tl">
                    <a:srgbClr val="000000"/>
                  </a:outerShdw>
                </a:effectLst>
                <a:cs typeface="+mn-cs"/>
              </a:rPr>
              <a:t>  for “computing”</a:t>
            </a:r>
          </a:p>
          <a:p>
            <a:pPr eaLnBrk="0" hangingPunct="0">
              <a:spcBef>
                <a:spcPts val="0"/>
              </a:spcBef>
              <a:defRPr/>
            </a:pPr>
            <a:r>
              <a:rPr lang="en-US" sz="2400" dirty="0" smtClean="0">
                <a:effectLst>
                  <a:outerShdw blurRad="38100" dist="38100" dir="2700000" algn="tl">
                    <a:srgbClr val="000000"/>
                  </a:outerShdw>
                </a:effectLst>
                <a:cs typeface="+mn-cs"/>
              </a:rPr>
              <a:t>It is abstract.</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smtClean="0">
                <a:effectLst>
                  <a:outerShdw blurRad="38100" dist="38100" dir="2700000" algn="tl">
                    <a:srgbClr val="000000"/>
                  </a:outerShdw>
                </a:effectLst>
                <a:cs typeface="+mn-cs"/>
              </a:rPr>
              <a:t>It is NOT practical.</a:t>
            </a:r>
          </a:p>
          <a:p>
            <a:pPr eaLnBrk="0" hangingPunct="0">
              <a:spcBef>
                <a:spcPts val="0"/>
              </a:spcBef>
              <a:defRPr/>
            </a:pPr>
            <a:r>
              <a:rPr lang="en-US" sz="2400" dirty="0" smtClean="0">
                <a:effectLst>
                  <a:outerShdw blurRad="38100" dist="38100" dir="2700000" algn="tl">
                    <a:srgbClr val="000000"/>
                  </a:outerShdw>
                </a:effectLst>
                <a:cs typeface="+mn-cs"/>
              </a:rPr>
              <a:t>We will try to give</a:t>
            </a:r>
            <a:br>
              <a:rPr lang="en-US" sz="2400" dirty="0" smtClean="0">
                <a:effectLst>
                  <a:outerShdw blurRad="38100" dist="38100" dir="2700000" algn="tl">
                    <a:srgbClr val="000000"/>
                  </a:outerShdw>
                </a:effectLst>
                <a:cs typeface="+mn-cs"/>
              </a:rPr>
            </a:br>
            <a:r>
              <a:rPr lang="en-US" sz="2400" dirty="0" smtClean="0">
                <a:effectLst>
                  <a:outerShdw blurRad="38100" dist="38100" dir="2700000" algn="tl">
                    <a:srgbClr val="000000"/>
                  </a:outerShdw>
                </a:effectLst>
                <a:cs typeface="+mn-cs"/>
              </a:rPr>
              <a:t>   it “meaning”. </a:t>
            </a:r>
          </a:p>
          <a:p>
            <a:pPr eaLnBrk="0" hangingPunct="0">
              <a:spcBef>
                <a:spcPts val="0"/>
              </a:spcBef>
              <a:defRPr/>
            </a:pPr>
            <a:r>
              <a:rPr lang="en-US" sz="2400" dirty="0" smtClean="0">
                <a:effectLst>
                  <a:outerShdw blurRad="38100" dist="38100" dir="2700000" algn="tl">
                    <a:srgbClr val="000000"/>
                  </a:outerShdw>
                </a:effectLst>
                <a:cs typeface="+mn-cs"/>
              </a:rPr>
              <a:t>Instead of trying to design TMs, we will compile any Java like program into a TM.</a:t>
            </a:r>
            <a:endParaRPr lang="en-CA" sz="2400" dirty="0" smtClean="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191396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 calcmode="lin" valueType="num">
                                      <p:cBhvr additive="base">
                                        <p:cTn id="19"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3">
                                            <p:txEl>
                                              <p:pRg st="1" end="1"/>
                                            </p:txEl>
                                          </p:spTgt>
                                        </p:tgtEl>
                                        <p:attrNameLst>
                                          <p:attrName>style.visibility</p:attrName>
                                        </p:attrNameLst>
                                      </p:cBhvr>
                                      <p:to>
                                        <p:strVal val="visible"/>
                                      </p:to>
                                    </p:set>
                                    <p:anim calcmode="lin" valueType="num">
                                      <p:cBhvr additive="base">
                                        <p:cTn id="25"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2" end="2"/>
                                            </p:txEl>
                                          </p:spTgt>
                                        </p:tgtEl>
                                        <p:attrNameLst>
                                          <p:attrName>style.visibility</p:attrName>
                                        </p:attrNameLst>
                                      </p:cBhvr>
                                      <p:to>
                                        <p:strVal val="visible"/>
                                      </p:to>
                                    </p:set>
                                    <p:anim calcmode="lin" valueType="num">
                                      <p:cBhvr additive="base">
                                        <p:cTn id="3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3">
                                            <p:txEl>
                                              <p:pRg st="3" end="3"/>
                                            </p:txEl>
                                          </p:spTgt>
                                        </p:tgtEl>
                                        <p:attrNameLst>
                                          <p:attrName>style.visibility</p:attrName>
                                        </p:attrNameLst>
                                      </p:cBhvr>
                                      <p:to>
                                        <p:strVal val="visible"/>
                                      </p:to>
                                    </p:set>
                                    <p:anim calcmode="lin" valueType="num">
                                      <p:cBhvr additive="base">
                                        <p:cTn id="3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3">
                                            <p:txEl>
                                              <p:pRg st="4" end="4"/>
                                            </p:txEl>
                                          </p:spTgt>
                                        </p:tgtEl>
                                        <p:attrNameLst>
                                          <p:attrName>style.visibility</p:attrName>
                                        </p:attrNameLst>
                                      </p:cBhvr>
                                      <p:to>
                                        <p:strVal val="visible"/>
                                      </p:to>
                                    </p:set>
                                    <p:anim calcmode="lin" valueType="num">
                                      <p:cBhvr additive="base">
                                        <p:cTn id="43"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3">
                                            <p:txEl>
                                              <p:pRg st="5" end="5"/>
                                            </p:txEl>
                                          </p:spTgt>
                                        </p:tgtEl>
                                        <p:attrNameLst>
                                          <p:attrName>style.visibility</p:attrName>
                                        </p:attrNameLst>
                                      </p:cBhvr>
                                      <p:to>
                                        <p:strVal val="visible"/>
                                      </p:to>
                                    </p:set>
                                    <p:anim calcmode="lin" valueType="num">
                                      <p:cBhvr additive="base">
                                        <p:cTn id="49"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3">
                                            <p:txEl>
                                              <p:pRg st="6" end="6"/>
                                            </p:txEl>
                                          </p:spTgt>
                                        </p:tgtEl>
                                        <p:attrNameLst>
                                          <p:attrName>style.visibility</p:attrName>
                                        </p:attrNameLst>
                                      </p:cBhvr>
                                      <p:to>
                                        <p:strVal val="visible"/>
                                      </p:to>
                                    </p:set>
                                    <p:anim calcmode="lin" valueType="num">
                                      <p:cBhvr additive="base">
                                        <p:cTn id="55"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3">
                                            <p:txEl>
                                              <p:pRg st="7" end="7"/>
                                            </p:txEl>
                                          </p:spTgt>
                                        </p:tgtEl>
                                        <p:attrNameLst>
                                          <p:attrName>style.visibility</p:attrName>
                                        </p:attrNameLst>
                                      </p:cBhvr>
                                      <p:to>
                                        <p:strVal val="visible"/>
                                      </p:to>
                                    </p:set>
                                    <p:anim calcmode="lin" valueType="num">
                                      <p:cBhvr additive="base">
                                        <p:cTn id="61"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8"/>
          <p:cNvGrpSpPr>
            <a:grpSpLocks/>
          </p:cNvGrpSpPr>
          <p:nvPr/>
        </p:nvGrpSpPr>
        <p:grpSpPr bwMode="auto">
          <a:xfrm>
            <a:off x="288925" y="1371600"/>
            <a:ext cx="4191000" cy="1619250"/>
            <a:chOff x="3352800" y="1809304"/>
            <a:chExt cx="4191000" cy="1620000"/>
          </a:xfrm>
        </p:grpSpPr>
        <p:sp>
          <p:nvSpPr>
            <p:cNvPr id="51206" name="Rectangle 7"/>
            <p:cNvSpPr>
              <a:spLocks noChangeArrowheads="1"/>
            </p:cNvSpPr>
            <p:nvPr/>
          </p:nvSpPr>
          <p:spPr bwMode="auto">
            <a:xfrm>
              <a:off x="3352800" y="1809304"/>
              <a:ext cx="4140000" cy="1620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5120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9153" y="1811548"/>
              <a:ext cx="2752725"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1208" name="TextBox 6"/>
            <p:cNvSpPr txBox="1">
              <a:spLocks noChangeArrowheads="1"/>
            </p:cNvSpPr>
            <p:nvPr/>
          </p:nvSpPr>
          <p:spPr bwMode="auto">
            <a:xfrm>
              <a:off x="5084473" y="2590800"/>
              <a:ext cx="24593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 typeface="Wingdings" pitchFamily="2" charset="2"/>
                <a:buChar char="è"/>
              </a:pPr>
              <a:r>
                <a:rPr lang="en-CA" altLang="en-US" sz="2400">
                  <a:solidFill>
                    <a:schemeClr val="bg2"/>
                  </a:solidFill>
                  <a:latin typeface="Times New Roman" pitchFamily="18" charset="0"/>
                  <a:sym typeface="Wingdings" pitchFamily="2" charset="2"/>
                </a:rPr>
                <a:t>c</a:t>
              </a:r>
              <a:r>
                <a:rPr lang="en-CA" altLang="en-US" sz="2400">
                  <a:solidFill>
                    <a:schemeClr val="bg2"/>
                  </a:solidFill>
                  <a:latin typeface="Times New Roman" pitchFamily="18" charset="0"/>
                </a:rPr>
                <a:t>ontents of tape</a:t>
              </a:r>
            </a:p>
            <a:p>
              <a:pPr>
                <a:spcBef>
                  <a:spcPct val="0"/>
                </a:spcBef>
                <a:buFont typeface="Wingdings" pitchFamily="2" charset="2"/>
                <a:buChar char="è"/>
              </a:pPr>
              <a:r>
                <a:rPr lang="en-CA" altLang="en-US" sz="2400">
                  <a:solidFill>
                    <a:schemeClr val="bg2"/>
                  </a:solidFill>
                  <a:latin typeface="Times New Roman" pitchFamily="18" charset="0"/>
                </a:rPr>
                <a:t> current state</a:t>
              </a:r>
            </a:p>
          </p:txBody>
        </p:sp>
      </p:grpSp>
      <p:pic>
        <p:nvPicPr>
          <p:cNvPr id="48640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7900" y="14763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9" name="Text Box 4"/>
          <p:cNvSpPr txBox="1">
            <a:spLocks noChangeArrowheads="1"/>
          </p:cNvSpPr>
          <p:nvPr/>
        </p:nvSpPr>
        <p:spPr bwMode="auto">
          <a:xfrm>
            <a:off x="0" y="3016508"/>
            <a:ext cx="6057900" cy="421653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smtClean="0">
                <a:effectLst>
                  <a:outerShdw blurRad="38100" dist="38100" dir="2700000" algn="tl">
                    <a:srgbClr val="000000"/>
                  </a:outerShdw>
                </a:effectLst>
                <a:cs typeface="+mn-cs"/>
              </a:rPr>
              <a:t>Simple rules like these</a:t>
            </a:r>
          </a:p>
          <a:p>
            <a:pPr eaLnBrk="0" hangingPunct="0">
              <a:spcBef>
                <a:spcPts val="0"/>
              </a:spcBef>
              <a:defRPr/>
            </a:pPr>
            <a:r>
              <a:rPr lang="en-CA" dirty="0" smtClean="0">
                <a:effectLst>
                  <a:outerShdw blurRad="38100" dist="38100" dir="2700000" algn="tl">
                    <a:srgbClr val="000000"/>
                  </a:outerShdw>
                </a:effectLst>
                <a:cs typeface="+mn-cs"/>
              </a:rPr>
              <a:t>   produce complex patterns.</a:t>
            </a:r>
          </a:p>
          <a:p>
            <a:pPr eaLnBrk="0" hangingPunct="0">
              <a:spcBef>
                <a:spcPts val="0"/>
              </a:spcBef>
              <a:defRPr/>
            </a:pPr>
            <a:endParaRPr lang="en-CA" sz="1600" dirty="0" smtClean="0">
              <a:effectLst>
                <a:outerShdw blurRad="38100" dist="38100" dir="2700000" algn="tl">
                  <a:srgbClr val="000000"/>
                </a:outerShdw>
              </a:effectLst>
              <a:cs typeface="+mn-cs"/>
            </a:endParaRPr>
          </a:p>
          <a:p>
            <a:pPr eaLnBrk="0" hangingPunct="0">
              <a:spcBef>
                <a:spcPts val="0"/>
              </a:spcBef>
              <a:defRPr/>
            </a:pPr>
            <a:r>
              <a:rPr lang="en-CA" dirty="0" smtClean="0">
                <a:effectLst>
                  <a:outerShdw blurRad="38100" dist="38100" dir="2700000" algn="tl">
                    <a:srgbClr val="000000"/>
                  </a:outerShdw>
                </a:effectLst>
                <a:cs typeface="+mn-cs"/>
              </a:rPr>
              <a:t>TM step:</a:t>
            </a:r>
          </a:p>
          <a:p>
            <a:pPr marL="457200" indent="-457200" eaLnBrk="0" hangingPunct="0">
              <a:spcBef>
                <a:spcPts val="0"/>
              </a:spcBef>
              <a:buFont typeface="Arial" panose="020B0604020202020204" pitchFamily="34" charset="0"/>
              <a:buChar char="•"/>
              <a:defRPr/>
            </a:pPr>
            <a:r>
              <a:rPr lang="en-CA" dirty="0" smtClean="0">
                <a:solidFill>
                  <a:srgbClr val="FF0000"/>
                </a:solidFill>
                <a:effectLst>
                  <a:outerShdw blurRad="38100" dist="38100" dir="2700000" algn="tl">
                    <a:srgbClr val="000000"/>
                  </a:outerShdw>
                </a:effectLst>
                <a:cs typeface="+mn-cs"/>
              </a:rPr>
              <a:t>Current</a:t>
            </a:r>
            <a:r>
              <a:rPr lang="en-CA" dirty="0" smtClean="0">
                <a:effectLst>
                  <a:outerShdw blurRad="38100" dist="38100" dir="2700000" algn="tl">
                    <a:srgbClr val="000000"/>
                  </a:outerShdw>
                </a:effectLst>
                <a:cs typeface="+mn-cs"/>
              </a:rPr>
              <a:t> state &amp; cell content at head</a:t>
            </a:r>
            <a:br>
              <a:rPr lang="en-CA" dirty="0" smtClean="0">
                <a:effectLst>
                  <a:outerShdw blurRad="38100" dist="38100" dir="2700000" algn="tl">
                    <a:srgbClr val="000000"/>
                  </a:outerShdw>
                </a:effectLst>
                <a:cs typeface="+mn-cs"/>
              </a:rPr>
            </a:br>
            <a:r>
              <a:rPr lang="en-CA" dirty="0" smtClean="0">
                <a:effectLst>
                  <a:outerShdw blurRad="38100" dist="38100" dir="2700000" algn="tl">
                    <a:srgbClr val="000000"/>
                  </a:outerShdw>
                </a:effectLst>
                <a:cs typeface="+mn-cs"/>
              </a:rPr>
              <a:t>determines which rule to use giving:</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cell </a:t>
            </a:r>
            <a:r>
              <a:rPr lang="en-CA" dirty="0" smtClean="0">
                <a:solidFill>
                  <a:srgbClr val="00B050"/>
                </a:solidFill>
                <a:effectLst>
                  <a:outerShdw blurRad="38100" dist="38100" dir="2700000" algn="tl">
                    <a:srgbClr val="000000"/>
                  </a:outerShdw>
                </a:effectLst>
                <a:cs typeface="+mn-cs"/>
              </a:rPr>
              <a:t>contents </a:t>
            </a:r>
            <a:r>
              <a:rPr lang="en-CA" dirty="0" smtClean="0">
                <a:effectLst>
                  <a:outerShdw blurRad="38100" dist="38100" dir="2700000" algn="tl">
                    <a:srgbClr val="000000"/>
                  </a:outerShdw>
                </a:effectLst>
                <a:cs typeface="+mn-cs"/>
              </a:rPr>
              <a:t>changes</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head </a:t>
            </a:r>
            <a:r>
              <a:rPr lang="en-CA" dirty="0" smtClean="0">
                <a:solidFill>
                  <a:schemeClr val="tx2"/>
                </a:solidFill>
                <a:effectLst>
                  <a:outerShdw blurRad="38100" dist="38100" dir="2700000" algn="tl">
                    <a:srgbClr val="000000"/>
                  </a:outerShdw>
                </a:effectLst>
                <a:cs typeface="+mn-cs"/>
              </a:rPr>
              <a:t>moves</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a:t>
            </a:r>
            <a:r>
              <a:rPr lang="en-CA" dirty="0" smtClean="0">
                <a:solidFill>
                  <a:srgbClr val="6699FF"/>
                </a:solidFill>
                <a:effectLst>
                  <a:outerShdw blurRad="38100" dist="38100" dir="2700000" algn="tl">
                    <a:srgbClr val="000000"/>
                  </a:outerShdw>
                </a:effectLst>
                <a:cs typeface="+mn-cs"/>
              </a:rPr>
              <a:t>state</a:t>
            </a:r>
            <a:r>
              <a:rPr lang="en-CA" dirty="0" smtClean="0">
                <a:effectLst>
                  <a:outerShdw blurRad="38100" dist="38100" dir="2700000" algn="tl">
                    <a:srgbClr val="000000"/>
                  </a:outerShdw>
                </a:effectLst>
                <a:cs typeface="+mn-cs"/>
              </a:rPr>
              <a:t> changes</a:t>
            </a:r>
            <a:br>
              <a:rPr lang="en-CA" dirty="0" smtClean="0">
                <a:effectLst>
                  <a:outerShdw blurRad="38100" dist="38100" dir="2700000" algn="tl">
                    <a:srgbClr val="000000"/>
                  </a:outerShdw>
                </a:effectLst>
                <a:cs typeface="+mn-cs"/>
              </a:rPr>
            </a:br>
            <a:endParaRPr lang="en-CA" dirty="0" smtClean="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smtClean="0">
                <a:solidFill>
                  <a:schemeClr val="bg2"/>
                </a:solidFill>
              </a:rPr>
              <a:t>Time</a:t>
            </a:r>
            <a:endParaRPr lang="en-CA" sz="2400" dirty="0">
              <a:solidFill>
                <a:schemeClr val="bg2"/>
              </a:solidFill>
            </a:endParaRP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smtClean="0">
                <a:solidFill>
                  <a:schemeClr val="bg2"/>
                </a:solidFill>
              </a:rPr>
              <a:t>Tape Cells</a:t>
            </a:r>
            <a:endParaRPr lang="en-CA" sz="2400" dirty="0">
              <a:solidFill>
                <a:schemeClr val="bg2"/>
              </a:solidFill>
            </a:endParaRPr>
          </a:p>
        </p:txBody>
      </p:sp>
      <p:sp>
        <p:nvSpPr>
          <p:cNvPr id="22" name="Rectangle 21"/>
          <p:cNvSpPr/>
          <p:nvPr/>
        </p:nvSpPr>
        <p:spPr>
          <a:xfrm>
            <a:off x="7289163" y="1574163"/>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3" name="Rectangle 22"/>
          <p:cNvSpPr/>
          <p:nvPr/>
        </p:nvSpPr>
        <p:spPr>
          <a:xfrm>
            <a:off x="1244958" y="1587042"/>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4" name="Rectangle 23"/>
          <p:cNvSpPr/>
          <p:nvPr/>
        </p:nvSpPr>
        <p:spPr>
          <a:xfrm>
            <a:off x="7289163" y="1765479"/>
            <a:ext cx="216000" cy="216000"/>
          </a:xfrm>
          <a:prstGeom prst="rect">
            <a:avLst/>
          </a:prstGeom>
          <a:ln w="38100">
            <a:solidFill>
              <a:srgbClr val="00B050"/>
            </a:solidFill>
          </a:ln>
        </p:spPr>
        <p:txBody>
          <a:bodyPr wrap="square" rtlCol="0" anchor="ctr">
            <a:spAutoFit/>
          </a:bodyPr>
          <a:lstStyle/>
          <a:p>
            <a:pPr algn="l"/>
            <a:endParaRPr lang="en-CA" sz="2400" dirty="0"/>
          </a:p>
        </p:txBody>
      </p:sp>
      <p:sp>
        <p:nvSpPr>
          <p:cNvPr id="25" name="Rectangle 24"/>
          <p:cNvSpPr/>
          <p:nvPr/>
        </p:nvSpPr>
        <p:spPr>
          <a:xfrm>
            <a:off x="1244958" y="1778358"/>
            <a:ext cx="216000" cy="216000"/>
          </a:xfrm>
          <a:prstGeom prst="rect">
            <a:avLst/>
          </a:prstGeom>
          <a:ln w="38100">
            <a:solidFill>
              <a:srgbClr val="00B050"/>
            </a:solidFill>
          </a:ln>
        </p:spPr>
        <p:txBody>
          <a:bodyPr wrap="square" rtlCol="0" anchor="ctr">
            <a:spAutoFit/>
          </a:bodyPr>
          <a:lstStyle/>
          <a:p>
            <a:pPr algn="l"/>
            <a:endParaRPr lang="en-CA" sz="2400" dirty="0"/>
          </a:p>
        </p:txBody>
      </p:sp>
      <p:cxnSp>
        <p:nvCxnSpPr>
          <p:cNvPr id="8" name="Straight Arrow Connector 7"/>
          <p:cNvCxnSpPr/>
          <p:nvPr/>
        </p:nvCxnSpPr>
        <p:spPr bwMode="auto">
          <a:xfrm>
            <a:off x="1270716" y="1765479"/>
            <a:ext cx="355242" cy="0"/>
          </a:xfrm>
          <a:prstGeom prst="straightConnector1">
            <a:avLst/>
          </a:prstGeom>
          <a:noFill/>
          <a:ln w="38100" cap="sq" cmpd="sng" algn="ctr">
            <a:solidFill>
              <a:schemeClr val="tx2"/>
            </a:solidFill>
            <a:prstDash val="solid"/>
            <a:round/>
            <a:headEnd type="none" w="med" len="med"/>
            <a:tailEnd type="arrow"/>
          </a:ln>
          <a:effectLst/>
        </p:spPr>
      </p:cxnSp>
      <p:sp>
        <p:nvSpPr>
          <p:cNvPr id="28" name="Rectangle 27"/>
          <p:cNvSpPr/>
          <p:nvPr/>
        </p:nvSpPr>
        <p:spPr>
          <a:xfrm>
            <a:off x="1460400" y="1791237"/>
            <a:ext cx="216000" cy="216000"/>
          </a:xfrm>
          <a:prstGeom prst="rect">
            <a:avLst/>
          </a:prstGeom>
          <a:ln w="38100">
            <a:solidFill>
              <a:srgbClr val="6699FF"/>
            </a:solidFill>
          </a:ln>
        </p:spPr>
        <p:txBody>
          <a:bodyPr wrap="square" rtlCol="0" anchor="ctr">
            <a:spAutoFit/>
          </a:bodyPr>
          <a:lstStyle/>
          <a:p>
            <a:pPr algn="l"/>
            <a:endParaRPr lang="en-CA" sz="2400" dirty="0"/>
          </a:p>
        </p:txBody>
      </p:sp>
      <p:sp>
        <p:nvSpPr>
          <p:cNvPr id="29" name="Rectangle 28"/>
          <p:cNvSpPr/>
          <p:nvPr/>
        </p:nvSpPr>
        <p:spPr>
          <a:xfrm>
            <a:off x="7480479" y="1752600"/>
            <a:ext cx="216000" cy="216000"/>
          </a:xfrm>
          <a:prstGeom prst="rect">
            <a:avLst/>
          </a:prstGeom>
          <a:ln w="38100">
            <a:solidFill>
              <a:srgbClr val="6699FF"/>
            </a:solidFill>
          </a:ln>
        </p:spPr>
        <p:txBody>
          <a:bodyPr wrap="square" rtlCol="0" anchor="ctr">
            <a:spAutoFit/>
          </a:bodyPr>
          <a:lstStyle/>
          <a:p>
            <a:pPr algn="l"/>
            <a:endParaRPr lang="en-CA" sz="2400" dirty="0"/>
          </a:p>
        </p:txBody>
      </p:sp>
      <p:cxnSp>
        <p:nvCxnSpPr>
          <p:cNvPr id="30" name="Straight Arrow Connector 29"/>
          <p:cNvCxnSpPr/>
          <p:nvPr/>
        </p:nvCxnSpPr>
        <p:spPr bwMode="auto">
          <a:xfrm>
            <a:off x="7277637" y="1752600"/>
            <a:ext cx="355242" cy="0"/>
          </a:xfrm>
          <a:prstGeom prst="straightConnector1">
            <a:avLst/>
          </a:prstGeom>
          <a:noFill/>
          <a:ln w="38100" cap="sq" cmpd="sng" algn="ctr">
            <a:solidFill>
              <a:schemeClr val="tx2"/>
            </a:solidFill>
            <a:prstDash val="solid"/>
            <a:round/>
            <a:headEnd type="none" w="med" len="med"/>
            <a:tailEnd type="arrow"/>
          </a:ln>
          <a:effectLst/>
        </p:spPr>
      </p:cxnSp>
    </p:spTree>
    <p:extLst>
      <p:ext uri="{BB962C8B-B14F-4D97-AF65-F5344CB8AC3E}">
        <p14:creationId xmlns:p14="http://schemas.microsoft.com/office/powerpoint/2010/main" val="23587534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86403"/>
                                        </p:tgtEl>
                                        <p:attrNameLst>
                                          <p:attrName>style.visibility</p:attrName>
                                        </p:attrNameLst>
                                      </p:cBhvr>
                                      <p:to>
                                        <p:strVal val="visible"/>
                                      </p:to>
                                    </p:set>
                                    <p:anim calcmode="lin" valueType="num">
                                      <p:cBhvr additive="base">
                                        <p:cTn id="7" dur="500" fill="hold"/>
                                        <p:tgtEl>
                                          <p:spTgt spid="486403"/>
                                        </p:tgtEl>
                                        <p:attrNameLst>
                                          <p:attrName>ppt_x</p:attrName>
                                        </p:attrNameLst>
                                      </p:cBhvr>
                                      <p:tavLst>
                                        <p:tav tm="0">
                                          <p:val>
                                            <p:strVal val="#ppt_x"/>
                                          </p:val>
                                        </p:tav>
                                        <p:tav tm="100000">
                                          <p:val>
                                            <p:strVal val="#ppt_x"/>
                                          </p:val>
                                        </p:tav>
                                      </p:tavLst>
                                    </p:anim>
                                    <p:anim calcmode="lin" valueType="num">
                                      <p:cBhvr additive="base">
                                        <p:cTn id="8" dur="500" fill="hold"/>
                                        <p:tgtEl>
                                          <p:spTgt spid="48640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 calcmode="lin" valueType="num">
                                      <p:cBhvr additive="base">
                                        <p:cTn id="15"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486405"/>
                                        </p:tgtEl>
                                        <p:attrNameLst>
                                          <p:attrName>style.visibility</p:attrName>
                                        </p:attrNameLst>
                                      </p:cBhvr>
                                      <p:to>
                                        <p:strVal val="visible"/>
                                      </p:to>
                                    </p:set>
                                    <p:anim calcmode="lin" valueType="num">
                                      <p:cBhvr additive="base">
                                        <p:cTn id="21" dur="500" fill="hold"/>
                                        <p:tgtEl>
                                          <p:spTgt spid="486405"/>
                                        </p:tgtEl>
                                        <p:attrNameLst>
                                          <p:attrName>ppt_x</p:attrName>
                                        </p:attrNameLst>
                                      </p:cBhvr>
                                      <p:tavLst>
                                        <p:tav tm="0">
                                          <p:val>
                                            <p:strVal val="#ppt_x"/>
                                          </p:val>
                                        </p:tav>
                                        <p:tav tm="100000">
                                          <p:val>
                                            <p:strVal val="#ppt_x"/>
                                          </p:val>
                                        </p:tav>
                                      </p:tavLst>
                                    </p:anim>
                                    <p:anim calcmode="lin" valueType="num">
                                      <p:cBhvr additive="base">
                                        <p:cTn id="22" dur="500" fill="hold"/>
                                        <p:tgtEl>
                                          <p:spTgt spid="486405"/>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additive="base">
                                        <p:cTn id="25"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9">
                                            <p:txEl>
                                              <p:pRg st="3" end="3"/>
                                            </p:txEl>
                                          </p:spTgt>
                                        </p:tgtEl>
                                        <p:attrNameLst>
                                          <p:attrName>style.visibility</p:attrName>
                                        </p:attrNameLst>
                                      </p:cBhvr>
                                      <p:to>
                                        <p:strVal val="visible"/>
                                      </p:to>
                                    </p:set>
                                    <p:anim calcmode="lin" valueType="num">
                                      <p:cBhvr additive="base">
                                        <p:cTn id="3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ppt_x"/>
                                          </p:val>
                                        </p:tav>
                                        <p:tav tm="100000">
                                          <p:val>
                                            <p:strVal val="#ppt_x"/>
                                          </p:val>
                                        </p:tav>
                                      </p:tavLst>
                                    </p:anim>
                                    <p:anim calcmode="lin" valueType="num">
                                      <p:cBhvr additive="base">
                                        <p:cTn id="50" dur="500" fill="hold"/>
                                        <p:tgtEl>
                                          <p:spTgt spid="2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2"/>
                                        </p:tgtEl>
                                        <p:attrNameLst>
                                          <p:attrName>style.visibility</p:attrName>
                                        </p:attrNameLst>
                                      </p:cBhvr>
                                      <p:to>
                                        <p:strVal val="hidden"/>
                                      </p:to>
                                    </p:set>
                                  </p:subTnLst>
                                </p:cTn>
                              </p:par>
                              <p:par>
                                <p:cTn id="51" presetID="2" presetClass="entr" presetSubtype="4" fill="hold" grpId="0" nodeType="with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additive="base">
                                        <p:cTn id="53" dur="500" fill="hold"/>
                                        <p:tgtEl>
                                          <p:spTgt spid="23"/>
                                        </p:tgtEl>
                                        <p:attrNameLst>
                                          <p:attrName>ppt_x</p:attrName>
                                        </p:attrNameLst>
                                      </p:cBhvr>
                                      <p:tavLst>
                                        <p:tav tm="0">
                                          <p:val>
                                            <p:strVal val="#ppt_x"/>
                                          </p:val>
                                        </p:tav>
                                        <p:tav tm="100000">
                                          <p:val>
                                            <p:strVal val="#ppt_x"/>
                                          </p:val>
                                        </p:tav>
                                      </p:tavLst>
                                    </p:anim>
                                    <p:anim calcmode="lin" valueType="num">
                                      <p:cBhvr additive="base">
                                        <p:cTn id="54" dur="500" fill="hold"/>
                                        <p:tgtEl>
                                          <p:spTgt spid="2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3"/>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9">
                                            <p:txEl>
                                              <p:pRg st="5" end="5"/>
                                            </p:txEl>
                                          </p:spTgt>
                                        </p:tgtEl>
                                        <p:attrNameLst>
                                          <p:attrName>style.visibility</p:attrName>
                                        </p:attrNameLst>
                                      </p:cBhvr>
                                      <p:to>
                                        <p:strVal val="visible"/>
                                      </p:to>
                                    </p:set>
                                    <p:anim calcmode="lin" valueType="num">
                                      <p:cBhvr additive="base">
                                        <p:cTn id="59"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9">
                                            <p:txEl>
                                              <p:pRg st="5" end="5"/>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500" fill="hold"/>
                                        <p:tgtEl>
                                          <p:spTgt spid="24"/>
                                        </p:tgtEl>
                                        <p:attrNameLst>
                                          <p:attrName>ppt_x</p:attrName>
                                        </p:attrNameLst>
                                      </p:cBhvr>
                                      <p:tavLst>
                                        <p:tav tm="0">
                                          <p:val>
                                            <p:strVal val="#ppt_x"/>
                                          </p:val>
                                        </p:tav>
                                        <p:tav tm="100000">
                                          <p:val>
                                            <p:strVal val="#ppt_x"/>
                                          </p:val>
                                        </p:tav>
                                      </p:tavLst>
                                    </p:anim>
                                    <p:anim calcmode="lin" valueType="num">
                                      <p:cBhvr additive="base">
                                        <p:cTn id="64" dur="500" fill="hold"/>
                                        <p:tgtEl>
                                          <p:spTgt spid="2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4"/>
                                        </p:tgtEl>
                                        <p:attrNameLst>
                                          <p:attrName>style.visibility</p:attrName>
                                        </p:attrNameLst>
                                      </p:cBhvr>
                                      <p:to>
                                        <p:strVal val="hidden"/>
                                      </p:to>
                                    </p:set>
                                  </p:subTnLst>
                                </p:cTn>
                              </p:par>
                              <p:par>
                                <p:cTn id="65" presetID="2" presetClass="entr" presetSubtype="4"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500" fill="hold"/>
                                        <p:tgtEl>
                                          <p:spTgt spid="25"/>
                                        </p:tgtEl>
                                        <p:attrNameLst>
                                          <p:attrName>ppt_x</p:attrName>
                                        </p:attrNameLst>
                                      </p:cBhvr>
                                      <p:tavLst>
                                        <p:tav tm="0">
                                          <p:val>
                                            <p:strVal val="#ppt_x"/>
                                          </p:val>
                                        </p:tav>
                                        <p:tav tm="100000">
                                          <p:val>
                                            <p:strVal val="#ppt_x"/>
                                          </p:val>
                                        </p:tav>
                                      </p:tavLst>
                                    </p:anim>
                                    <p:anim calcmode="lin" valueType="num">
                                      <p:cBhvr additive="base">
                                        <p:cTn id="68" dur="500" fill="hold"/>
                                        <p:tgtEl>
                                          <p:spTgt spid="2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500" fill="hold"/>
                                        <p:tgtEl>
                                          <p:spTgt spid="8"/>
                                        </p:tgtEl>
                                        <p:attrNameLst>
                                          <p:attrName>ppt_x</p:attrName>
                                        </p:attrNameLst>
                                      </p:cBhvr>
                                      <p:tavLst>
                                        <p:tav tm="0">
                                          <p:val>
                                            <p:strVal val="#ppt_x"/>
                                          </p:val>
                                        </p:tav>
                                        <p:tav tm="100000">
                                          <p:val>
                                            <p:strVal val="#ppt_x"/>
                                          </p:val>
                                        </p:tav>
                                      </p:tavLst>
                                    </p:anim>
                                    <p:anim calcmode="lin" valueType="num">
                                      <p:cBhvr additive="base">
                                        <p:cTn id="78"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par>
                                <p:cTn id="79" presetID="2" presetClass="entr" presetSubtype="4" fill="hold" nodeType="with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500" fill="hold"/>
                                        <p:tgtEl>
                                          <p:spTgt spid="30"/>
                                        </p:tgtEl>
                                        <p:attrNameLst>
                                          <p:attrName>ppt_x</p:attrName>
                                        </p:attrNameLst>
                                      </p:cBhvr>
                                      <p:tavLst>
                                        <p:tav tm="0">
                                          <p:val>
                                            <p:strVal val="#ppt_x"/>
                                          </p:val>
                                        </p:tav>
                                        <p:tav tm="100000">
                                          <p:val>
                                            <p:strVal val="#ppt_x"/>
                                          </p:val>
                                        </p:tav>
                                      </p:tavLst>
                                    </p:anim>
                                    <p:anim calcmode="lin" valueType="num">
                                      <p:cBhvr additive="base">
                                        <p:cTn id="82" dur="500" fill="hold"/>
                                        <p:tgtEl>
                                          <p:spTgt spid="3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9">
                                            <p:txEl>
                                              <p:pRg st="7" end="7"/>
                                            </p:txEl>
                                          </p:spTgt>
                                        </p:tgtEl>
                                        <p:attrNameLst>
                                          <p:attrName>style.visibility</p:attrName>
                                        </p:attrNameLst>
                                      </p:cBhvr>
                                      <p:to>
                                        <p:strVal val="visible"/>
                                      </p:to>
                                    </p:set>
                                    <p:anim calcmode="lin" valueType="num">
                                      <p:cBhvr additive="base">
                                        <p:cTn id="87"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9">
                                            <p:txEl>
                                              <p:pRg st="7" end="7"/>
                                            </p:txEl>
                                          </p:spTgt>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additive="base">
                                        <p:cTn id="91" dur="500" fill="hold"/>
                                        <p:tgtEl>
                                          <p:spTgt spid="28"/>
                                        </p:tgtEl>
                                        <p:attrNameLst>
                                          <p:attrName>ppt_x</p:attrName>
                                        </p:attrNameLst>
                                      </p:cBhvr>
                                      <p:tavLst>
                                        <p:tav tm="0">
                                          <p:val>
                                            <p:strVal val="#ppt_x"/>
                                          </p:val>
                                        </p:tav>
                                        <p:tav tm="100000">
                                          <p:val>
                                            <p:strVal val="#ppt_x"/>
                                          </p:val>
                                        </p:tav>
                                      </p:tavLst>
                                    </p:anim>
                                    <p:anim calcmode="lin" valueType="num">
                                      <p:cBhvr additive="base">
                                        <p:cTn id="92" dur="500" fill="hold"/>
                                        <p:tgtEl>
                                          <p:spTgt spid="2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fill="hold"/>
                                        <p:tgtEl>
                                          <p:spTgt spid="29"/>
                                        </p:tgtEl>
                                        <p:attrNameLst>
                                          <p:attrName>ppt_x</p:attrName>
                                        </p:attrNameLst>
                                      </p:cBhvr>
                                      <p:tavLst>
                                        <p:tav tm="0">
                                          <p:val>
                                            <p:strVal val="#ppt_x"/>
                                          </p:val>
                                        </p:tav>
                                        <p:tav tm="100000">
                                          <p:val>
                                            <p:strVal val="#ppt_x"/>
                                          </p:val>
                                        </p:tav>
                                      </p:tavLst>
                                    </p:anim>
                                    <p:anim calcmode="lin" valueType="num">
                                      <p:cBhvr additive="base">
                                        <p:cTn id="9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22" grpId="0" animBg="1"/>
      <p:bldP spid="23" grpId="0" animBg="1"/>
      <p:bldP spid="24" grpId="0" animBg="1"/>
      <p:bldP spid="25" grpId="0" animBg="1"/>
      <p:bldP spid="28" grpId="0" animBg="1"/>
      <p:bldP spid="29"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57900" y="14763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4864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8"/>
          <p:cNvGrpSpPr>
            <a:grpSpLocks/>
          </p:cNvGrpSpPr>
          <p:nvPr/>
        </p:nvGrpSpPr>
        <p:grpSpPr bwMode="auto">
          <a:xfrm>
            <a:off x="288925" y="1371600"/>
            <a:ext cx="4191000" cy="1619250"/>
            <a:chOff x="3352800" y="1809304"/>
            <a:chExt cx="4191000" cy="1620000"/>
          </a:xfrm>
        </p:grpSpPr>
        <p:sp>
          <p:nvSpPr>
            <p:cNvPr id="51206" name="Rectangle 7"/>
            <p:cNvSpPr>
              <a:spLocks noChangeArrowheads="1"/>
            </p:cNvSpPr>
            <p:nvPr/>
          </p:nvSpPr>
          <p:spPr bwMode="auto">
            <a:xfrm>
              <a:off x="3352800" y="1809304"/>
              <a:ext cx="4140000" cy="1620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51207"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9153" y="1811548"/>
              <a:ext cx="2752725"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1208" name="TextBox 6"/>
            <p:cNvSpPr txBox="1">
              <a:spLocks noChangeArrowheads="1"/>
            </p:cNvSpPr>
            <p:nvPr/>
          </p:nvSpPr>
          <p:spPr bwMode="auto">
            <a:xfrm>
              <a:off x="5084473" y="2590800"/>
              <a:ext cx="24593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 typeface="Wingdings" pitchFamily="2" charset="2"/>
                <a:buChar char="è"/>
              </a:pPr>
              <a:r>
                <a:rPr lang="en-CA" altLang="en-US" sz="2400">
                  <a:solidFill>
                    <a:schemeClr val="bg2"/>
                  </a:solidFill>
                  <a:latin typeface="Times New Roman" pitchFamily="18" charset="0"/>
                  <a:sym typeface="Wingdings" pitchFamily="2" charset="2"/>
                </a:rPr>
                <a:t>c</a:t>
              </a:r>
              <a:r>
                <a:rPr lang="en-CA" altLang="en-US" sz="2400">
                  <a:solidFill>
                    <a:schemeClr val="bg2"/>
                  </a:solidFill>
                  <a:latin typeface="Times New Roman" pitchFamily="18" charset="0"/>
                </a:rPr>
                <a:t>ontents of tape</a:t>
              </a:r>
            </a:p>
            <a:p>
              <a:pPr>
                <a:spcBef>
                  <a:spcPct val="0"/>
                </a:spcBef>
                <a:buFont typeface="Wingdings" pitchFamily="2" charset="2"/>
                <a:buChar char="è"/>
              </a:pPr>
              <a:r>
                <a:rPr lang="en-CA" altLang="en-US" sz="2400">
                  <a:solidFill>
                    <a:schemeClr val="bg2"/>
                  </a:solidFill>
                  <a:latin typeface="Times New Roman" pitchFamily="18" charset="0"/>
                </a:rPr>
                <a:t> current state</a:t>
              </a:r>
            </a:p>
          </p:txBody>
        </p:sp>
      </p:grpSp>
      <p:sp>
        <p:nvSpPr>
          <p:cNvPr id="9" name="Text Box 4"/>
          <p:cNvSpPr txBox="1">
            <a:spLocks noChangeArrowheads="1"/>
          </p:cNvSpPr>
          <p:nvPr/>
        </p:nvSpPr>
        <p:spPr bwMode="auto">
          <a:xfrm>
            <a:off x="0" y="3016508"/>
            <a:ext cx="6057900" cy="421653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smtClean="0">
                <a:effectLst>
                  <a:outerShdw blurRad="38100" dist="38100" dir="2700000" algn="tl">
                    <a:srgbClr val="000000"/>
                  </a:outerShdw>
                </a:effectLst>
                <a:cs typeface="+mn-cs"/>
              </a:rPr>
              <a:t>Simple rules like these</a:t>
            </a:r>
          </a:p>
          <a:p>
            <a:pPr eaLnBrk="0" hangingPunct="0">
              <a:spcBef>
                <a:spcPts val="0"/>
              </a:spcBef>
              <a:defRPr/>
            </a:pPr>
            <a:r>
              <a:rPr lang="en-CA" dirty="0" smtClean="0">
                <a:effectLst>
                  <a:outerShdw blurRad="38100" dist="38100" dir="2700000" algn="tl">
                    <a:srgbClr val="000000"/>
                  </a:outerShdw>
                </a:effectLst>
                <a:cs typeface="+mn-cs"/>
              </a:rPr>
              <a:t>   produce complex patterns.</a:t>
            </a:r>
          </a:p>
          <a:p>
            <a:pPr eaLnBrk="0" hangingPunct="0">
              <a:spcBef>
                <a:spcPts val="0"/>
              </a:spcBef>
              <a:defRPr/>
            </a:pPr>
            <a:endParaRPr lang="en-CA" sz="1600" dirty="0" smtClean="0">
              <a:effectLst>
                <a:outerShdw blurRad="38100" dist="38100" dir="2700000" algn="tl">
                  <a:srgbClr val="000000"/>
                </a:outerShdw>
              </a:effectLst>
              <a:cs typeface="+mn-cs"/>
            </a:endParaRPr>
          </a:p>
          <a:p>
            <a:pPr eaLnBrk="0" hangingPunct="0">
              <a:spcBef>
                <a:spcPts val="0"/>
              </a:spcBef>
              <a:defRPr/>
            </a:pPr>
            <a:r>
              <a:rPr lang="en-CA" dirty="0" smtClean="0">
                <a:effectLst>
                  <a:outerShdw blurRad="38100" dist="38100" dir="2700000" algn="tl">
                    <a:srgbClr val="000000"/>
                  </a:outerShdw>
                </a:effectLst>
                <a:cs typeface="+mn-cs"/>
              </a:rPr>
              <a:t>TM step:</a:t>
            </a:r>
          </a:p>
          <a:p>
            <a:pPr marL="457200" indent="-457200" eaLnBrk="0" hangingPunct="0">
              <a:spcBef>
                <a:spcPts val="0"/>
              </a:spcBef>
              <a:buFont typeface="Arial" panose="020B0604020202020204" pitchFamily="34" charset="0"/>
              <a:buChar char="•"/>
              <a:defRPr/>
            </a:pPr>
            <a:r>
              <a:rPr lang="en-CA" dirty="0" smtClean="0">
                <a:solidFill>
                  <a:srgbClr val="FF0000"/>
                </a:solidFill>
                <a:effectLst>
                  <a:outerShdw blurRad="38100" dist="38100" dir="2700000" algn="tl">
                    <a:srgbClr val="000000"/>
                  </a:outerShdw>
                </a:effectLst>
                <a:cs typeface="+mn-cs"/>
              </a:rPr>
              <a:t>Current</a:t>
            </a:r>
            <a:r>
              <a:rPr lang="en-CA" dirty="0" smtClean="0">
                <a:effectLst>
                  <a:outerShdw blurRad="38100" dist="38100" dir="2700000" algn="tl">
                    <a:srgbClr val="000000"/>
                  </a:outerShdw>
                </a:effectLst>
                <a:cs typeface="+mn-cs"/>
              </a:rPr>
              <a:t> state &amp; cell content at head</a:t>
            </a:r>
            <a:br>
              <a:rPr lang="en-CA" dirty="0" smtClean="0">
                <a:effectLst>
                  <a:outerShdw blurRad="38100" dist="38100" dir="2700000" algn="tl">
                    <a:srgbClr val="000000"/>
                  </a:outerShdw>
                </a:effectLst>
                <a:cs typeface="+mn-cs"/>
              </a:rPr>
            </a:br>
            <a:r>
              <a:rPr lang="en-CA" dirty="0" smtClean="0">
                <a:effectLst>
                  <a:outerShdw blurRad="38100" dist="38100" dir="2700000" algn="tl">
                    <a:srgbClr val="000000"/>
                  </a:outerShdw>
                </a:effectLst>
                <a:cs typeface="+mn-cs"/>
              </a:rPr>
              <a:t>determines which rule to use giving:</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cell </a:t>
            </a:r>
            <a:r>
              <a:rPr lang="en-CA" dirty="0" smtClean="0">
                <a:solidFill>
                  <a:srgbClr val="00B050"/>
                </a:solidFill>
                <a:effectLst>
                  <a:outerShdw blurRad="38100" dist="38100" dir="2700000" algn="tl">
                    <a:srgbClr val="000000"/>
                  </a:outerShdw>
                </a:effectLst>
                <a:cs typeface="+mn-cs"/>
              </a:rPr>
              <a:t>contents </a:t>
            </a:r>
            <a:r>
              <a:rPr lang="en-CA" dirty="0" smtClean="0">
                <a:effectLst>
                  <a:outerShdw blurRad="38100" dist="38100" dir="2700000" algn="tl">
                    <a:srgbClr val="000000"/>
                  </a:outerShdw>
                </a:effectLst>
                <a:cs typeface="+mn-cs"/>
              </a:rPr>
              <a:t>changes</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head </a:t>
            </a:r>
            <a:r>
              <a:rPr lang="en-CA" dirty="0" smtClean="0">
                <a:solidFill>
                  <a:schemeClr val="tx2"/>
                </a:solidFill>
                <a:effectLst>
                  <a:outerShdw blurRad="38100" dist="38100" dir="2700000" algn="tl">
                    <a:srgbClr val="000000"/>
                  </a:outerShdw>
                </a:effectLst>
                <a:cs typeface="+mn-cs"/>
              </a:rPr>
              <a:t>moves</a:t>
            </a:r>
          </a:p>
          <a:p>
            <a:pPr marL="914400" lvl="1" indent="-457200" eaLnBrk="0" hangingPunct="0">
              <a:spcBef>
                <a:spcPts val="0"/>
              </a:spcBef>
              <a:buFont typeface="Arial" panose="020B0604020202020204" pitchFamily="34" charset="0"/>
              <a:buChar char="•"/>
              <a:defRPr/>
            </a:pPr>
            <a:r>
              <a:rPr lang="en-CA" dirty="0" smtClean="0">
                <a:effectLst>
                  <a:outerShdw blurRad="38100" dist="38100" dir="2700000" algn="tl">
                    <a:srgbClr val="000000"/>
                  </a:outerShdw>
                </a:effectLst>
                <a:cs typeface="+mn-cs"/>
              </a:rPr>
              <a:t>how </a:t>
            </a:r>
            <a:r>
              <a:rPr lang="en-CA" dirty="0" smtClean="0">
                <a:solidFill>
                  <a:srgbClr val="6699FF"/>
                </a:solidFill>
                <a:effectLst>
                  <a:outerShdw blurRad="38100" dist="38100" dir="2700000" algn="tl">
                    <a:srgbClr val="000000"/>
                  </a:outerShdw>
                </a:effectLst>
                <a:cs typeface="+mn-cs"/>
              </a:rPr>
              <a:t>state</a:t>
            </a:r>
            <a:r>
              <a:rPr lang="en-CA" dirty="0" smtClean="0">
                <a:effectLst>
                  <a:outerShdw blurRad="38100" dist="38100" dir="2700000" algn="tl">
                    <a:srgbClr val="000000"/>
                  </a:outerShdw>
                </a:effectLst>
                <a:cs typeface="+mn-cs"/>
              </a:rPr>
              <a:t> changes</a:t>
            </a:r>
            <a:br>
              <a:rPr lang="en-CA" dirty="0" smtClean="0">
                <a:effectLst>
                  <a:outerShdw blurRad="38100" dist="38100" dir="2700000" algn="tl">
                    <a:srgbClr val="000000"/>
                  </a:outerShdw>
                </a:effectLst>
                <a:cs typeface="+mn-cs"/>
              </a:rPr>
            </a:br>
            <a:endParaRPr lang="en-CA" dirty="0" smtClean="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smtClean="0">
                <a:solidFill>
                  <a:schemeClr val="bg2"/>
                </a:solidFill>
              </a:rPr>
              <a:t>Time</a:t>
            </a:r>
            <a:endParaRPr lang="en-CA" sz="2400" dirty="0">
              <a:solidFill>
                <a:schemeClr val="bg2"/>
              </a:solidFill>
            </a:endParaRP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smtClean="0">
                <a:solidFill>
                  <a:schemeClr val="bg2"/>
                </a:solidFill>
              </a:rPr>
              <a:t>Tape Cells</a:t>
            </a:r>
            <a:endParaRPr lang="en-CA" sz="2400" dirty="0">
              <a:solidFill>
                <a:schemeClr val="bg2"/>
              </a:solidFill>
            </a:endParaRPr>
          </a:p>
        </p:txBody>
      </p:sp>
      <p:sp>
        <p:nvSpPr>
          <p:cNvPr id="22" name="Rectangle 21"/>
          <p:cNvSpPr/>
          <p:nvPr/>
        </p:nvSpPr>
        <p:spPr>
          <a:xfrm>
            <a:off x="7491726" y="1765479"/>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3" name="Rectangle 22"/>
          <p:cNvSpPr/>
          <p:nvPr/>
        </p:nvSpPr>
        <p:spPr>
          <a:xfrm flipH="1">
            <a:off x="2540358" y="1587042"/>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4" name="Rectangle 23"/>
          <p:cNvSpPr/>
          <p:nvPr/>
        </p:nvSpPr>
        <p:spPr>
          <a:xfrm>
            <a:off x="7491726" y="1956795"/>
            <a:ext cx="216000" cy="216000"/>
          </a:xfrm>
          <a:prstGeom prst="rect">
            <a:avLst/>
          </a:prstGeom>
          <a:ln w="38100">
            <a:solidFill>
              <a:srgbClr val="00B050"/>
            </a:solidFill>
          </a:ln>
        </p:spPr>
        <p:txBody>
          <a:bodyPr wrap="square" rtlCol="0" anchor="ctr">
            <a:spAutoFit/>
          </a:bodyPr>
          <a:lstStyle/>
          <a:p>
            <a:pPr algn="l"/>
            <a:endParaRPr lang="en-CA" sz="2400" dirty="0"/>
          </a:p>
        </p:txBody>
      </p:sp>
      <p:sp>
        <p:nvSpPr>
          <p:cNvPr id="25" name="Rectangle 24"/>
          <p:cNvSpPr/>
          <p:nvPr/>
        </p:nvSpPr>
        <p:spPr>
          <a:xfrm flipH="1">
            <a:off x="2540358" y="1778358"/>
            <a:ext cx="216000" cy="216000"/>
          </a:xfrm>
          <a:prstGeom prst="rect">
            <a:avLst/>
          </a:prstGeom>
          <a:ln w="38100">
            <a:solidFill>
              <a:srgbClr val="00B050"/>
            </a:solidFill>
          </a:ln>
        </p:spPr>
        <p:txBody>
          <a:bodyPr wrap="square" rtlCol="0" anchor="ctr">
            <a:spAutoFit/>
          </a:bodyPr>
          <a:lstStyle/>
          <a:p>
            <a:pPr algn="l"/>
            <a:endParaRPr lang="en-CA" sz="2400" dirty="0"/>
          </a:p>
        </p:txBody>
      </p:sp>
      <p:cxnSp>
        <p:nvCxnSpPr>
          <p:cNvPr id="8" name="Straight Arrow Connector 7"/>
          <p:cNvCxnSpPr/>
          <p:nvPr/>
        </p:nvCxnSpPr>
        <p:spPr bwMode="auto">
          <a:xfrm flipH="1">
            <a:off x="2362200" y="1777284"/>
            <a:ext cx="355242" cy="0"/>
          </a:xfrm>
          <a:prstGeom prst="straightConnector1">
            <a:avLst/>
          </a:prstGeom>
          <a:noFill/>
          <a:ln w="38100" cap="sq" cmpd="sng" algn="ctr">
            <a:solidFill>
              <a:schemeClr val="tx2"/>
            </a:solidFill>
            <a:prstDash val="solid"/>
            <a:round/>
            <a:headEnd type="none" w="med" len="med"/>
            <a:tailEnd type="arrow"/>
          </a:ln>
          <a:effectLst/>
        </p:spPr>
      </p:cxnSp>
      <p:sp>
        <p:nvSpPr>
          <p:cNvPr id="28" name="Rectangle 27"/>
          <p:cNvSpPr/>
          <p:nvPr/>
        </p:nvSpPr>
        <p:spPr>
          <a:xfrm flipH="1">
            <a:off x="2298600" y="1778358"/>
            <a:ext cx="216000" cy="216000"/>
          </a:xfrm>
          <a:prstGeom prst="rect">
            <a:avLst/>
          </a:prstGeom>
          <a:ln w="38100">
            <a:solidFill>
              <a:srgbClr val="6699FF"/>
            </a:solidFill>
          </a:ln>
        </p:spPr>
        <p:txBody>
          <a:bodyPr wrap="square" rtlCol="0" anchor="ctr">
            <a:spAutoFit/>
          </a:bodyPr>
          <a:lstStyle/>
          <a:p>
            <a:pPr algn="l"/>
            <a:endParaRPr lang="en-CA" sz="2400" dirty="0"/>
          </a:p>
        </p:txBody>
      </p:sp>
      <p:sp>
        <p:nvSpPr>
          <p:cNvPr id="29" name="Rectangle 28"/>
          <p:cNvSpPr/>
          <p:nvPr/>
        </p:nvSpPr>
        <p:spPr>
          <a:xfrm>
            <a:off x="7315200" y="1943916"/>
            <a:ext cx="216000" cy="216000"/>
          </a:xfrm>
          <a:prstGeom prst="rect">
            <a:avLst/>
          </a:prstGeom>
          <a:ln w="38100">
            <a:solidFill>
              <a:srgbClr val="6699FF"/>
            </a:solidFill>
          </a:ln>
        </p:spPr>
        <p:txBody>
          <a:bodyPr wrap="square" rtlCol="0" anchor="ctr">
            <a:spAutoFit/>
          </a:bodyPr>
          <a:lstStyle/>
          <a:p>
            <a:pPr algn="l"/>
            <a:endParaRPr lang="en-CA" sz="2400" dirty="0"/>
          </a:p>
        </p:txBody>
      </p:sp>
      <p:cxnSp>
        <p:nvCxnSpPr>
          <p:cNvPr id="30" name="Straight Arrow Connector 29"/>
          <p:cNvCxnSpPr/>
          <p:nvPr/>
        </p:nvCxnSpPr>
        <p:spPr bwMode="auto">
          <a:xfrm flipH="1">
            <a:off x="7315200" y="1955442"/>
            <a:ext cx="355242" cy="0"/>
          </a:xfrm>
          <a:prstGeom prst="straightConnector1">
            <a:avLst/>
          </a:prstGeom>
          <a:noFill/>
          <a:ln w="38100" cap="sq" cmpd="sng" algn="ctr">
            <a:solidFill>
              <a:schemeClr val="tx2"/>
            </a:solidFill>
            <a:prstDash val="solid"/>
            <a:round/>
            <a:headEnd type="none" w="med" len="med"/>
            <a:tailEnd type="arrow"/>
          </a:ln>
          <a:effectLst/>
        </p:spPr>
      </p:cxnSp>
    </p:spTree>
    <p:extLst>
      <p:ext uri="{BB962C8B-B14F-4D97-AF65-F5344CB8AC3E}">
        <p14:creationId xmlns:p14="http://schemas.microsoft.com/office/powerpoint/2010/main" val="3898341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4" end="4"/>
                                            </p:txEl>
                                          </p:spTgt>
                                        </p:tgtEl>
                                        <p:attrNameLst>
                                          <p:attrName>style.visibility</p:attrName>
                                        </p:attrNameLst>
                                      </p:cBhvr>
                                      <p:to>
                                        <p:strVal val="visible"/>
                                      </p:to>
                                    </p:set>
                                    <p:anim calcmode="lin" valueType="num">
                                      <p:cBhvr additive="base">
                                        <p:cTn id="7"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2"/>
                                        </p:tgtEl>
                                        <p:attrNameLst>
                                          <p:attrName>style.visibility</p:attrName>
                                        </p:attrNameLst>
                                      </p:cBhvr>
                                      <p:to>
                                        <p:strVal val="hidden"/>
                                      </p:to>
                                    </p:set>
                                  </p:sub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3"/>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9">
                                            <p:txEl>
                                              <p:pRg st="5" end="5"/>
                                            </p:txEl>
                                          </p:spTgt>
                                        </p:tgtEl>
                                        <p:attrNameLst>
                                          <p:attrName>style.visibility</p:attrName>
                                        </p:attrNameLst>
                                      </p:cBhvr>
                                      <p:to>
                                        <p:strVal val="visible"/>
                                      </p:to>
                                    </p:set>
                                    <p:anim calcmode="lin" valueType="num">
                                      <p:cBhvr additive="base">
                                        <p:cTn id="2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5" end="5"/>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4"/>
                                        </p:tgtEl>
                                        <p:attrNameLst>
                                          <p:attrName>style.visibility</p:attrName>
                                        </p:attrNameLst>
                                      </p:cBhvr>
                                      <p:to>
                                        <p:strVal val="hidden"/>
                                      </p:to>
                                    </p:set>
                                  </p:subTnLst>
                                </p:cTn>
                              </p:par>
                              <p:par>
                                <p:cTn id="27" presetID="2" presetClass="entr" presetSubtype="4"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
                                            <p:txEl>
                                              <p:pRg st="6" end="6"/>
                                            </p:txEl>
                                          </p:spTgt>
                                        </p:tgtEl>
                                        <p:attrNameLst>
                                          <p:attrName>style.visibility</p:attrName>
                                        </p:attrNameLst>
                                      </p:cBhvr>
                                      <p:to>
                                        <p:strVal val="visible"/>
                                      </p:to>
                                    </p:set>
                                    <p:anim calcmode="lin" valueType="num">
                                      <p:cBhvr additive="base">
                                        <p:cTn id="35"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9">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par>
                                <p:cTn id="41" presetID="2" presetClass="entr" presetSubtype="4" fill="hold"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9">
                                            <p:txEl>
                                              <p:pRg st="7" end="7"/>
                                            </p:txEl>
                                          </p:spTgt>
                                        </p:tgtEl>
                                        <p:attrNameLst>
                                          <p:attrName>style.visibility</p:attrName>
                                        </p:attrNameLst>
                                      </p:cBhvr>
                                      <p:to>
                                        <p:strVal val="visible"/>
                                      </p:to>
                                    </p:set>
                                    <p:anim calcmode="lin" valueType="num">
                                      <p:cBhvr additive="base">
                                        <p:cTn id="49"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anim calcmode="lin" valueType="num">
                                      <p:cBhvr additive="base">
                                        <p:cTn id="53" dur="500" fill="hold"/>
                                        <p:tgtEl>
                                          <p:spTgt spid="28"/>
                                        </p:tgtEl>
                                        <p:attrNameLst>
                                          <p:attrName>ppt_x</p:attrName>
                                        </p:attrNameLst>
                                      </p:cBhvr>
                                      <p:tavLst>
                                        <p:tav tm="0">
                                          <p:val>
                                            <p:strVal val="#ppt_x"/>
                                          </p:val>
                                        </p:tav>
                                        <p:tav tm="100000">
                                          <p:val>
                                            <p:strVal val="#ppt_x"/>
                                          </p:val>
                                        </p:tav>
                                      </p:tavLst>
                                    </p:anim>
                                    <p:anim calcmode="lin" valueType="num">
                                      <p:cBhvr additive="base">
                                        <p:cTn id="54" dur="500" fill="hold"/>
                                        <p:tgtEl>
                                          <p:spTgt spid="2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2057400" y="781050"/>
            <a:ext cx="5410200" cy="4572000"/>
            <a:chOff x="2057400" y="780871"/>
            <a:chExt cx="5410200" cy="4572000"/>
          </a:xfrm>
        </p:grpSpPr>
        <p:pic>
          <p:nvPicPr>
            <p:cNvPr id="6151" name="Picture 2" descr="http://upload.wikimedia.org/wikipedia/commons/thumb/5/5f/Jacquard.loom.full.view.jpg/220px-Jacquard.loom.full.view.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7100" y="780871"/>
              <a:ext cx="2095500" cy="2800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2" name="Rectangle 2"/>
            <p:cNvSpPr>
              <a:spLocks noChangeArrowheads="1"/>
            </p:cNvSpPr>
            <p:nvPr/>
          </p:nvSpPr>
          <p:spPr bwMode="auto">
            <a:xfrm>
              <a:off x="2057400" y="3783211"/>
              <a:ext cx="5410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The Jacquard loom (1801) was one of the first programmable devices.</a:t>
              </a:r>
            </a:p>
            <a:p>
              <a:pPr>
                <a:spcBef>
                  <a:spcPct val="0"/>
                </a:spcBef>
              </a:pPr>
              <a:r>
                <a:rPr lang="en-CA" altLang="en-US" sz="2400">
                  <a:latin typeface="Times New Roman" pitchFamily="18" charset="0"/>
                </a:rPr>
                <a:t>Weaves complex patterns in textiles.</a:t>
              </a:r>
            </a:p>
            <a:p>
              <a:pPr>
                <a:spcBef>
                  <a:spcPct val="0"/>
                </a:spcBef>
              </a:pPr>
              <a:r>
                <a:rPr lang="en-CA" altLang="en-US" sz="2400">
                  <a:latin typeface="Times New Roman" pitchFamily="18" charset="0"/>
                </a:rPr>
                <a:t>Controlled by punched cards</a:t>
              </a:r>
            </a:p>
          </p:txBody>
        </p:sp>
      </p:grpSp>
      <p:grpSp>
        <p:nvGrpSpPr>
          <p:cNvPr id="3" name="Group 8"/>
          <p:cNvGrpSpPr>
            <a:grpSpLocks/>
          </p:cNvGrpSpPr>
          <p:nvPr/>
        </p:nvGrpSpPr>
        <p:grpSpPr bwMode="auto">
          <a:xfrm>
            <a:off x="2057400" y="695325"/>
            <a:ext cx="5791200" cy="5857875"/>
            <a:chOff x="2057400" y="694899"/>
            <a:chExt cx="5791200" cy="5858301"/>
          </a:xfrm>
        </p:grpSpPr>
        <p:pic>
          <p:nvPicPr>
            <p:cNvPr id="6149" name="Picture 4" descr="File:Jacquard Joseph Marie woven silk.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694899"/>
              <a:ext cx="1981200" cy="2991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0" name="Rectangle 5"/>
            <p:cNvSpPr>
              <a:spLocks noChangeArrowheads="1"/>
            </p:cNvSpPr>
            <p:nvPr/>
          </p:nvSpPr>
          <p:spPr bwMode="auto">
            <a:xfrm>
              <a:off x="2057400" y="5352871"/>
              <a:ext cx="57912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This portrait of Jacquard was woven in silk on a Jacquard loom and required 24,000 punched cards to create (1839). </a:t>
              </a:r>
            </a:p>
          </p:txBody>
        </p:sp>
      </p:gr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9" name="Text Box 4"/>
          <p:cNvSpPr txBox="1">
            <a:spLocks noChangeArrowheads="1"/>
          </p:cNvSpPr>
          <p:nvPr/>
        </p:nvSpPr>
        <p:spPr bwMode="auto">
          <a:xfrm>
            <a:off x="0" y="3600271"/>
            <a:ext cx="6057900" cy="120032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smtClean="0">
                <a:effectLst>
                  <a:outerShdw blurRad="38100" dist="38100" dir="2700000" algn="tl">
                    <a:srgbClr val="000000"/>
                  </a:outerShdw>
                </a:effectLst>
                <a:cs typeface="+mn-cs"/>
              </a:rPr>
              <a:t>Simple rules like these</a:t>
            </a:r>
          </a:p>
          <a:p>
            <a:pPr eaLnBrk="0" hangingPunct="0">
              <a:spcBef>
                <a:spcPts val="0"/>
              </a:spcBef>
              <a:defRPr/>
            </a:pPr>
            <a:r>
              <a:rPr lang="en-CA" dirty="0" smtClean="0">
                <a:effectLst>
                  <a:outerShdw blurRad="38100" dist="38100" dir="2700000" algn="tl">
                    <a:srgbClr val="000000"/>
                  </a:outerShdw>
                </a:effectLst>
                <a:cs typeface="+mn-cs"/>
              </a:rPr>
              <a:t>   produce complex patterns.</a:t>
            </a:r>
          </a:p>
          <a:p>
            <a:pPr eaLnBrk="0" hangingPunct="0">
              <a:spcBef>
                <a:spcPts val="0"/>
              </a:spcBef>
              <a:defRPr/>
            </a:pPr>
            <a:endParaRPr lang="en-CA" sz="1600" dirty="0" smtClean="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smtClean="0">
                <a:solidFill>
                  <a:schemeClr val="bg2"/>
                </a:solidFill>
              </a:rPr>
              <a:t>Time</a:t>
            </a:r>
            <a:endParaRPr lang="en-CA" sz="2400" dirty="0">
              <a:solidFill>
                <a:schemeClr val="bg2"/>
              </a:solidFill>
            </a:endParaRP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smtClean="0">
                <a:solidFill>
                  <a:schemeClr val="bg2"/>
                </a:solidFill>
              </a:rPr>
              <a:t>Tape Cells</a:t>
            </a:r>
            <a:endParaRPr lang="en-CA" sz="2400" dirty="0">
              <a:solidFill>
                <a:schemeClr val="bg2"/>
              </a:solidFill>
            </a:endParaRPr>
          </a:p>
        </p:txBody>
      </p:sp>
      <p:pic>
        <p:nvPicPr>
          <p:cNvPr id="1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575" y="1400175"/>
            <a:ext cx="3400425"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285750"/>
            <a:ext cx="2476500" cy="756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1" name="Rectangle 20"/>
          <p:cNvSpPr/>
          <p:nvPr/>
        </p:nvSpPr>
        <p:spPr>
          <a:xfrm>
            <a:off x="304800" y="5065693"/>
            <a:ext cx="4572000" cy="954107"/>
          </a:xfrm>
          <a:prstGeom prst="rect">
            <a:avLst/>
          </a:prstGeom>
        </p:spPr>
        <p:txBody>
          <a:bodyPr>
            <a:spAutoFit/>
          </a:bodyPr>
          <a:lstStyle/>
          <a:p>
            <a:pPr eaLnBrk="0" hangingPunct="0">
              <a:spcBef>
                <a:spcPts val="0"/>
              </a:spcBef>
              <a:defRPr/>
            </a:pPr>
            <a:r>
              <a:rPr lang="en-CA" dirty="0">
                <a:effectLst>
                  <a:outerShdw blurRad="38100" dist="38100" dir="2700000" algn="tl">
                    <a:srgbClr val="000000"/>
                  </a:outerShdw>
                </a:effectLst>
              </a:rPr>
              <a:t>But any meaning has to </a:t>
            </a:r>
            <a:r>
              <a:rPr lang="en-CA" dirty="0" smtClean="0">
                <a:effectLst>
                  <a:outerShdw blurRad="38100" dist="38100" dir="2700000" algn="tl">
                    <a:srgbClr val="000000"/>
                  </a:outerShdw>
                </a:effectLst>
              </a:rPr>
              <a:t>be added </a:t>
            </a:r>
            <a:r>
              <a:rPr lang="en-CA" dirty="0">
                <a:effectLst>
                  <a:outerShdw blurRad="38100" dist="38100" dir="2700000" algn="tl">
                    <a:srgbClr val="000000"/>
                  </a:outerShdw>
                </a:effectLst>
              </a:rPr>
              <a:t>by us. </a:t>
            </a:r>
          </a:p>
        </p:txBody>
      </p:sp>
    </p:spTree>
    <p:extLst>
      <p:ext uri="{BB962C8B-B14F-4D97-AF65-F5344CB8AC3E}">
        <p14:creationId xmlns:p14="http://schemas.microsoft.com/office/powerpoint/2010/main" val="3298164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ppt_x"/>
                                          </p:val>
                                        </p:tav>
                                        <p:tav tm="100000">
                                          <p:val>
                                            <p:strVal val="#ppt_x"/>
                                          </p:val>
                                        </p:tav>
                                      </p:tavLst>
                                    </p:anim>
                                    <p:anim calcmode="lin" valueType="num">
                                      <p:cBhvr additive="base">
                                        <p:cTn id="1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8" name="Group 7"/>
          <p:cNvGrpSpPr/>
          <p:nvPr/>
        </p:nvGrpSpPr>
        <p:grpSpPr>
          <a:xfrm>
            <a:off x="3962400" y="1447800"/>
            <a:ext cx="4530907" cy="852488"/>
            <a:chOff x="2098493" y="1752600"/>
            <a:chExt cx="4530907" cy="852488"/>
          </a:xfrm>
        </p:grpSpPr>
        <p:grpSp>
          <p:nvGrpSpPr>
            <p:cNvPr id="14" name="Group 4"/>
            <p:cNvGrpSpPr>
              <a:grpSpLocks/>
            </p:cNvGrpSpPr>
            <p:nvPr/>
          </p:nvGrpSpPr>
          <p:grpSpPr bwMode="auto">
            <a:xfrm>
              <a:off x="2438400" y="2209800"/>
              <a:ext cx="3429000" cy="395288"/>
              <a:chOff x="528" y="864"/>
              <a:chExt cx="2160" cy="249"/>
            </a:xfrm>
          </p:grpSpPr>
          <p:sp>
            <p:nvSpPr>
              <p:cNvPr id="15"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6"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17"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18"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19"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20"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21"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2"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3"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4"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7"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8"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9"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31" name="Line 21"/>
            <p:cNvSpPr>
              <a:spLocks noChangeShapeType="1"/>
            </p:cNvSpPr>
            <p:nvPr/>
          </p:nvSpPr>
          <p:spPr bwMode="auto">
            <a:xfrm>
              <a:off x="6019800" y="26019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1" name="Line 41"/>
            <p:cNvSpPr>
              <a:spLocks noChangeShapeType="1"/>
            </p:cNvSpPr>
            <p:nvPr/>
          </p:nvSpPr>
          <p:spPr bwMode="auto">
            <a:xfrm>
              <a:off x="6019800" y="22098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2" name="Rectangle 3"/>
            <p:cNvSpPr>
              <a:spLocks noChangeArrowheads="1"/>
            </p:cNvSpPr>
            <p:nvPr/>
          </p:nvSpPr>
          <p:spPr bwMode="auto">
            <a:xfrm>
              <a:off x="2098493" y="1752600"/>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Input</a:t>
              </a:r>
              <a:r>
                <a:rPr lang="en-US" dirty="0" smtClean="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5" name="Rectangle 4"/>
            <p:cNvSpPr/>
            <p:nvPr/>
          </p:nvSpPr>
          <p:spPr>
            <a:xfrm>
              <a:off x="5323661" y="2067580"/>
              <a:ext cx="543739" cy="523220"/>
            </a:xfrm>
            <a:prstGeom prst="rect">
              <a:avLst/>
            </a:prstGeom>
          </p:spPr>
          <p:txBody>
            <a:bodyPr wrap="none">
              <a:spAutoFit/>
            </a:bodyPr>
            <a:lstStyle/>
            <a:p>
              <a:pPr eaLnBrk="0" hangingPunct="0">
                <a:spcBef>
                  <a:spcPct val="20000"/>
                </a:spcBef>
                <a:tabLst>
                  <a:tab pos="858838" algn="l"/>
                </a:tabLst>
                <a:defRPr/>
              </a:pPr>
              <a:r>
                <a:rPr lang="en-US" dirty="0" smtClean="0">
                  <a:effectLst>
                    <a:outerShdw blurRad="38100" dist="38100" dir="2700000" algn="tl">
                      <a:srgbClr val="000000"/>
                    </a:outerShdw>
                  </a:effectLst>
                  <a:cs typeface="Times New Roman" panose="02020603050405020304" pitchFamily="18" charset="0"/>
                </a:rPr>
                <a:t>…</a:t>
              </a:r>
              <a:endParaRPr lang="en-US" dirty="0">
                <a:effectLst>
                  <a:outerShdw blurRad="38100" dist="38100" dir="2700000" algn="tl">
                    <a:srgbClr val="000000"/>
                  </a:outerShdw>
                </a:effectLst>
                <a:cs typeface="Times New Roman" panose="02020603050405020304" pitchFamily="18" charset="0"/>
              </a:endParaRPr>
            </a:p>
          </p:txBody>
        </p:sp>
      </p:grpSp>
      <p:grpSp>
        <p:nvGrpSpPr>
          <p:cNvPr id="10" name="Group 9"/>
          <p:cNvGrpSpPr/>
          <p:nvPr/>
        </p:nvGrpSpPr>
        <p:grpSpPr>
          <a:xfrm>
            <a:off x="4114800" y="5410200"/>
            <a:ext cx="4469852" cy="790792"/>
            <a:chOff x="2083348" y="3414496"/>
            <a:chExt cx="4469852" cy="790792"/>
          </a:xfrm>
        </p:grpSpPr>
        <p:grpSp>
          <p:nvGrpSpPr>
            <p:cNvPr id="55" name="Group 4"/>
            <p:cNvGrpSpPr>
              <a:grpSpLocks/>
            </p:cNvGrpSpPr>
            <p:nvPr/>
          </p:nvGrpSpPr>
          <p:grpSpPr bwMode="auto">
            <a:xfrm>
              <a:off x="2362200" y="3810000"/>
              <a:ext cx="3429000" cy="395288"/>
              <a:chOff x="528" y="864"/>
              <a:chExt cx="2160" cy="249"/>
            </a:xfrm>
          </p:grpSpPr>
          <p:sp>
            <p:nvSpPr>
              <p:cNvPr id="56"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7"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58"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59"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0</a:t>
                </a:r>
                <a:endParaRPr lang="en-US" sz="2000" dirty="0">
                  <a:effectLst>
                    <a:outerShdw blurRad="38100" dist="38100" dir="2700000" algn="tl">
                      <a:srgbClr val="000000"/>
                    </a:outerShdw>
                  </a:effectLst>
                  <a:cs typeface="Times New Roman" panose="02020603050405020304" pitchFamily="18" charset="0"/>
                </a:endParaRPr>
              </a:p>
            </p:txBody>
          </p:sp>
          <p:sp>
            <p:nvSpPr>
              <p:cNvPr id="60"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61"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smtClean="0">
                    <a:effectLst>
                      <a:outerShdw blurRad="38100" dist="38100" dir="2700000" algn="tl">
                        <a:srgbClr val="000000"/>
                      </a:outerShdw>
                    </a:effectLst>
                    <a:cs typeface="Times New Roman" panose="02020603050405020304" pitchFamily="18" charset="0"/>
                  </a:rPr>
                  <a:t>1</a:t>
                </a:r>
                <a:endParaRPr lang="en-US" sz="2000" dirty="0">
                  <a:effectLst>
                    <a:outerShdw blurRad="38100" dist="38100" dir="2700000" algn="tl">
                      <a:srgbClr val="000000"/>
                    </a:outerShdw>
                  </a:effectLst>
                  <a:cs typeface="Times New Roman" panose="02020603050405020304" pitchFamily="18" charset="0"/>
                </a:endParaRPr>
              </a:p>
            </p:txBody>
          </p:sp>
          <p:sp>
            <p:nvSpPr>
              <p:cNvPr id="62"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4"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5"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6"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7"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8"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9"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0"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71"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2"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3"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smtClean="0">
                  <a:cs typeface="+mn-cs"/>
                </a:rPr>
                <a:t>Output:</a:t>
              </a:r>
              <a:endParaRPr lang="en-US" sz="2400" dirty="0">
                <a:effectLst>
                  <a:outerShdw blurRad="38100" dist="38100" dir="2700000" algn="tl">
                    <a:srgbClr val="000000"/>
                  </a:outerShdw>
                </a:effectLst>
                <a:cs typeface="+mn-cs"/>
              </a:endParaRPr>
            </a:p>
          </p:txBody>
        </p:sp>
        <p:sp>
          <p:nvSpPr>
            <p:cNvPr id="74" name="Rectangle 73"/>
            <p:cNvSpPr/>
            <p:nvPr/>
          </p:nvSpPr>
          <p:spPr>
            <a:xfrm>
              <a:off x="5247461" y="3667780"/>
              <a:ext cx="543739" cy="523220"/>
            </a:xfrm>
            <a:prstGeom prst="rect">
              <a:avLst/>
            </a:prstGeom>
          </p:spPr>
          <p:txBody>
            <a:bodyPr wrap="none">
              <a:spAutoFit/>
            </a:bodyPr>
            <a:lstStyle/>
            <a:p>
              <a:pPr eaLnBrk="0" hangingPunct="0">
                <a:spcBef>
                  <a:spcPct val="20000"/>
                </a:spcBef>
                <a:tabLst>
                  <a:tab pos="858838" algn="l"/>
                </a:tabLst>
                <a:defRPr/>
              </a:pPr>
              <a:r>
                <a:rPr lang="en-US" dirty="0" smtClean="0">
                  <a:effectLst>
                    <a:outerShdw blurRad="38100" dist="38100" dir="2700000" algn="tl">
                      <a:srgbClr val="000000"/>
                    </a:outerShdw>
                  </a:effectLst>
                  <a:cs typeface="Times New Roman" panose="02020603050405020304" pitchFamily="18" charset="0"/>
                </a:rPr>
                <a:t>…</a:t>
              </a:r>
              <a:endParaRPr lang="en-US" dirty="0">
                <a:effectLst>
                  <a:outerShdw blurRad="38100" dist="38100" dir="2700000" algn="tl">
                    <a:srgbClr val="000000"/>
                  </a:outerShdw>
                </a:effectLst>
                <a:cs typeface="Times New Roman" panose="02020603050405020304" pitchFamily="18" charset="0"/>
              </a:endParaRPr>
            </a:p>
          </p:txBody>
        </p:sp>
      </p:grpSp>
      <p:sp>
        <p:nvSpPr>
          <p:cNvPr id="77" name="Rectangle 3"/>
          <p:cNvSpPr>
            <a:spLocks noChangeArrowheads="1"/>
          </p:cNvSpPr>
          <p:nvPr/>
        </p:nvSpPr>
        <p:spPr bwMode="auto">
          <a:xfrm>
            <a:off x="0" y="695980"/>
            <a:ext cx="5813579"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smtClean="0">
                <a:cs typeface="+mn-cs"/>
              </a:rPr>
              <a:t>We must impose</a:t>
            </a:r>
            <a:r>
              <a:rPr lang="en-US" dirty="0">
                <a:cs typeface="+mn-cs"/>
              </a:rPr>
              <a:t> </a:t>
            </a:r>
            <a:r>
              <a:rPr lang="en-US" dirty="0" smtClean="0">
                <a:cs typeface="+mn-cs"/>
              </a:rPr>
              <a:t>order and meaning:</a:t>
            </a:r>
            <a:endParaRPr lang="en-US" dirty="0">
              <a:effectLst>
                <a:outerShdw blurRad="38100" dist="38100" dir="2700000" algn="tl">
                  <a:srgbClr val="000000"/>
                </a:outerShdw>
              </a:effectLst>
              <a:cs typeface="+mn-cs"/>
            </a:endParaRPr>
          </a:p>
        </p:txBody>
      </p:sp>
      <p:grpSp>
        <p:nvGrpSpPr>
          <p:cNvPr id="4" name="Group 3"/>
          <p:cNvGrpSpPr/>
          <p:nvPr/>
        </p:nvGrpSpPr>
        <p:grpSpPr>
          <a:xfrm>
            <a:off x="4572000" y="2939011"/>
            <a:ext cx="3821038" cy="1404389"/>
            <a:chOff x="4572000" y="3123810"/>
            <a:chExt cx="3821038" cy="1404389"/>
          </a:xfrm>
        </p:grpSpPr>
        <p:sp>
          <p:nvSpPr>
            <p:cNvPr id="54" name="Rectangle 3"/>
            <p:cNvSpPr>
              <a:spLocks noChangeArrowheads="1"/>
            </p:cNvSpPr>
            <p:nvPr/>
          </p:nvSpPr>
          <p:spPr bwMode="auto">
            <a:xfrm>
              <a:off x="4572000" y="3124199"/>
              <a:ext cx="2346156" cy="1404000"/>
            </a:xfrm>
            <a:prstGeom prst="rect">
              <a:avLst/>
            </a:prstGeom>
            <a:solidFill>
              <a:srgbClr val="FFFFFF"/>
            </a:solidFill>
            <a:ln w="38100" cap="sq">
              <a:noFill/>
              <a:miter lim="800000"/>
              <a:headEnd/>
              <a:tailEnd/>
            </a:ln>
            <a:effectLst/>
          </p:spPr>
          <p:txBody>
            <a:bodyPr wrap="none" lIns="274320" rIns="274320">
              <a:spAutoFit/>
            </a:bodyPr>
            <a:lstStyle/>
            <a:p>
              <a:pPr algn="ctr" eaLnBrk="0" hangingPunct="0">
                <a:defRPr/>
              </a:pPr>
              <a:r>
                <a:rPr lang="en-US" dirty="0" smtClean="0">
                  <a:solidFill>
                    <a:schemeClr val="bg2"/>
                  </a:solidFill>
                  <a:cs typeface="+mn-cs"/>
                </a:rPr>
                <a:t>Spaghetti </a:t>
              </a:r>
              <a:br>
                <a:rPr lang="en-US" dirty="0" smtClean="0">
                  <a:solidFill>
                    <a:schemeClr val="bg2"/>
                  </a:solidFill>
                  <a:cs typeface="+mn-cs"/>
                </a:rPr>
              </a:br>
              <a:r>
                <a:rPr lang="en-US" dirty="0" smtClean="0">
                  <a:solidFill>
                    <a:schemeClr val="bg2"/>
                  </a:solidFill>
                  <a:cs typeface="+mn-cs"/>
                </a:rPr>
                <a:t>TM</a:t>
              </a:r>
              <a:br>
                <a:rPr lang="en-US" dirty="0" smtClean="0">
                  <a:solidFill>
                    <a:schemeClr val="bg2"/>
                  </a:solidFill>
                  <a:cs typeface="+mn-cs"/>
                </a:rPr>
              </a:br>
              <a:r>
                <a:rPr lang="en-US" dirty="0" smtClean="0">
                  <a:solidFill>
                    <a:schemeClr val="bg2"/>
                  </a:solidFill>
                  <a:cs typeface="+mn-cs"/>
                </a:rPr>
                <a:t>computation</a:t>
              </a:r>
              <a:endParaRPr lang="en-US" dirty="0">
                <a:solidFill>
                  <a:schemeClr val="bg2"/>
                </a:solidFill>
                <a:effectLst>
                  <a:outerShdw blurRad="38100" dist="38100" dir="2700000" algn="tl">
                    <a:srgbClr val="000000"/>
                  </a:outerShdw>
                </a:effectLst>
                <a:cs typeface="+mn-cs"/>
              </a:endParaRPr>
            </a:p>
          </p:txBody>
        </p:sp>
        <p:pic>
          <p:nvPicPr>
            <p:cNvPr id="266243" name="Picture 3" descr="C:\Users\jeff\Documents\garlic spaghetti.jpg"/>
            <p:cNvPicPr>
              <a:picLocks noChangeAspect="1" noChangeArrowheads="1"/>
            </p:cNvPicPr>
            <p:nvPr/>
          </p:nvPicPr>
          <p:blipFill rotWithShape="1">
            <a:blip r:embed="rId2">
              <a:extLst>
                <a:ext uri="{28A0092B-C50C-407E-A947-70E740481C1C}">
                  <a14:useLocalDpi xmlns:a14="http://schemas.microsoft.com/office/drawing/2010/main" val="0"/>
                </a:ext>
              </a:extLst>
            </a:blip>
            <a:srcRect l="18000" t="9548" r="16000" b="14645"/>
            <a:stretch/>
          </p:blipFill>
          <p:spPr bwMode="auto">
            <a:xfrm>
              <a:off x="6789934" y="3123810"/>
              <a:ext cx="1603104" cy="1404000"/>
            </a:xfrm>
            <a:prstGeom prst="rect">
              <a:avLst/>
            </a:prstGeom>
            <a:solidFill>
              <a:srgbClr val="FFFFFF"/>
            </a:solidFill>
          </p:spPr>
        </p:pic>
      </p:grpSp>
      <p:sp>
        <p:nvSpPr>
          <p:cNvPr id="109" name="Text Box 6"/>
          <p:cNvSpPr txBox="1">
            <a:spLocks noChangeArrowheads="1"/>
          </p:cNvSpPr>
          <p:nvPr/>
        </p:nvSpPr>
        <p:spPr bwMode="auto">
          <a:xfrm>
            <a:off x="4555943" y="4505980"/>
            <a:ext cx="4969057" cy="523220"/>
          </a:xfrm>
          <a:prstGeom prst="rect">
            <a:avLst/>
          </a:prstGeom>
          <a:noFill/>
          <a:ln w="38100" cap="sq">
            <a:noFill/>
            <a:miter lim="800000"/>
            <a:headEnd/>
            <a:tailEnd/>
          </a:ln>
          <a:effectLst/>
        </p:spPr>
        <p:txBody>
          <a:bodyPr wrap="square" lIns="274320" rIns="274320">
            <a:spAutoFit/>
          </a:bodyPr>
          <a:lstStyle/>
          <a:p>
            <a:pPr eaLnBrk="0" hangingPunct="0">
              <a:defRPr/>
            </a:pPr>
            <a:r>
              <a:rPr lang="el-GR" i="1" dirty="0" smtClean="0">
                <a:solidFill>
                  <a:schemeClr val="accent2"/>
                </a:solidFill>
                <a:effectLst>
                  <a:outerShdw blurRad="38100" dist="38100" dir="2700000" algn="tl">
                    <a:srgbClr val="000000"/>
                  </a:outerShdw>
                </a:effectLst>
                <a:cs typeface="Times New Roman" pitchFamily="18" charset="0"/>
              </a:rPr>
              <a:t>δ</a:t>
            </a:r>
            <a:r>
              <a:rPr lang="en-US" i="1" dirty="0" smtClean="0">
                <a:solidFill>
                  <a:schemeClr val="accent2"/>
                </a:solidFill>
                <a:effectLst>
                  <a:outerShdw blurRad="38100" dist="38100" dir="2700000" algn="tl">
                    <a:srgbClr val="000000"/>
                  </a:outerShdw>
                </a:effectLst>
                <a:cs typeface="Times New Roman" pitchFamily="18" charset="0"/>
              </a:rPr>
              <a:t>(</a:t>
            </a:r>
            <a:r>
              <a:rPr lang="en-US" i="1" dirty="0" err="1" smtClean="0">
                <a:solidFill>
                  <a:schemeClr val="accent2"/>
                </a:solidFill>
                <a:effectLst>
                  <a:outerShdw blurRad="38100" dist="38100" dir="2700000" algn="tl">
                    <a:srgbClr val="000000"/>
                  </a:outerShdw>
                </a:effectLst>
                <a:cs typeface="Times New Roman" pitchFamily="18" charset="0"/>
              </a:rPr>
              <a:t>q</a:t>
            </a:r>
            <a:r>
              <a:rPr lang="en-US" i="1" baseline="-25000" dirty="0" err="1" smtClean="0">
                <a:solidFill>
                  <a:schemeClr val="accent2"/>
                </a:solidFill>
                <a:effectLst>
                  <a:outerShdw blurRad="38100" dist="38100" dir="2700000" algn="tl">
                    <a:srgbClr val="000000"/>
                  </a:outerShdw>
                </a:effectLst>
                <a:cs typeface="Times New Roman" pitchFamily="18" charset="0"/>
              </a:rPr>
              <a:t>i</a:t>
            </a:r>
            <a:r>
              <a:rPr lang="en-US" i="1" dirty="0" err="1" smtClean="0">
                <a:solidFill>
                  <a:schemeClr val="accent2"/>
                </a:solidFill>
                <a:effectLst>
                  <a:outerShdw blurRad="38100" dist="38100" dir="2700000" algn="tl">
                    <a:srgbClr val="000000"/>
                  </a:outerShdw>
                </a:effectLst>
                <a:cs typeface="Times New Roman" pitchFamily="18" charset="0"/>
              </a:rPr>
              <a:t>,c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smtClean="0">
                <a:solidFill>
                  <a:schemeClr val="accent2"/>
                </a:solidFill>
                <a:effectLst>
                  <a:outerShdw blurRad="38100" dist="38100" dir="2700000" algn="tl">
                    <a:srgbClr val="000000"/>
                  </a:outerShdw>
                </a:effectLst>
                <a:cs typeface="Times New Roman" pitchFamily="18" charset="0"/>
              </a:rPr>
              <a:t>q</a:t>
            </a:r>
            <a:r>
              <a:rPr lang="en-US" i="1" baseline="-25000" dirty="0" err="1" smtClean="0">
                <a:solidFill>
                  <a:schemeClr val="accent2"/>
                </a:solidFill>
                <a:effectLst>
                  <a:outerShdw blurRad="38100" dist="38100" dir="2700000" algn="tl">
                    <a:srgbClr val="000000"/>
                  </a:outerShdw>
                </a:effectLst>
                <a:cs typeface="Times New Roman" pitchFamily="18" charset="0"/>
              </a:rPr>
              <a:t>j</a:t>
            </a:r>
            <a:r>
              <a:rPr lang="en-US" i="1" dirty="0" err="1" smtClean="0">
                <a:solidFill>
                  <a:schemeClr val="accent2"/>
                </a:solidFill>
                <a:effectLst>
                  <a:outerShdw blurRad="38100" dist="38100" dir="2700000" algn="tl">
                    <a:srgbClr val="000000"/>
                  </a:outerShdw>
                </a:effectLst>
                <a:cs typeface="Times New Roman" pitchFamily="18" charset="0"/>
              </a:rPr>
              <a:t>,c</a:t>
            </a:r>
            <a:r>
              <a:rPr lang="en-US" i="1" dirty="0" err="1">
                <a:solidFill>
                  <a:schemeClr val="accent2"/>
                </a:solidFill>
                <a:effectLst>
                  <a:outerShdw blurRad="38100" dist="38100" dir="2700000" algn="tl">
                    <a:srgbClr val="000000"/>
                  </a:outerShdw>
                </a:effectLst>
                <a:cs typeface="Times New Roman" pitchFamily="18" charset="0"/>
              </a:rPr>
              <a:t>’,direction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grpSp>
        <p:nvGrpSpPr>
          <p:cNvPr id="113" name="Group 112"/>
          <p:cNvGrpSpPr/>
          <p:nvPr/>
        </p:nvGrpSpPr>
        <p:grpSpPr>
          <a:xfrm>
            <a:off x="463691" y="3154221"/>
            <a:ext cx="3474574" cy="1066800"/>
            <a:chOff x="4381500" y="3200400"/>
            <a:chExt cx="3474574" cy="1066800"/>
          </a:xfrm>
        </p:grpSpPr>
        <p:sp>
          <p:nvSpPr>
            <p:cNvPr id="114" name="Rectangle 113"/>
            <p:cNvSpPr/>
            <p:nvPr/>
          </p:nvSpPr>
          <p:spPr bwMode="auto">
            <a:xfrm>
              <a:off x="5638800" y="3436202"/>
              <a:ext cx="2217274" cy="461665"/>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smtClean="0">
                  <a:effectLst>
                    <a:outerShdw blurRad="38100" dist="38100" dir="2700000" algn="tl">
                      <a:srgbClr val="000000"/>
                    </a:outerShdw>
                  </a:effectLst>
                </a:rPr>
                <a:t>Invariants </a:t>
              </a:r>
            </a:p>
          </p:txBody>
        </p:sp>
        <p:grpSp>
          <p:nvGrpSpPr>
            <p:cNvPr id="115" name="Group 22"/>
            <p:cNvGrpSpPr>
              <a:grpSpLocks/>
            </p:cNvGrpSpPr>
            <p:nvPr/>
          </p:nvGrpSpPr>
          <p:grpSpPr bwMode="auto">
            <a:xfrm>
              <a:off x="4381500" y="3200400"/>
              <a:ext cx="1181100" cy="1066800"/>
              <a:chOff x="1224" y="2539"/>
              <a:chExt cx="2280" cy="1785"/>
            </a:xfrm>
          </p:grpSpPr>
          <p:sp>
            <p:nvSpPr>
              <p:cNvPr id="11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17" name="Group 24"/>
              <p:cNvGrpSpPr>
                <a:grpSpLocks/>
              </p:cNvGrpSpPr>
              <p:nvPr/>
            </p:nvGrpSpPr>
            <p:grpSpPr bwMode="auto">
              <a:xfrm>
                <a:off x="1584" y="2688"/>
                <a:ext cx="1216" cy="1440"/>
                <a:chOff x="2641" y="1488"/>
                <a:chExt cx="2655" cy="2488"/>
              </a:xfrm>
            </p:grpSpPr>
            <p:grpSp>
              <p:nvGrpSpPr>
                <p:cNvPr id="118" name="Group 25"/>
                <p:cNvGrpSpPr>
                  <a:grpSpLocks/>
                </p:cNvGrpSpPr>
                <p:nvPr/>
              </p:nvGrpSpPr>
              <p:grpSpPr bwMode="auto">
                <a:xfrm>
                  <a:off x="2641" y="1488"/>
                  <a:ext cx="2496" cy="2436"/>
                  <a:chOff x="2641" y="1488"/>
                  <a:chExt cx="2496" cy="2436"/>
                </a:xfrm>
              </p:grpSpPr>
              <p:sp>
                <p:nvSpPr>
                  <p:cNvPr id="1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19" name="Group 32"/>
                <p:cNvGrpSpPr>
                  <a:grpSpLocks/>
                </p:cNvGrpSpPr>
                <p:nvPr/>
              </p:nvGrpSpPr>
              <p:grpSpPr bwMode="auto">
                <a:xfrm>
                  <a:off x="4864" y="3099"/>
                  <a:ext cx="432" cy="877"/>
                  <a:chOff x="4864" y="3099"/>
                  <a:chExt cx="432" cy="877"/>
                </a:xfrm>
              </p:grpSpPr>
              <p:sp>
                <p:nvSpPr>
                  <p:cNvPr id="1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pic>
        <p:nvPicPr>
          <p:cNvPr id="75" name="Picture 4" descr="C:\Users\jeff\Documents\tool-reveals-which-celebs-models-have-been-photoshopped-f40feb90d9.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000"/>
          <a:stretch/>
        </p:blipFill>
        <p:spPr bwMode="auto">
          <a:xfrm>
            <a:off x="5791200" y="1247112"/>
            <a:ext cx="1435445" cy="1613742"/>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C:\Users\jeff\Documents\tool-reveals-which-celebs-models-have-been-photoshopped-f40feb90d9.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0000"/>
          <a:stretch/>
        </p:blipFill>
        <p:spPr bwMode="auto">
          <a:xfrm>
            <a:off x="5803555" y="5105400"/>
            <a:ext cx="1435445" cy="1613742"/>
          </a:xfrm>
          <a:prstGeom prst="rect">
            <a:avLst/>
          </a:prstGeom>
          <a:noFill/>
          <a:extLst>
            <a:ext uri="{909E8E84-426E-40DD-AFC4-6F175D3DCCD1}">
              <a14:hiddenFill xmlns:a14="http://schemas.microsoft.com/office/drawing/2010/main">
                <a:solidFill>
                  <a:srgbClr val="FFFFFF"/>
                </a:solidFill>
              </a14:hiddenFill>
            </a:ext>
          </a:extLst>
        </p:spPr>
      </p:pic>
      <p:grpSp>
        <p:nvGrpSpPr>
          <p:cNvPr id="78" name="Group 77"/>
          <p:cNvGrpSpPr/>
          <p:nvPr/>
        </p:nvGrpSpPr>
        <p:grpSpPr>
          <a:xfrm>
            <a:off x="4673057" y="2939400"/>
            <a:ext cx="3702348" cy="1404000"/>
            <a:chOff x="4673057" y="2895600"/>
            <a:chExt cx="3702348" cy="1404000"/>
          </a:xfrm>
        </p:grpSpPr>
        <p:pic>
          <p:nvPicPr>
            <p:cNvPr id="79" name="Picture 2" descr="http://t3.gstatic.com/images?q=tbn:ANd9GcStOf72nKOG0fnJE1aGb8D3iOHuxiodFdTyHbXb3E8A15ylzmWH6Q"/>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05600" y="2895600"/>
              <a:ext cx="1669805" cy="14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Rectangle 3"/>
            <p:cNvSpPr>
              <a:spLocks noChangeArrowheads="1"/>
            </p:cNvSpPr>
            <p:nvPr/>
          </p:nvSpPr>
          <p:spPr bwMode="auto">
            <a:xfrm>
              <a:off x="4673057" y="2913658"/>
              <a:ext cx="2049600" cy="1384995"/>
            </a:xfrm>
            <a:prstGeom prst="rect">
              <a:avLst/>
            </a:prstGeom>
            <a:solidFill>
              <a:srgbClr val="FFFFFF"/>
            </a:solidFill>
            <a:ln w="38100" cap="sq">
              <a:noFill/>
              <a:miter lim="800000"/>
              <a:headEnd/>
              <a:tailEnd/>
            </a:ln>
            <a:effectLst/>
          </p:spPr>
          <p:txBody>
            <a:bodyPr wrap="none" lIns="274320" rIns="274320">
              <a:spAutoFit/>
            </a:bodyPr>
            <a:lstStyle/>
            <a:p>
              <a:pPr algn="ctr" eaLnBrk="0" hangingPunct="0">
                <a:defRPr/>
              </a:pPr>
              <a:r>
                <a:rPr lang="en-US" dirty="0" smtClean="0">
                  <a:solidFill>
                    <a:schemeClr val="bg2"/>
                  </a:solidFill>
                  <a:cs typeface="+mn-cs"/>
                </a:rPr>
                <a:t>Structured</a:t>
              </a:r>
              <a:br>
                <a:rPr lang="en-US" dirty="0" smtClean="0">
                  <a:solidFill>
                    <a:schemeClr val="bg2"/>
                  </a:solidFill>
                  <a:cs typeface="+mn-cs"/>
                </a:rPr>
              </a:br>
              <a:r>
                <a:rPr lang="en-US" dirty="0" smtClean="0">
                  <a:solidFill>
                    <a:schemeClr val="bg2"/>
                  </a:solidFill>
                  <a:cs typeface="+mn-cs"/>
                </a:rPr>
                <a:t>Java like</a:t>
              </a:r>
              <a:br>
                <a:rPr lang="en-US" dirty="0" smtClean="0">
                  <a:solidFill>
                    <a:schemeClr val="bg2"/>
                  </a:solidFill>
                  <a:cs typeface="+mn-cs"/>
                </a:rPr>
              </a:br>
              <a:r>
                <a:rPr lang="en-US" dirty="0" smtClean="0">
                  <a:solidFill>
                    <a:schemeClr val="bg2"/>
                  </a:solidFill>
                  <a:cs typeface="+mn-cs"/>
                </a:rPr>
                <a:t>Code</a:t>
              </a:r>
              <a:endParaRPr lang="en-US" dirty="0">
                <a:solidFill>
                  <a:schemeClr val="bg2"/>
                </a:solidFill>
                <a:effectLst>
                  <a:outerShdw blurRad="38100" dist="38100" dir="2700000" algn="tl">
                    <a:srgbClr val="000000"/>
                  </a:outerShdw>
                </a:effectLst>
                <a:cs typeface="+mn-cs"/>
              </a:endParaRPr>
            </a:p>
          </p:txBody>
        </p:sp>
      </p:grpSp>
      <p:sp>
        <p:nvSpPr>
          <p:cNvPr id="81" name="Rectangle 80"/>
          <p:cNvSpPr/>
          <p:nvPr/>
        </p:nvSpPr>
        <p:spPr>
          <a:xfrm>
            <a:off x="112504" y="5571151"/>
            <a:ext cx="4572000" cy="1015663"/>
          </a:xfrm>
          <a:prstGeom prst="rect">
            <a:avLst/>
          </a:prstGeom>
        </p:spPr>
        <p:txBody>
          <a:bodyPr>
            <a:spAutoFit/>
          </a:bodyPr>
          <a:lstStyle/>
          <a:p>
            <a:pPr eaLnBrk="0" hangingPunct="0">
              <a:spcBef>
                <a:spcPts val="0"/>
              </a:spcBef>
              <a:defRPr/>
            </a:pPr>
            <a:r>
              <a:rPr lang="en-US" sz="2000" dirty="0">
                <a:effectLst>
                  <a:outerShdw blurRad="38100" dist="38100" dir="2700000" algn="tl">
                    <a:srgbClr val="000000"/>
                  </a:outerShdw>
                </a:effectLst>
              </a:rPr>
              <a:t>Instead of trying to design TMs, </a:t>
            </a:r>
            <a:r>
              <a:rPr lang="en-US" sz="2000" dirty="0" smtClean="0">
                <a:effectLst>
                  <a:outerShdw blurRad="38100" dist="38100" dir="2700000" algn="tl">
                    <a:srgbClr val="000000"/>
                  </a:outerShdw>
                </a:effectLst>
              </a:rPr>
              <a:t/>
            </a:r>
            <a:br>
              <a:rPr lang="en-US" sz="2000" dirty="0" smtClean="0">
                <a:effectLst>
                  <a:outerShdw blurRad="38100" dist="38100" dir="2700000" algn="tl">
                    <a:srgbClr val="000000"/>
                  </a:outerShdw>
                </a:effectLst>
              </a:rPr>
            </a:br>
            <a:r>
              <a:rPr lang="en-US" sz="2000" dirty="0" smtClean="0">
                <a:effectLst>
                  <a:outerShdw blurRad="38100" dist="38100" dir="2700000" algn="tl">
                    <a:srgbClr val="000000"/>
                  </a:outerShdw>
                </a:effectLst>
              </a:rPr>
              <a:t>we </a:t>
            </a:r>
            <a:r>
              <a:rPr lang="en-US" sz="2000" dirty="0">
                <a:effectLst>
                  <a:outerShdw blurRad="38100" dist="38100" dir="2700000" algn="tl">
                    <a:srgbClr val="000000"/>
                  </a:outerShdw>
                </a:effectLst>
              </a:rPr>
              <a:t>will compile any Java like program into a TM.</a:t>
            </a:r>
            <a:endParaRPr lang="en-CA" sz="2000" dirty="0">
              <a:effectLst>
                <a:outerShdw blurRad="38100" dist="38100" dir="2700000" algn="tl">
                  <a:srgbClr val="000000"/>
                </a:outerShdw>
              </a:effectLst>
            </a:endParaRPr>
          </a:p>
        </p:txBody>
      </p:sp>
      <p:grpSp>
        <p:nvGrpSpPr>
          <p:cNvPr id="6" name="Group 5"/>
          <p:cNvGrpSpPr/>
          <p:nvPr/>
        </p:nvGrpSpPr>
        <p:grpSpPr>
          <a:xfrm>
            <a:off x="673647" y="4161473"/>
            <a:ext cx="4965153" cy="943927"/>
            <a:chOff x="673647" y="4161473"/>
            <a:chExt cx="4965153" cy="943927"/>
          </a:xfrm>
        </p:grpSpPr>
        <p:sp>
          <p:nvSpPr>
            <p:cNvPr id="111" name="Text Box 6"/>
            <p:cNvSpPr txBox="1">
              <a:spLocks noChangeArrowheads="1"/>
            </p:cNvSpPr>
            <p:nvPr/>
          </p:nvSpPr>
          <p:spPr bwMode="auto">
            <a:xfrm>
              <a:off x="673647" y="4161473"/>
              <a:ext cx="4965153" cy="707886"/>
            </a:xfrm>
            <a:prstGeom prst="rect">
              <a:avLst/>
            </a:prstGeom>
            <a:noFill/>
            <a:ln w="38100" cap="sq">
              <a:noFill/>
              <a:miter lim="800000"/>
              <a:headEnd/>
              <a:tailEnd/>
            </a:ln>
            <a:effectLst/>
          </p:spPr>
          <p:txBody>
            <a:bodyPr wrap="square" lIns="274320" rIns="274320">
              <a:spAutoFit/>
            </a:bodyPr>
            <a:lstStyle/>
            <a:p>
              <a:pPr>
                <a:defRPr/>
              </a:pPr>
              <a:r>
                <a:rPr lang="en-US" sz="2000" dirty="0" smtClean="0">
                  <a:effectLst>
                    <a:outerShdw blurRad="38100" dist="38100" dir="2700000" algn="tl">
                      <a:srgbClr val="000000"/>
                    </a:outerShdw>
                  </a:effectLst>
                  <a:cs typeface="Arial" pitchFamily="34" charset="0"/>
                </a:rPr>
                <a:t>We will rename the states to have meaningful names:</a:t>
              </a:r>
              <a:endParaRPr lang="en-US" sz="2000" dirty="0">
                <a:solidFill>
                  <a:schemeClr val="accent2"/>
                </a:solidFill>
                <a:effectLst>
                  <a:outerShdw blurRad="38100" dist="38100" dir="2700000" algn="tl">
                    <a:srgbClr val="000000"/>
                  </a:outerShdw>
                </a:effectLst>
                <a:cs typeface="Arial" pitchFamily="34" charset="0"/>
              </a:endParaRPr>
            </a:p>
          </p:txBody>
        </p:sp>
        <p:cxnSp>
          <p:nvCxnSpPr>
            <p:cNvPr id="112" name="Straight Connector 111"/>
            <p:cNvCxnSpPr/>
            <p:nvPr/>
          </p:nvCxnSpPr>
          <p:spPr bwMode="auto">
            <a:xfrm flipV="1">
              <a:off x="4852079" y="4704269"/>
              <a:ext cx="621442" cy="261610"/>
            </a:xfrm>
            <a:prstGeom prst="line">
              <a:avLst/>
            </a:prstGeom>
            <a:noFill/>
            <a:ln w="38100" cap="sq" cmpd="sng" algn="ctr">
              <a:solidFill>
                <a:schemeClr val="hlink"/>
              </a:solidFill>
              <a:prstDash val="solid"/>
              <a:round/>
              <a:headEnd type="none" w="med" len="med"/>
              <a:tailEnd type="none" w="med" len="med"/>
            </a:ln>
            <a:effectLst/>
          </p:spPr>
        </p:cxnSp>
        <p:sp>
          <p:nvSpPr>
            <p:cNvPr id="82" name="Text Box 6"/>
            <p:cNvSpPr txBox="1">
              <a:spLocks noChangeArrowheads="1"/>
            </p:cNvSpPr>
            <p:nvPr/>
          </p:nvSpPr>
          <p:spPr bwMode="auto">
            <a:xfrm>
              <a:off x="1054648" y="4582180"/>
              <a:ext cx="3898353" cy="523220"/>
            </a:xfrm>
            <a:prstGeom prst="rect">
              <a:avLst/>
            </a:prstGeom>
            <a:noFill/>
            <a:ln w="38100" cap="sq">
              <a:noFill/>
              <a:miter lim="800000"/>
              <a:headEnd/>
              <a:tailEnd/>
            </a:ln>
            <a:effectLst/>
          </p:spPr>
          <p:txBody>
            <a:bodyPr wrap="square" lIns="274320" rIns="274320">
              <a:spAutoFit/>
            </a:bodyPr>
            <a:lstStyle/>
            <a:p>
              <a:pPr>
                <a:defRPr/>
              </a:pPr>
              <a:r>
                <a:rPr lang="en-US" sz="2000" dirty="0" smtClean="0">
                  <a:effectLst>
                    <a:outerShdw blurRad="38100" dist="38100" dir="2700000" algn="tl">
                      <a:srgbClr val="000000"/>
                    </a:outerShdw>
                  </a:effectLst>
                  <a:cs typeface="Arial" pitchFamily="34" charset="0"/>
                </a:rPr>
                <a:t> </a:t>
              </a:r>
              <a:r>
                <a:rPr lang="en-US" i="1" dirty="0" smtClean="0">
                  <a:solidFill>
                    <a:schemeClr val="accent2"/>
                  </a:solidFill>
                  <a:effectLst>
                    <a:outerShdw blurRad="38100" dist="38100" dir="2700000" algn="tl">
                      <a:srgbClr val="000000"/>
                    </a:outerShdw>
                  </a:effectLst>
                  <a:cs typeface="Arial" pitchFamily="34" charset="0"/>
                </a:rPr>
                <a:t>q</a:t>
              </a:r>
              <a:r>
                <a:rPr lang="en-US" i="1" baseline="-25000" dirty="0" smtClean="0">
                  <a:solidFill>
                    <a:schemeClr val="accent2"/>
                  </a:solidFill>
                  <a:effectLst>
                    <a:outerShdw blurRad="38100" dist="38100" dir="2700000" algn="tl">
                      <a:srgbClr val="000000"/>
                    </a:outerShdw>
                  </a:effectLst>
                  <a:cs typeface="Arial" pitchFamily="34" charset="0"/>
                </a:rPr>
                <a:t>&lt;line=39,x=3,y=2,p=even&gt;</a:t>
              </a:r>
              <a:r>
                <a:rPr lang="en-US" sz="2000" dirty="0" smtClean="0">
                  <a:solidFill>
                    <a:schemeClr val="accent2"/>
                  </a:solidFill>
                  <a:effectLst>
                    <a:outerShdw blurRad="38100" dist="38100" dir="2700000" algn="tl">
                      <a:srgbClr val="000000"/>
                    </a:outerShdw>
                  </a:effectLst>
                  <a:cs typeface="Arial" pitchFamily="34" charset="0"/>
                </a:rPr>
                <a:t> </a:t>
              </a:r>
              <a:endParaRPr lang="en-US" sz="2000" dirty="0">
                <a:solidFill>
                  <a:schemeClr val="accent2"/>
                </a:solidFill>
                <a:effectLst>
                  <a:outerShdw blurRad="38100" dist="38100" dir="2700000" algn="tl">
                    <a:srgbClr val="000000"/>
                  </a:outerShdw>
                </a:effectLst>
                <a:cs typeface="Arial" pitchFamily="34" charset="0"/>
              </a:endParaRPr>
            </a:p>
          </p:txBody>
        </p:sp>
      </p:grpSp>
    </p:spTree>
    <p:extLst>
      <p:ext uri="{BB962C8B-B14F-4D97-AF65-F5344CB8AC3E}">
        <p14:creationId xmlns:p14="http://schemas.microsoft.com/office/powerpoint/2010/main" val="1227355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ppt_x"/>
                                          </p:val>
                                        </p:tav>
                                        <p:tav tm="100000">
                                          <p:val>
                                            <p:strVal val="#ppt_x"/>
                                          </p:val>
                                        </p:tav>
                                      </p:tavLst>
                                    </p:anim>
                                    <p:anim calcmode="lin" valueType="num">
                                      <p:cBhvr additive="base">
                                        <p:cTn id="18" dur="500" fill="hold"/>
                                        <p:tgtEl>
                                          <p:spTgt spid="10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0-#ppt_w/2"/>
                                          </p:val>
                                        </p:tav>
                                        <p:tav tm="100000">
                                          <p:val>
                                            <p:strVal val="#ppt_x"/>
                                          </p:val>
                                        </p:tav>
                                      </p:tavLst>
                                    </p:anim>
                                    <p:anim calcmode="lin" valueType="num">
                                      <p:cBhvr additive="base">
                                        <p:cTn id="3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5"/>
                                        </p:tgtEl>
                                        <p:attrNameLst>
                                          <p:attrName>style.visibility</p:attrName>
                                        </p:attrNameLst>
                                      </p:cBhvr>
                                      <p:to>
                                        <p:strVal val="visible"/>
                                      </p:to>
                                    </p:set>
                                    <p:anim calcmode="lin" valueType="num">
                                      <p:cBhvr additive="base">
                                        <p:cTn id="35" dur="500" fill="hold"/>
                                        <p:tgtEl>
                                          <p:spTgt spid="75"/>
                                        </p:tgtEl>
                                        <p:attrNameLst>
                                          <p:attrName>ppt_x</p:attrName>
                                        </p:attrNameLst>
                                      </p:cBhvr>
                                      <p:tavLst>
                                        <p:tav tm="0">
                                          <p:val>
                                            <p:strVal val="0-#ppt_w/2"/>
                                          </p:val>
                                        </p:tav>
                                        <p:tav tm="100000">
                                          <p:val>
                                            <p:strVal val="#ppt_x"/>
                                          </p:val>
                                        </p:tav>
                                      </p:tavLst>
                                    </p:anim>
                                    <p:anim calcmode="lin" valueType="num">
                                      <p:cBhvr additive="base">
                                        <p:cTn id="36"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500" fill="hold"/>
                                        <p:tgtEl>
                                          <p:spTgt spid="76"/>
                                        </p:tgtEl>
                                        <p:attrNameLst>
                                          <p:attrName>ppt_x</p:attrName>
                                        </p:attrNameLst>
                                      </p:cBhvr>
                                      <p:tavLst>
                                        <p:tav tm="0">
                                          <p:val>
                                            <p:strVal val="0-#ppt_w/2"/>
                                          </p:val>
                                        </p:tav>
                                        <p:tav tm="100000">
                                          <p:val>
                                            <p:strVal val="#ppt_x"/>
                                          </p:val>
                                        </p:tav>
                                      </p:tavLst>
                                    </p:anim>
                                    <p:anim calcmode="lin" valueType="num">
                                      <p:cBhvr additive="base">
                                        <p:cTn id="4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0-#ppt_w/2"/>
                                          </p:val>
                                        </p:tav>
                                        <p:tav tm="100000">
                                          <p:val>
                                            <p:strVal val="#ppt_x"/>
                                          </p:val>
                                        </p:tav>
                                      </p:tavLst>
                                    </p:anim>
                                    <p:anim calcmode="lin" valueType="num">
                                      <p:cBhvr additive="base">
                                        <p:cTn id="4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8"/>
                                        </p:tgtEl>
                                        <p:attrNameLst>
                                          <p:attrName>style.visibility</p:attrName>
                                        </p:attrNameLst>
                                      </p:cBhvr>
                                      <p:to>
                                        <p:strVal val="visible"/>
                                      </p:to>
                                    </p:set>
                                    <p:anim calcmode="lin" valueType="num">
                                      <p:cBhvr additive="base">
                                        <p:cTn id="53" dur="500" fill="hold"/>
                                        <p:tgtEl>
                                          <p:spTgt spid="78"/>
                                        </p:tgtEl>
                                        <p:attrNameLst>
                                          <p:attrName>ppt_x</p:attrName>
                                        </p:attrNameLst>
                                      </p:cBhvr>
                                      <p:tavLst>
                                        <p:tav tm="0">
                                          <p:val>
                                            <p:strVal val="0-#ppt_w/2"/>
                                          </p:val>
                                        </p:tav>
                                        <p:tav tm="100000">
                                          <p:val>
                                            <p:strVal val="#ppt_x"/>
                                          </p:val>
                                        </p:tav>
                                      </p:tavLst>
                                    </p:anim>
                                    <p:anim calcmode="lin" valueType="num">
                                      <p:cBhvr additive="base">
                                        <p:cTn id="5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13"/>
                                        </p:tgtEl>
                                        <p:attrNameLst>
                                          <p:attrName>style.visibility</p:attrName>
                                        </p:attrNameLst>
                                      </p:cBhvr>
                                      <p:to>
                                        <p:strVal val="visible"/>
                                      </p:to>
                                    </p:set>
                                    <p:anim calcmode="lin" valueType="num">
                                      <p:cBhvr additive="base">
                                        <p:cTn id="59" dur="500" fill="hold"/>
                                        <p:tgtEl>
                                          <p:spTgt spid="113"/>
                                        </p:tgtEl>
                                        <p:attrNameLst>
                                          <p:attrName>ppt_x</p:attrName>
                                        </p:attrNameLst>
                                      </p:cBhvr>
                                      <p:tavLst>
                                        <p:tav tm="0">
                                          <p:val>
                                            <p:strVal val="0-#ppt_w/2"/>
                                          </p:val>
                                        </p:tav>
                                        <p:tav tm="100000">
                                          <p:val>
                                            <p:strVal val="#ppt_x"/>
                                          </p:val>
                                        </p:tav>
                                      </p:tavLst>
                                    </p:anim>
                                    <p:anim calcmode="lin" valueType="num">
                                      <p:cBhvr additive="base">
                                        <p:cTn id="60"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81"/>
                                        </p:tgtEl>
                                        <p:attrNameLst>
                                          <p:attrName>style.visibility</p:attrName>
                                        </p:attrNameLst>
                                      </p:cBhvr>
                                      <p:to>
                                        <p:strVal val="visible"/>
                                      </p:to>
                                    </p:set>
                                    <p:anim calcmode="lin" valueType="num">
                                      <p:cBhvr additive="base">
                                        <p:cTn id="65" dur="500" fill="hold"/>
                                        <p:tgtEl>
                                          <p:spTgt spid="81"/>
                                        </p:tgtEl>
                                        <p:attrNameLst>
                                          <p:attrName>ppt_x</p:attrName>
                                        </p:attrNameLst>
                                      </p:cBhvr>
                                      <p:tavLst>
                                        <p:tav tm="0">
                                          <p:val>
                                            <p:strVal val="0-#ppt_w/2"/>
                                          </p:val>
                                        </p:tav>
                                        <p:tav tm="100000">
                                          <p:val>
                                            <p:strVal val="#ppt_x"/>
                                          </p:val>
                                        </p:tav>
                                      </p:tavLst>
                                    </p:anim>
                                    <p:anim calcmode="lin" valueType="num">
                                      <p:cBhvr additive="base">
                                        <p:cTn id="66"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09" grpId="0"/>
      <p:bldP spid="81"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5325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4822" name="Text Box 6"/>
          <p:cNvSpPr txBox="1">
            <a:spLocks noChangeArrowheads="1"/>
          </p:cNvSpPr>
          <p:nvPr/>
        </p:nvSpPr>
        <p:spPr bwMode="auto">
          <a:xfrm>
            <a:off x="457200" y="3027363"/>
            <a:ext cx="8686800" cy="954087"/>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The finite state control can be thought of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as the computation done </a:t>
            </a:r>
            <a:r>
              <a:rPr lang="en-US">
                <a:effectLst>
                  <a:outerShdw blurRad="38100" dist="38100" dir="2700000" algn="tl">
                    <a:srgbClr val="000000"/>
                  </a:outerShdw>
                </a:effectLst>
                <a:cs typeface="+mn-cs"/>
              </a:rPr>
              <a:t>in </a:t>
            </a:r>
            <a:r>
              <a:rPr lang="en-US">
                <a:solidFill>
                  <a:schemeClr val="accent2"/>
                </a:solidFill>
                <a:effectLst>
                  <a:outerShdw blurRad="38100" dist="38100" dir="2700000" algn="tl">
                    <a:srgbClr val="000000"/>
                  </a:outerShdw>
                </a:effectLst>
                <a:cs typeface="+mn-cs"/>
              </a:rPr>
              <a:t>hardware.</a:t>
            </a:r>
            <a:endParaRPr lang="en-US" dirty="0">
              <a:effectLst>
                <a:outerShdw blurRad="38100" dist="38100" dir="2700000" algn="tl">
                  <a:srgbClr val="000000"/>
                </a:outerShdw>
              </a:effectLst>
              <a:cs typeface="+mn-cs"/>
            </a:endParaRPr>
          </a:p>
        </p:txBody>
      </p:sp>
      <p:pic>
        <p:nvPicPr>
          <p:cNvPr id="6349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3263" y="1022350"/>
            <a:ext cx="2598737" cy="194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2" name="Text Box 6"/>
          <p:cNvSpPr txBox="1">
            <a:spLocks noChangeArrowheads="1"/>
          </p:cNvSpPr>
          <p:nvPr/>
        </p:nvSpPr>
        <p:spPr bwMode="auto">
          <a:xfrm>
            <a:off x="914400" y="3929063"/>
            <a:ext cx="8686800" cy="265430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CA">
                <a:cs typeface="+mn-cs"/>
              </a:rPr>
              <a:t>For example, the cpu may have addition built into the gates of the chip ie hardware.</a:t>
            </a:r>
          </a:p>
          <a:p>
            <a:pPr eaLnBrk="0" hangingPunct="0">
              <a:buFontTx/>
              <a:buChar char="•"/>
              <a:defRPr/>
            </a:pP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effectLst>
                  <a:outerShdw blurRad="38100" dist="38100" dir="2700000" algn="tl">
                    <a:srgbClr val="000000"/>
                  </a:outerShdw>
                </a:effectLst>
                <a:cs typeface="+mn-cs"/>
              </a:rPr>
              <a:t> circuit can compute any function on a constant </a:t>
            </a:r>
            <a:r>
              <a:rPr lang="en-US" i="1">
                <a:solidFill>
                  <a:schemeClr val="accent2"/>
                </a:solidFill>
                <a:effectLst>
                  <a:outerShdw blurRad="38100" dist="38100" dir="2700000" algn="tl">
                    <a:srgbClr val="000000"/>
                  </a:outerShdw>
                </a:effectLst>
                <a:cs typeface="+mn-cs"/>
              </a:rPr>
              <a:t>r</a:t>
            </a:r>
            <a:r>
              <a:rPr lang="en-US">
                <a:effectLst>
                  <a:outerShdw blurRad="38100" dist="38100" dir="2700000" algn="tl">
                    <a:srgbClr val="000000"/>
                  </a:outerShdw>
                </a:effectLst>
                <a:cs typeface="+mn-cs"/>
              </a:rPr>
              <a:t> number of bits using at most </a:t>
            </a:r>
            <a:r>
              <a:rPr lang="en-US" i="1">
                <a:solidFill>
                  <a:schemeClr val="accent2"/>
                </a:solidFill>
                <a:effectLst>
                  <a:outerShdw blurRad="38100" dist="38100" dir="2700000" algn="tl">
                    <a:srgbClr val="000000"/>
                  </a:outerShdw>
                </a:effectLst>
                <a:cs typeface="+mn-cs"/>
              </a:rPr>
              <a:t>2</a:t>
            </a:r>
            <a:r>
              <a:rPr lang="en-US" i="1" baseline="30000">
                <a:solidFill>
                  <a:schemeClr val="accent2"/>
                </a:solidFill>
                <a:effectLst>
                  <a:outerShdw blurRad="38100" dist="38100" dir="2700000" algn="tl">
                    <a:srgbClr val="000000"/>
                  </a:outerShdw>
                </a:effectLst>
                <a:cs typeface="+mn-cs"/>
              </a:rPr>
              <a:t>r</a:t>
            </a:r>
            <a:r>
              <a:rPr lang="en-US">
                <a:solidFill>
                  <a:schemeClr val="accent2"/>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gates.</a:t>
            </a:r>
          </a:p>
          <a:p>
            <a:pPr eaLnBrk="0" hangingPunct="0">
              <a:buFontTx/>
              <a:buChar char="•"/>
              <a:defRPr/>
            </a:pPr>
            <a:r>
              <a:rPr lang="en-US">
                <a:effectLst>
                  <a:outerShdw blurRad="38100" dist="38100" dir="2700000" algn="tl">
                    <a:srgbClr val="000000"/>
                  </a:outerShdw>
                </a:effectLst>
                <a:cs typeface="+mn-cs"/>
              </a:rPr>
              <a:t>In contrast, the TM head executes the </a:t>
            </a:r>
            <a:r>
              <a:rPr lang="en-US">
                <a:solidFill>
                  <a:schemeClr val="accent2"/>
                </a:solidFill>
                <a:effectLst>
                  <a:outerShdw blurRad="38100" dist="38100" dir="2700000" algn="tl">
                    <a:srgbClr val="000000"/>
                  </a:outerShdw>
                </a:effectLst>
                <a:cs typeface="+mn-cs"/>
              </a:rPr>
              <a:t>software</a:t>
            </a:r>
            <a:r>
              <a:rPr lang="en-US">
                <a:effectLst>
                  <a:outerShdw blurRad="38100" dist="38100" dir="2700000" algn="tl">
                    <a:srgbClr val="000000"/>
                  </a:outerShdw>
                </a:effectLst>
                <a:cs typeface="+mn-cs"/>
              </a:rPr>
              <a:t>,</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   eg. Multiplications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14822"/>
                                        </p:tgtEl>
                                        <p:attrNameLst>
                                          <p:attrName>style.visibility</p:attrName>
                                        </p:attrNameLst>
                                      </p:cBhvr>
                                      <p:to>
                                        <p:strVal val="visible"/>
                                      </p:to>
                                    </p:set>
                                    <p:anim calcmode="lin" valueType="num">
                                      <p:cBhvr additive="base">
                                        <p:cTn id="7" dur="500" fill="hold"/>
                                        <p:tgtEl>
                                          <p:spTgt spid="1314822"/>
                                        </p:tgtEl>
                                        <p:attrNameLst>
                                          <p:attrName>ppt_x</p:attrName>
                                        </p:attrNameLst>
                                      </p:cBhvr>
                                      <p:tavLst>
                                        <p:tav tm="0">
                                          <p:val>
                                            <p:strVal val="#ppt_x"/>
                                          </p:val>
                                        </p:tav>
                                        <p:tav tm="100000">
                                          <p:val>
                                            <p:strVal val="#ppt_x"/>
                                          </p:val>
                                        </p:tav>
                                      </p:tavLst>
                                    </p:anim>
                                    <p:anim calcmode="lin" valueType="num">
                                      <p:cBhvr additive="base">
                                        <p:cTn id="8" dur="500" fill="hold"/>
                                        <p:tgtEl>
                                          <p:spTgt spid="13148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3497"/>
                                        </p:tgtEl>
                                        <p:attrNameLst>
                                          <p:attrName>style.visibility</p:attrName>
                                        </p:attrNameLst>
                                      </p:cBhvr>
                                      <p:to>
                                        <p:strVal val="visible"/>
                                      </p:to>
                                    </p:set>
                                    <p:anim calcmode="lin" valueType="num">
                                      <p:cBhvr additive="base">
                                        <p:cTn id="11" dur="500" fill="hold"/>
                                        <p:tgtEl>
                                          <p:spTgt spid="63497"/>
                                        </p:tgtEl>
                                        <p:attrNameLst>
                                          <p:attrName>ppt_x</p:attrName>
                                        </p:attrNameLst>
                                      </p:cBhvr>
                                      <p:tavLst>
                                        <p:tav tm="0">
                                          <p:val>
                                            <p:strVal val="#ppt_x"/>
                                          </p:val>
                                        </p:tav>
                                        <p:tav tm="100000">
                                          <p:val>
                                            <p:strVal val="#ppt_x"/>
                                          </p:val>
                                        </p:tav>
                                      </p:tavLst>
                                    </p:anim>
                                    <p:anim calcmode="lin" valueType="num">
                                      <p:cBhvr additive="base">
                                        <p:cTn id="12" dur="500" fill="hold"/>
                                        <p:tgtEl>
                                          <p:spTgt spid="6349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xEl>
                                              <p:pRg st="0" end="0"/>
                                            </p:txEl>
                                          </p:spTgt>
                                        </p:tgtEl>
                                        <p:attrNameLst>
                                          <p:attrName>style.visibility</p:attrName>
                                        </p:attrNameLst>
                                      </p:cBhvr>
                                      <p:to>
                                        <p:strVal val="visible"/>
                                      </p:to>
                                    </p:set>
                                    <p:anim calcmode="lin" valueType="num">
                                      <p:cBhvr additive="base">
                                        <p:cTn id="1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1" end="1"/>
                                            </p:txEl>
                                          </p:spTgt>
                                        </p:tgtEl>
                                        <p:attrNameLst>
                                          <p:attrName>style.visibility</p:attrName>
                                        </p:attrNameLst>
                                      </p:cBhvr>
                                      <p:to>
                                        <p:strVal val="visible"/>
                                      </p:to>
                                    </p:set>
                                    <p:anim calcmode="lin" valueType="num">
                                      <p:cBhvr additive="base">
                                        <p:cTn id="2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2" end="2"/>
                                            </p:txEl>
                                          </p:spTgt>
                                        </p:tgtEl>
                                        <p:attrNameLst>
                                          <p:attrName>style.visibility</p:attrName>
                                        </p:attrNameLst>
                                      </p:cBhvr>
                                      <p:to>
                                        <p:strVal val="visible"/>
                                      </p:to>
                                    </p:set>
                                    <p:anim calcmode="lin" valueType="num">
                                      <p:cBhvr additive="base">
                                        <p:cTn id="2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482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5427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0728" name="Rectangle 8"/>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
        <p:nvSpPr>
          <p:cNvPr id="1310729" name="Rectangle 9"/>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pic>
        <p:nvPicPr>
          <p:cNvPr id="444426" name="Picture 10"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048000" y="2819400"/>
            <a:ext cx="1447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0" name="Text Box 6"/>
          <p:cNvSpPr txBox="1">
            <a:spLocks noChangeArrowheads="1"/>
          </p:cNvSpPr>
          <p:nvPr/>
        </p:nvSpPr>
        <p:spPr bwMode="auto">
          <a:xfrm>
            <a:off x="609600" y="3886200"/>
            <a:ext cx="9525000" cy="2654300"/>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The finite state control can be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thought of being a </a:t>
            </a:r>
            <a:r>
              <a:rPr lang="en-US" dirty="0">
                <a:solidFill>
                  <a:schemeClr val="tx2"/>
                </a:solidFill>
                <a:effectLst>
                  <a:outerShdw blurRad="38100" dist="38100" dir="2700000" algn="tl">
                    <a:srgbClr val="000000"/>
                  </a:outerShdw>
                </a:effectLst>
                <a:cs typeface="+mn-cs"/>
              </a:rPr>
              <a:t>JAVA object</a:t>
            </a:r>
            <a:r>
              <a:rPr lang="en-US" dirty="0">
                <a:effectLst>
                  <a:outerShdw blurRad="38100" dist="38100" dir="2700000" algn="tl">
                    <a:srgbClr val="000000"/>
                  </a:outerShdw>
                </a:effectLst>
                <a:cs typeface="+mn-cs"/>
              </a:rPr>
              <a:t> with:</a:t>
            </a:r>
          </a:p>
          <a:p>
            <a:pPr lvl="1" eaLnBrk="0" hangingPunct="0">
              <a:buFontTx/>
              <a:buChar char="•"/>
              <a:defRPr/>
            </a:pPr>
            <a:r>
              <a:rPr lang="en-US" dirty="0">
                <a:effectLst>
                  <a:outerShdw blurRad="38100" dist="38100" dir="2700000" algn="tl">
                    <a:srgbClr val="000000"/>
                  </a:outerShdw>
                </a:effectLst>
                <a:cs typeface="+mn-cs"/>
              </a:rPr>
              <a:t>a finite length of code (&amp; a current line)</a:t>
            </a:r>
          </a:p>
          <a:p>
            <a:pPr lvl="1" eaLnBrk="0" hangingPunct="0">
              <a:buFontTx/>
              <a:buChar char="•"/>
              <a:defRPr/>
            </a:pPr>
            <a:r>
              <a:rPr lang="en-US" dirty="0">
                <a:effectLst>
                  <a:outerShdw blurRad="38100" dist="38100" dir="2700000" algn="tl">
                    <a:srgbClr val="000000"/>
                  </a:outerShdw>
                </a:effectLst>
                <a:cs typeface="+mn-cs"/>
              </a:rPr>
              <a:t>a finite number of variables</a:t>
            </a:r>
          </a:p>
          <a:p>
            <a:pPr lvl="1" eaLnBrk="0" hangingPunct="0">
              <a:buFontTx/>
              <a:buChar char="•"/>
              <a:defRPr/>
            </a:pPr>
            <a:r>
              <a:rPr lang="en-US" dirty="0">
                <a:effectLst>
                  <a:outerShdw blurRad="38100" dist="38100" dir="2700000" algn="tl">
                    <a:srgbClr val="000000"/>
                  </a:outerShdw>
                </a:effectLst>
                <a:cs typeface="+mn-cs"/>
              </a:rPr>
              <a:t>each taking on a current value from a finite range</a:t>
            </a:r>
          </a:p>
          <a:p>
            <a:pPr lvl="1" eaLnBrk="0" hangingPunct="0">
              <a:buFontTx/>
              <a:buChar char="•"/>
              <a:defRPr/>
            </a:pPr>
            <a:r>
              <a:rPr lang="en-US" dirty="0">
                <a:effectLst>
                  <a:outerShdw blurRad="38100" dist="38100" dir="2700000" algn="tl">
                    <a:srgbClr val="000000"/>
                  </a:outerShdw>
                </a:effectLst>
                <a:cs typeface="+mn-cs"/>
              </a:rPr>
              <a:t>Its periscope can look at one cell of the tape</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44426"/>
                                        </p:tgtEl>
                                        <p:attrNameLst>
                                          <p:attrName>style.visibility</p:attrName>
                                        </p:attrNameLst>
                                      </p:cBhvr>
                                      <p:to>
                                        <p:strVal val="visible"/>
                                      </p:to>
                                    </p:set>
                                    <p:anim calcmode="lin" valueType="num">
                                      <p:cBhvr additive="base">
                                        <p:cTn id="7" dur="500" fill="hold"/>
                                        <p:tgtEl>
                                          <p:spTgt spid="444426"/>
                                        </p:tgtEl>
                                        <p:attrNameLst>
                                          <p:attrName>ppt_x</p:attrName>
                                        </p:attrNameLst>
                                      </p:cBhvr>
                                      <p:tavLst>
                                        <p:tav tm="0">
                                          <p:val>
                                            <p:strVal val="#ppt_x"/>
                                          </p:val>
                                        </p:tav>
                                        <p:tav tm="100000">
                                          <p:val>
                                            <p:strVal val="#ppt_x"/>
                                          </p:val>
                                        </p:tav>
                                      </p:tavLst>
                                    </p:anim>
                                    <p:anim calcmode="lin" valueType="num">
                                      <p:cBhvr additive="base">
                                        <p:cTn id="8" dur="500" fill="hold"/>
                                        <p:tgtEl>
                                          <p:spTgt spid="44442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1750">
                                            <p:txEl>
                                              <p:pRg st="0" end="0"/>
                                            </p:txEl>
                                          </p:spTgt>
                                        </p:tgtEl>
                                        <p:attrNameLst>
                                          <p:attrName>style.visibility</p:attrName>
                                        </p:attrNameLst>
                                      </p:cBhvr>
                                      <p:to>
                                        <p:strVal val="visible"/>
                                      </p:to>
                                    </p:set>
                                    <p:anim calcmode="lin" valueType="num">
                                      <p:cBhvr additive="base">
                                        <p:cTn id="11" dur="500" fill="hold"/>
                                        <p:tgtEl>
                                          <p:spTgt spid="131175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117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11750">
                                            <p:txEl>
                                              <p:pRg st="1" end="1"/>
                                            </p:txEl>
                                          </p:spTgt>
                                        </p:tgtEl>
                                        <p:attrNameLst>
                                          <p:attrName>style.visibility</p:attrName>
                                        </p:attrNameLst>
                                      </p:cBhvr>
                                      <p:to>
                                        <p:strVal val="visible"/>
                                      </p:to>
                                    </p:set>
                                    <p:anim calcmode="lin" valueType="num">
                                      <p:cBhvr additive="base">
                                        <p:cTn id="17" dur="500" fill="hold"/>
                                        <p:tgtEl>
                                          <p:spTgt spid="131175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117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311750">
                                            <p:txEl>
                                              <p:pRg st="2" end="2"/>
                                            </p:txEl>
                                          </p:spTgt>
                                        </p:tgtEl>
                                        <p:attrNameLst>
                                          <p:attrName>style.visibility</p:attrName>
                                        </p:attrNameLst>
                                      </p:cBhvr>
                                      <p:to>
                                        <p:strVal val="visible"/>
                                      </p:to>
                                    </p:set>
                                    <p:anim calcmode="lin" valueType="num">
                                      <p:cBhvr additive="base">
                                        <p:cTn id="23" dur="500" fill="hold"/>
                                        <p:tgtEl>
                                          <p:spTgt spid="131175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117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11750">
                                            <p:txEl>
                                              <p:pRg st="3" end="3"/>
                                            </p:txEl>
                                          </p:spTgt>
                                        </p:tgtEl>
                                        <p:attrNameLst>
                                          <p:attrName>style.visibility</p:attrName>
                                        </p:attrNameLst>
                                      </p:cBhvr>
                                      <p:to>
                                        <p:strVal val="visible"/>
                                      </p:to>
                                    </p:set>
                                    <p:anim calcmode="lin" valueType="num">
                                      <p:cBhvr additive="base">
                                        <p:cTn id="29" dur="500" fill="hold"/>
                                        <p:tgtEl>
                                          <p:spTgt spid="1311750">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117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11750">
                                            <p:txEl>
                                              <p:pRg st="4" end="4"/>
                                            </p:txEl>
                                          </p:spTgt>
                                        </p:tgtEl>
                                        <p:attrNameLst>
                                          <p:attrName>style.visibility</p:attrName>
                                        </p:attrNameLst>
                                      </p:cBhvr>
                                      <p:to>
                                        <p:strVal val="visible"/>
                                      </p:to>
                                    </p:set>
                                    <p:anim calcmode="lin" valueType="num">
                                      <p:cBhvr additive="base">
                                        <p:cTn id="35" dur="500" fill="hold"/>
                                        <p:tgtEl>
                                          <p:spTgt spid="1311750">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11750">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5530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0728" name="Rectangle 8"/>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
        <p:nvSpPr>
          <p:cNvPr id="1310729" name="Rectangle 9"/>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pic>
        <p:nvPicPr>
          <p:cNvPr id="445448"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048000" y="2819400"/>
            <a:ext cx="1447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0" name="Text Box 6"/>
          <p:cNvSpPr txBox="1">
            <a:spLocks noChangeArrowheads="1"/>
          </p:cNvSpPr>
          <p:nvPr/>
        </p:nvSpPr>
        <p:spPr bwMode="auto">
          <a:xfrm>
            <a:off x="609600" y="3886200"/>
            <a:ext cx="9525000" cy="3081338"/>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The finite state control can be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 thought of being a </a:t>
            </a:r>
            <a:r>
              <a:rPr lang="en-US">
                <a:solidFill>
                  <a:schemeClr val="tx2"/>
                </a:solidFill>
                <a:effectLst>
                  <a:outerShdw blurRad="38100" dist="38100" dir="2700000" algn="tl">
                    <a:srgbClr val="000000"/>
                  </a:outerShdw>
                </a:effectLst>
                <a:cs typeface="+mn-cs"/>
              </a:rPr>
              <a:t>JAVA object</a:t>
            </a:r>
            <a:r>
              <a:rPr lang="en-US">
                <a:effectLst>
                  <a:outerShdw blurRad="38100" dist="38100" dir="2700000" algn="tl">
                    <a:srgbClr val="000000"/>
                  </a:outerShdw>
                </a:effectLst>
                <a:cs typeface="+mn-cs"/>
              </a:rPr>
              <a:t> with:</a:t>
            </a:r>
          </a:p>
          <a:p>
            <a:pPr eaLnBrk="0" hangingPunct="0">
              <a:buFontTx/>
              <a:buChar char="•"/>
              <a:defRPr/>
            </a:pPr>
            <a:r>
              <a:rPr lang="en-US">
                <a:effectLst>
                  <a:outerShdw blurRad="38100" dist="38100" dir="2700000" algn="tl">
                    <a:srgbClr val="000000"/>
                  </a:outerShdw>
                </a:effectLst>
                <a:cs typeface="+mn-cs"/>
              </a:rPr>
              <a:t>Each time step it decides</a:t>
            </a:r>
          </a:p>
          <a:p>
            <a:pPr lvl="1" eaLnBrk="0" hangingPunct="0">
              <a:buFontTx/>
              <a:buChar char="•"/>
              <a:defRPr/>
            </a:pPr>
            <a:r>
              <a:rPr lang="en-US">
                <a:effectLst>
                  <a:outerShdw blurRad="38100" dist="38100" dir="2700000" algn="tl">
                    <a:srgbClr val="000000"/>
                  </a:outerShdw>
                </a:effectLst>
                <a:cs typeface="+mn-cs"/>
              </a:rPr>
              <a:t>How to change its values of its internal variables</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  and its current line of code</a:t>
            </a:r>
          </a:p>
          <a:p>
            <a:pPr lvl="1" eaLnBrk="0" hangingPunct="0">
              <a:buFontTx/>
              <a:buChar char="•"/>
              <a:defRPr/>
            </a:pPr>
            <a:r>
              <a:rPr lang="en-US">
                <a:effectLst>
                  <a:outerShdw blurRad="38100" dist="38100" dir="2700000" algn="tl">
                    <a:srgbClr val="000000"/>
                  </a:outerShdw>
                </a:effectLst>
                <a:cs typeface="+mn-cs"/>
              </a:rPr>
              <a:t>What character to write in the current cell.</a:t>
            </a:r>
          </a:p>
          <a:p>
            <a:pPr lvl="1" eaLnBrk="0" hangingPunct="0">
              <a:buFontTx/>
              <a:buChar char="•"/>
              <a:defRPr/>
            </a:pPr>
            <a:r>
              <a:rPr lang="en-US">
                <a:effectLst>
                  <a:outerShdw blurRad="38100" dist="38100" dir="2700000" algn="tl">
                    <a:srgbClr val="000000"/>
                  </a:outerShdw>
                </a:effectLst>
                <a:cs typeface="+mn-cs"/>
              </a:rPr>
              <a:t>Whether to move forward or backward one cell.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0">
                                            <p:txEl>
                                              <p:pRg st="1" end="1"/>
                                            </p:txEl>
                                          </p:spTgt>
                                        </p:tgtEl>
                                        <p:attrNameLst>
                                          <p:attrName>style.visibility</p:attrName>
                                        </p:attrNameLst>
                                      </p:cBhvr>
                                      <p:to>
                                        <p:strVal val="visible"/>
                                      </p:to>
                                    </p:set>
                                    <p:anim calcmode="lin" valueType="num">
                                      <p:cBhvr additive="base">
                                        <p:cTn id="7" dur="500" fill="hold"/>
                                        <p:tgtEl>
                                          <p:spTgt spid="1311750">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17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1750">
                                            <p:txEl>
                                              <p:pRg st="2" end="2"/>
                                            </p:txEl>
                                          </p:spTgt>
                                        </p:tgtEl>
                                        <p:attrNameLst>
                                          <p:attrName>style.visibility</p:attrName>
                                        </p:attrNameLst>
                                      </p:cBhvr>
                                      <p:to>
                                        <p:strVal val="visible"/>
                                      </p:to>
                                    </p:set>
                                    <p:anim calcmode="lin" valueType="num">
                                      <p:cBhvr additive="base">
                                        <p:cTn id="13" dur="500" fill="hold"/>
                                        <p:tgtEl>
                                          <p:spTgt spid="1311750">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17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1750">
                                            <p:txEl>
                                              <p:pRg st="3" end="3"/>
                                            </p:txEl>
                                          </p:spTgt>
                                        </p:tgtEl>
                                        <p:attrNameLst>
                                          <p:attrName>style.visibility</p:attrName>
                                        </p:attrNameLst>
                                      </p:cBhvr>
                                      <p:to>
                                        <p:strVal val="visible"/>
                                      </p:to>
                                    </p:set>
                                    <p:anim calcmode="lin" valueType="num">
                                      <p:cBhvr additive="base">
                                        <p:cTn id="19" dur="500" fill="hold"/>
                                        <p:tgtEl>
                                          <p:spTgt spid="131175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17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1750">
                                            <p:txEl>
                                              <p:pRg st="4" end="4"/>
                                            </p:txEl>
                                          </p:spTgt>
                                        </p:tgtEl>
                                        <p:attrNameLst>
                                          <p:attrName>style.visibility</p:attrName>
                                        </p:attrNameLst>
                                      </p:cBhvr>
                                      <p:to>
                                        <p:strVal val="visible"/>
                                      </p:to>
                                    </p:set>
                                    <p:anim calcmode="lin" valueType="num">
                                      <p:cBhvr additive="base">
                                        <p:cTn id="25" dur="500" fill="hold"/>
                                        <p:tgtEl>
                                          <p:spTgt spid="131175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17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63" presetClass="path" presetSubtype="0" accel="50000" decel="50000" fill="hold" nodeType="clickEffect">
                                  <p:stCondLst>
                                    <p:cond delay="0"/>
                                  </p:stCondLst>
                                  <p:childTnLst>
                                    <p:animMotion origin="layout" path="M 3.33333E-6 -1.48148E-6 L 0.02083 -1.48148E-6 " pathEditMode="relative" rAng="0" ptsTypes="AA">
                                      <p:cBhvr>
                                        <p:cTn id="30" dur="2000" fill="hold"/>
                                        <p:tgtEl>
                                          <p:spTgt spid="445448"/>
                                        </p:tgtEl>
                                        <p:attrNameLst>
                                          <p:attrName>ppt_x</p:attrName>
                                          <p:attrName>ppt_y</p:attrName>
                                        </p:attrNameLst>
                                      </p:cBhvr>
                                      <p:rCtr x="10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2" name="Group 304"/>
          <p:cNvGrpSpPr>
            <a:grpSpLocks/>
          </p:cNvGrpSpPr>
          <p:nvPr/>
        </p:nvGrpSpPr>
        <p:grpSpPr bwMode="auto">
          <a:xfrm>
            <a:off x="-533400" y="1257300"/>
            <a:ext cx="4976813" cy="5448300"/>
            <a:chOff x="51756" y="1381780"/>
            <a:chExt cx="4977444" cy="5448768"/>
          </a:xfrm>
        </p:grpSpPr>
        <p:grpSp>
          <p:nvGrpSpPr>
            <p:cNvPr id="56345" name="Group 78"/>
            <p:cNvGrpSpPr>
              <a:grpSpLocks/>
            </p:cNvGrpSpPr>
            <p:nvPr/>
          </p:nvGrpSpPr>
          <p:grpSpPr bwMode="auto">
            <a:xfrm>
              <a:off x="838200" y="2051835"/>
              <a:ext cx="3095615" cy="386565"/>
              <a:chOff x="838200" y="4284452"/>
              <a:chExt cx="3095615" cy="386565"/>
            </a:xfrm>
          </p:grpSpPr>
          <p:sp>
            <p:nvSpPr>
              <p:cNvPr id="56518"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519"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0"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1"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2"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3"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4"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5"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6"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7"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8"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29"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0"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1"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2"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3"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4"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5"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6"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7"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8"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9"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40"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6" name="Group 102"/>
            <p:cNvGrpSpPr>
              <a:grpSpLocks/>
            </p:cNvGrpSpPr>
            <p:nvPr/>
          </p:nvGrpSpPr>
          <p:grpSpPr bwMode="auto">
            <a:xfrm>
              <a:off x="838200" y="2509035"/>
              <a:ext cx="3095615" cy="386565"/>
              <a:chOff x="838200" y="4284452"/>
              <a:chExt cx="3095615" cy="386565"/>
            </a:xfrm>
          </p:grpSpPr>
          <p:sp>
            <p:nvSpPr>
              <p:cNvPr id="56495"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96"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97"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98"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99"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0"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1"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2"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3"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4"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5"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6"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7"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8"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9"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0"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1"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2"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3"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4"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5"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6"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7"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7" name="Group 126"/>
            <p:cNvGrpSpPr>
              <a:grpSpLocks/>
            </p:cNvGrpSpPr>
            <p:nvPr/>
          </p:nvGrpSpPr>
          <p:grpSpPr bwMode="auto">
            <a:xfrm>
              <a:off x="838200" y="2966235"/>
              <a:ext cx="3095615" cy="386565"/>
              <a:chOff x="838200" y="4284452"/>
              <a:chExt cx="3095615" cy="386565"/>
            </a:xfrm>
          </p:grpSpPr>
          <p:sp>
            <p:nvSpPr>
              <p:cNvPr id="56472"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73"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4"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75"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6"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7"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8"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9"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0"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1"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2"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3"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4"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5"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6"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7"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8"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9"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0"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1"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2"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3"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4"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8" name="Group 150"/>
            <p:cNvGrpSpPr>
              <a:grpSpLocks/>
            </p:cNvGrpSpPr>
            <p:nvPr/>
          </p:nvGrpSpPr>
          <p:grpSpPr bwMode="auto">
            <a:xfrm>
              <a:off x="838200" y="3423435"/>
              <a:ext cx="3095615" cy="386565"/>
              <a:chOff x="838200" y="4284452"/>
              <a:chExt cx="3095615" cy="386565"/>
            </a:xfrm>
          </p:grpSpPr>
          <p:sp>
            <p:nvSpPr>
              <p:cNvPr id="56449"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50"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51"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52"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3"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4"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5"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6"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7"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8"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9"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0"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1"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2"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3"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4"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5"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6"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7"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8"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9"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70"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71"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sp>
          <p:nvSpPr>
            <p:cNvPr id="199" name="Rectangle 198"/>
            <p:cNvSpPr/>
            <p:nvPr/>
          </p:nvSpPr>
          <p:spPr>
            <a:xfrm rot="5400000">
              <a:off x="2209455" y="3785449"/>
              <a:ext cx="646169" cy="646194"/>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nvGrpSpPr>
            <p:cNvPr id="56350" name="Group 199"/>
            <p:cNvGrpSpPr>
              <a:grpSpLocks/>
            </p:cNvGrpSpPr>
            <p:nvPr/>
          </p:nvGrpSpPr>
          <p:grpSpPr bwMode="auto">
            <a:xfrm>
              <a:off x="807837" y="4343400"/>
              <a:ext cx="3095615" cy="386565"/>
              <a:chOff x="838200" y="4284452"/>
              <a:chExt cx="3095615" cy="386565"/>
            </a:xfrm>
          </p:grpSpPr>
          <p:sp>
            <p:nvSpPr>
              <p:cNvPr id="56426"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27"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28"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29"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0"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1"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2"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3"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4"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5"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36"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7"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8"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9"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0"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1"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2"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3"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4"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5"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6"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7"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8"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1" name="Group 223"/>
            <p:cNvGrpSpPr>
              <a:grpSpLocks/>
            </p:cNvGrpSpPr>
            <p:nvPr/>
          </p:nvGrpSpPr>
          <p:grpSpPr bwMode="auto">
            <a:xfrm>
              <a:off x="807837" y="4800600"/>
              <a:ext cx="3095615" cy="386565"/>
              <a:chOff x="838200" y="4284452"/>
              <a:chExt cx="3095615" cy="386565"/>
            </a:xfrm>
          </p:grpSpPr>
          <p:sp>
            <p:nvSpPr>
              <p:cNvPr id="56403"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04"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05"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6"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7"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8"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9"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0"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1"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2"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13"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4"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5"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6"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7"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8"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9"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0"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1"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2"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3"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4"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5"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2" name="Group 247"/>
            <p:cNvGrpSpPr>
              <a:grpSpLocks/>
            </p:cNvGrpSpPr>
            <p:nvPr/>
          </p:nvGrpSpPr>
          <p:grpSpPr bwMode="auto">
            <a:xfrm>
              <a:off x="807837" y="5257800"/>
              <a:ext cx="3095615" cy="386565"/>
              <a:chOff x="838200" y="4284452"/>
              <a:chExt cx="3095615" cy="386565"/>
            </a:xfrm>
          </p:grpSpPr>
          <p:sp>
            <p:nvSpPr>
              <p:cNvPr id="56380"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381"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2"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83"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4"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5"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6"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7"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8"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9"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90"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1"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2"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3"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4"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5"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6"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7"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8"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9"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0"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1"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2"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3" name="Group 271"/>
            <p:cNvGrpSpPr>
              <a:grpSpLocks/>
            </p:cNvGrpSpPr>
            <p:nvPr/>
          </p:nvGrpSpPr>
          <p:grpSpPr bwMode="auto">
            <a:xfrm>
              <a:off x="807837" y="5715000"/>
              <a:ext cx="3095615" cy="386565"/>
              <a:chOff x="838200" y="4284452"/>
              <a:chExt cx="3095615" cy="386565"/>
            </a:xfrm>
          </p:grpSpPr>
          <p:sp>
            <p:nvSpPr>
              <p:cNvPr id="56357"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358"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59"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60"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1"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2"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3"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4"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5"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6"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67"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68"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69"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0"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1"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2"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3"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4"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5"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6"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7"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8"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9"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sp>
          <p:nvSpPr>
            <p:cNvPr id="296" name="Rectangle 295"/>
            <p:cNvSpPr/>
            <p:nvPr/>
          </p:nvSpPr>
          <p:spPr>
            <a:xfrm rot="5400000">
              <a:off x="2178496" y="6077201"/>
              <a:ext cx="647756" cy="646195"/>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6355" name="Oval 296"/>
            <p:cNvSpPr>
              <a:spLocks noChangeArrowheads="1"/>
            </p:cNvSpPr>
            <p:nvPr/>
          </p:nvSpPr>
          <p:spPr bwMode="auto">
            <a:xfrm>
              <a:off x="51756" y="1430548"/>
              <a:ext cx="4680000" cy="54000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298" name="Text Box 4"/>
            <p:cNvSpPr txBox="1">
              <a:spLocks noChangeArrowheads="1"/>
            </p:cNvSpPr>
            <p:nvPr/>
          </p:nvSpPr>
          <p:spPr bwMode="auto">
            <a:xfrm>
              <a:off x="532829" y="1381780"/>
              <a:ext cx="4496371" cy="523920"/>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inputs </a:t>
              </a:r>
              <a:r>
                <a:rPr lang="en-US" i="1" dirty="0">
                  <a:solidFill>
                    <a:schemeClr val="accent2"/>
                  </a:solidFill>
                  <a:effectLst>
                    <a:outerShdw blurRad="38100" dist="38100" dir="2700000" algn="tl">
                      <a:srgbClr val="000000"/>
                    </a:outerShdw>
                  </a:effectLst>
                  <a:cs typeface="+mn-cs"/>
                </a:rPr>
                <a:t>I</a:t>
              </a:r>
            </a:p>
          </p:txBody>
        </p:sp>
      </p:grpSp>
      <p:grpSp>
        <p:nvGrpSpPr>
          <p:cNvPr id="12" name="Group 305"/>
          <p:cNvGrpSpPr>
            <a:grpSpLocks/>
          </p:cNvGrpSpPr>
          <p:nvPr/>
        </p:nvGrpSpPr>
        <p:grpSpPr bwMode="auto">
          <a:xfrm>
            <a:off x="5029200" y="1762125"/>
            <a:ext cx="4495800" cy="3952875"/>
            <a:chOff x="5257800" y="1762780"/>
            <a:chExt cx="4495800" cy="3952220"/>
          </a:xfrm>
        </p:grpSpPr>
        <p:sp>
          <p:nvSpPr>
            <p:cNvPr id="299" name="Rectangle 298"/>
            <p:cNvSpPr/>
            <p:nvPr/>
          </p:nvSpPr>
          <p:spPr>
            <a:xfrm>
              <a:off x="7059613" y="2362756"/>
              <a:ext cx="573087" cy="2390379"/>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dirty="0">
                  <a:cs typeface="+mn-cs"/>
                </a:rPr>
                <a:t> </a:t>
              </a: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7</a:t>
              </a:r>
              <a:r>
                <a:rPr lang="en-US" dirty="0">
                  <a:solidFill>
                    <a:schemeClr val="accent2"/>
                  </a:solidFill>
                  <a:cs typeface="+mn-cs"/>
                </a:rPr>
                <a:t> </a:t>
              </a:r>
              <a:endParaRPr lang="en-CA" dirty="0">
                <a:cs typeface="+mn-cs"/>
              </a:endParaRPr>
            </a:p>
          </p:txBody>
        </p:sp>
        <p:sp>
          <p:nvSpPr>
            <p:cNvPr id="300" name="Rectangle 299"/>
            <p:cNvSpPr/>
            <p:nvPr/>
          </p:nvSpPr>
          <p:spPr>
            <a:xfrm rot="5400000">
              <a:off x="7104117" y="3773756"/>
              <a:ext cx="646005" cy="646112"/>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6342" name="Oval 30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02" name="Text Box 4"/>
            <p:cNvSpPr txBox="1">
              <a:spLocks noChangeArrowheads="1"/>
            </p:cNvSpPr>
            <p:nvPr/>
          </p:nvSpPr>
          <p:spPr bwMode="auto">
            <a:xfrm>
              <a:off x="5257800" y="1762780"/>
              <a:ext cx="4495800" cy="523788"/>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states </a:t>
              </a:r>
              <a:r>
                <a:rPr lang="en-US" i="1" dirty="0">
                  <a:solidFill>
                    <a:schemeClr val="accent2"/>
                  </a:solidFill>
                  <a:effectLst>
                    <a:outerShdw blurRad="38100" dist="38100" dir="2700000" algn="tl">
                      <a:srgbClr val="000000"/>
                    </a:outerShdw>
                  </a:effectLst>
                  <a:cs typeface="+mn-cs"/>
                </a:rPr>
                <a:t>q</a:t>
              </a:r>
            </a:p>
          </p:txBody>
        </p:sp>
        <p:sp>
          <p:nvSpPr>
            <p:cNvPr id="303" name="Rectangle 302"/>
            <p:cNvSpPr/>
            <p:nvPr/>
          </p:nvSpPr>
          <p:spPr>
            <a:xfrm rot="5400000">
              <a:off x="7137454" y="4746732"/>
              <a:ext cx="646006"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grpSp>
        <p:nvGrpSpPr>
          <p:cNvPr id="13" name="Group 308"/>
          <p:cNvGrpSpPr>
            <a:grpSpLocks/>
          </p:cNvGrpSpPr>
          <p:nvPr/>
        </p:nvGrpSpPr>
        <p:grpSpPr bwMode="auto">
          <a:xfrm>
            <a:off x="2895600" y="2057400"/>
            <a:ext cx="4624388" cy="2570163"/>
            <a:chOff x="2895600" y="2035379"/>
            <a:chExt cx="4623756" cy="2569638"/>
          </a:xfrm>
        </p:grpSpPr>
        <p:sp>
          <p:nvSpPr>
            <p:cNvPr id="304" name="Text Box 4"/>
            <p:cNvSpPr txBox="1">
              <a:spLocks noChangeArrowheads="1"/>
            </p:cNvSpPr>
            <p:nvPr/>
          </p:nvSpPr>
          <p:spPr bwMode="auto">
            <a:xfrm>
              <a:off x="2895600" y="2035379"/>
              <a:ext cx="4623756" cy="1385605"/>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For each </a:t>
              </a:r>
              <a:r>
                <a:rPr lang="en-US" i="1"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put an edge to the state the TM is in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at time 3.</a:t>
              </a:r>
            </a:p>
          </p:txBody>
        </p:sp>
        <p:cxnSp>
          <p:nvCxnSpPr>
            <p:cNvPr id="56339" name="Straight Arrow Connector 307"/>
            <p:cNvCxnSpPr>
              <a:cxnSpLocks noChangeShapeType="1"/>
            </p:cNvCxnSpPr>
            <p:nvPr/>
          </p:nvCxnSpPr>
          <p:spPr bwMode="auto">
            <a:xfrm>
              <a:off x="3505200" y="3505200"/>
              <a:ext cx="3325400" cy="1099817"/>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14" name="Group 333"/>
          <p:cNvGrpSpPr>
            <a:grpSpLocks/>
          </p:cNvGrpSpPr>
          <p:nvPr/>
        </p:nvGrpSpPr>
        <p:grpSpPr bwMode="auto">
          <a:xfrm>
            <a:off x="3505200" y="2209800"/>
            <a:ext cx="3403600" cy="3505200"/>
            <a:chOff x="3505200" y="2209800"/>
            <a:chExt cx="3403122" cy="3505200"/>
          </a:xfrm>
        </p:grpSpPr>
        <p:cxnSp>
          <p:nvCxnSpPr>
            <p:cNvPr id="56331" name="Straight Arrow Connector 310"/>
            <p:cNvCxnSpPr>
              <a:cxnSpLocks noChangeShapeType="1"/>
            </p:cNvCxnSpPr>
            <p:nvPr/>
          </p:nvCxnSpPr>
          <p:spPr bwMode="auto">
            <a:xfrm>
              <a:off x="3505200" y="2209800"/>
              <a:ext cx="3325400" cy="2097139"/>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2" name="Straight Arrow Connector 312"/>
            <p:cNvCxnSpPr>
              <a:cxnSpLocks noChangeShapeType="1"/>
            </p:cNvCxnSpPr>
            <p:nvPr/>
          </p:nvCxnSpPr>
          <p:spPr bwMode="auto">
            <a:xfrm>
              <a:off x="3505200" y="2590800"/>
              <a:ext cx="3325400" cy="1828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3" name="Straight Arrow Connector 314"/>
            <p:cNvCxnSpPr>
              <a:cxnSpLocks noChangeShapeType="1"/>
            </p:cNvCxnSpPr>
            <p:nvPr/>
          </p:nvCxnSpPr>
          <p:spPr bwMode="auto">
            <a:xfrm>
              <a:off x="3505200" y="3048000"/>
              <a:ext cx="3325400" cy="1498069"/>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4" name="Straight Arrow Connector 320"/>
            <p:cNvCxnSpPr>
              <a:cxnSpLocks noChangeShapeType="1"/>
            </p:cNvCxnSpPr>
            <p:nvPr/>
          </p:nvCxnSpPr>
          <p:spPr bwMode="auto">
            <a:xfrm flipV="1">
              <a:off x="3505200" y="3505200"/>
              <a:ext cx="3403122" cy="9144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5" name="Straight Arrow Connector 322"/>
            <p:cNvCxnSpPr>
              <a:cxnSpLocks noChangeShapeType="1"/>
            </p:cNvCxnSpPr>
            <p:nvPr/>
          </p:nvCxnSpPr>
          <p:spPr bwMode="auto">
            <a:xfrm flipV="1">
              <a:off x="3505200" y="3626106"/>
              <a:ext cx="3403122" cy="125069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6" name="Straight Arrow Connector 324"/>
            <p:cNvCxnSpPr>
              <a:cxnSpLocks noChangeShapeType="1"/>
            </p:cNvCxnSpPr>
            <p:nvPr/>
          </p:nvCxnSpPr>
          <p:spPr bwMode="auto">
            <a:xfrm flipV="1">
              <a:off x="3505200" y="3685052"/>
              <a:ext cx="3370052" cy="170789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7" name="Straight Arrow Connector 326"/>
            <p:cNvCxnSpPr>
              <a:cxnSpLocks noChangeShapeType="1"/>
            </p:cNvCxnSpPr>
            <p:nvPr/>
          </p:nvCxnSpPr>
          <p:spPr bwMode="auto">
            <a:xfrm flipV="1">
              <a:off x="3505200" y="3773270"/>
              <a:ext cx="3370052" cy="194173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35" name="Text Box 4"/>
          <p:cNvSpPr txBox="1">
            <a:spLocks noChangeArrowheads="1"/>
          </p:cNvSpPr>
          <p:nvPr/>
        </p:nvSpPr>
        <p:spPr bwMode="auto">
          <a:xfrm>
            <a:off x="3048000" y="5473700"/>
            <a:ext cx="4624388" cy="138430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dirty="0">
                <a:effectLst>
                  <a:outerShdw blurRad="38100" dist="38100" dir="2700000" algn="tl">
                    <a:srgbClr val="000000"/>
                  </a:outerShdw>
                </a:effectLst>
                <a:cs typeface="+mn-cs"/>
              </a:rPr>
              <a:t>What does the TM “know” when in state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dirty="0">
                <a:effectLst>
                  <a:outerShdw blurRad="38100" dist="38100" dir="2700000" algn="tl">
                    <a:srgbClr val="000000"/>
                  </a:outerShdw>
                </a:effectLst>
                <a:cs typeface="+mn-cs"/>
              </a:rPr>
              <a:t>?</a:t>
            </a:r>
          </a:p>
          <a:p>
            <a:pPr algn="ctr" eaLnBrk="0" hangingPunct="0">
              <a:spcBef>
                <a:spcPts val="0"/>
              </a:spcBef>
              <a:defRPr/>
            </a:pPr>
            <a:r>
              <a:rPr lang="en-US" dirty="0">
                <a:effectLst>
                  <a:outerShdw blurRad="38100" dist="38100" dir="2700000" algn="tl">
                    <a:srgbClr val="000000"/>
                  </a:outerShdw>
                </a:effectLst>
                <a:cs typeface="+mn-cs"/>
              </a:rPr>
              <a:t>It seems to know that </a:t>
            </a:r>
            <a:r>
              <a:rPr lang="en-US" i="1" dirty="0">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a:t>
            </a:r>
          </a:p>
        </p:txBody>
      </p:sp>
      <p:grpSp>
        <p:nvGrpSpPr>
          <p:cNvPr id="56328" name="Group 247"/>
          <p:cNvGrpSpPr>
            <a:grpSpLocks/>
          </p:cNvGrpSpPr>
          <p:nvPr/>
        </p:nvGrpSpPr>
        <p:grpSpPr bwMode="auto">
          <a:xfrm>
            <a:off x="-152400" y="381000"/>
            <a:ext cx="9525000" cy="1066800"/>
            <a:chOff x="-143774" y="381000"/>
            <a:chExt cx="9525000" cy="1066800"/>
          </a:xfrm>
        </p:grpSpPr>
        <p:pic>
          <p:nvPicPr>
            <p:cNvPr id="56329"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242175" y="493712"/>
              <a:ext cx="18256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Text Box 6"/>
            <p:cNvSpPr txBox="1">
              <a:spLocks noChangeArrowheads="1"/>
            </p:cNvSpPr>
            <p:nvPr/>
          </p:nvSpPr>
          <p:spPr bwMode="auto">
            <a:xfrm>
              <a:off x="-143774" y="381000"/>
              <a:ext cx="9525000" cy="9540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If the states are just a set of meaningless objects,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how can a TM use them to “know” anything? </a:t>
              </a:r>
              <a:endParaRPr lang="en-US" dirty="0">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35">
                                            <p:txEl>
                                              <p:pRg st="0" end="0"/>
                                            </p:txEl>
                                          </p:spTgt>
                                        </p:tgtEl>
                                        <p:attrNameLst>
                                          <p:attrName>style.visibility</p:attrName>
                                        </p:attrNameLst>
                                      </p:cBhvr>
                                      <p:to>
                                        <p:strVal val="visible"/>
                                      </p:to>
                                    </p:set>
                                    <p:anim calcmode="lin" valueType="num">
                                      <p:cBhvr additive="base">
                                        <p:cTn id="31" dur="500" fill="hold"/>
                                        <p:tgtEl>
                                          <p:spTgt spid="335">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35">
                                            <p:txEl>
                                              <p:pRg st="1" end="1"/>
                                            </p:txEl>
                                          </p:spTgt>
                                        </p:tgtEl>
                                        <p:attrNameLst>
                                          <p:attrName>style.visibility</p:attrName>
                                        </p:attrNameLst>
                                      </p:cBhvr>
                                      <p:to>
                                        <p:strVal val="visible"/>
                                      </p:to>
                                    </p:set>
                                    <p:anim calcmode="lin" valueType="num">
                                      <p:cBhvr additive="base">
                                        <p:cTn id="37" dur="500" fill="hold"/>
                                        <p:tgtEl>
                                          <p:spTgt spid="335">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3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57347" name="Group 305"/>
          <p:cNvGrpSpPr>
            <a:grpSpLocks/>
          </p:cNvGrpSpPr>
          <p:nvPr/>
        </p:nvGrpSpPr>
        <p:grpSpPr bwMode="auto">
          <a:xfrm>
            <a:off x="5029200" y="1762125"/>
            <a:ext cx="4495800" cy="3952875"/>
            <a:chOff x="5257800" y="1762780"/>
            <a:chExt cx="4495800" cy="3952220"/>
          </a:xfrm>
        </p:grpSpPr>
        <p:sp>
          <p:nvSpPr>
            <p:cNvPr id="299" name="Rectangle 298"/>
            <p:cNvSpPr/>
            <p:nvPr/>
          </p:nvSpPr>
          <p:spPr>
            <a:xfrm>
              <a:off x="7059613" y="2362756"/>
              <a:ext cx="573087" cy="2390379"/>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dirty="0">
                  <a:cs typeface="+mn-cs"/>
                </a:rPr>
                <a:t> </a:t>
              </a: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7</a:t>
              </a:r>
              <a:r>
                <a:rPr lang="en-US" dirty="0">
                  <a:solidFill>
                    <a:schemeClr val="accent2"/>
                  </a:solidFill>
                  <a:cs typeface="+mn-cs"/>
                </a:rPr>
                <a:t> </a:t>
              </a:r>
              <a:endParaRPr lang="en-CA" dirty="0">
                <a:cs typeface="+mn-cs"/>
              </a:endParaRPr>
            </a:p>
          </p:txBody>
        </p:sp>
        <p:sp>
          <p:nvSpPr>
            <p:cNvPr id="300" name="Rectangle 299"/>
            <p:cNvSpPr/>
            <p:nvPr/>
          </p:nvSpPr>
          <p:spPr>
            <a:xfrm rot="5400000">
              <a:off x="7104117" y="3773756"/>
              <a:ext cx="646005" cy="646112"/>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7386" name="Oval 30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02" name="Text Box 4"/>
            <p:cNvSpPr txBox="1">
              <a:spLocks noChangeArrowheads="1"/>
            </p:cNvSpPr>
            <p:nvPr/>
          </p:nvSpPr>
          <p:spPr bwMode="auto">
            <a:xfrm>
              <a:off x="5257800" y="1762780"/>
              <a:ext cx="4495800" cy="523788"/>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states </a:t>
              </a:r>
              <a:r>
                <a:rPr lang="en-US" i="1" dirty="0">
                  <a:solidFill>
                    <a:schemeClr val="accent2"/>
                  </a:solidFill>
                  <a:effectLst>
                    <a:outerShdw blurRad="38100" dist="38100" dir="2700000" algn="tl">
                      <a:srgbClr val="000000"/>
                    </a:outerShdw>
                  </a:effectLst>
                  <a:cs typeface="+mn-cs"/>
                </a:rPr>
                <a:t>q</a:t>
              </a:r>
            </a:p>
          </p:txBody>
        </p:sp>
        <p:sp>
          <p:nvSpPr>
            <p:cNvPr id="303" name="Rectangle 302"/>
            <p:cNvSpPr/>
            <p:nvPr/>
          </p:nvSpPr>
          <p:spPr>
            <a:xfrm rot="5400000">
              <a:off x="7137454" y="4746732"/>
              <a:ext cx="646006"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sp>
        <p:nvSpPr>
          <p:cNvPr id="304" name="Text Box 4"/>
          <p:cNvSpPr txBox="1">
            <a:spLocks noChangeArrowheads="1"/>
          </p:cNvSpPr>
          <p:nvPr/>
        </p:nvSpPr>
        <p:spPr bwMode="auto">
          <a:xfrm>
            <a:off x="2209800" y="2228850"/>
            <a:ext cx="4624388" cy="1385888"/>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Put an edge to the states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the TM might be in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at this time.</a:t>
            </a:r>
          </a:p>
        </p:txBody>
      </p:sp>
      <p:sp>
        <p:nvSpPr>
          <p:cNvPr id="335" name="Text Box 4"/>
          <p:cNvSpPr txBox="1">
            <a:spLocks noChangeArrowheads="1"/>
          </p:cNvSpPr>
          <p:nvPr/>
        </p:nvSpPr>
        <p:spPr bwMode="auto">
          <a:xfrm>
            <a:off x="2362200" y="5473700"/>
            <a:ext cx="4624388" cy="138430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dirty="0">
                <a:effectLst>
                  <a:outerShdw blurRad="38100" dist="38100" dir="2700000" algn="tl">
                    <a:srgbClr val="000000"/>
                  </a:outerShdw>
                </a:effectLst>
                <a:cs typeface="+mn-cs"/>
              </a:rPr>
              <a:t>What else does the TM “know” when in state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dirty="0">
                <a:effectLst>
                  <a:outerShdw blurRad="38100" dist="38100" dir="2700000" algn="tl">
                    <a:srgbClr val="000000"/>
                  </a:outerShdw>
                </a:effectLst>
                <a:cs typeface="+mn-cs"/>
              </a:rPr>
              <a:t>?</a:t>
            </a:r>
          </a:p>
          <a:p>
            <a:pPr algn="ctr" eaLnBrk="0" hangingPunct="0">
              <a:spcBef>
                <a:spcPts val="0"/>
              </a:spcBef>
              <a:defRPr/>
            </a:pPr>
            <a:r>
              <a:rPr lang="en-US" dirty="0">
                <a:effectLst>
                  <a:outerShdw blurRad="38100" dist="38100" dir="2700000" algn="tl">
                    <a:srgbClr val="000000"/>
                  </a:outerShdw>
                </a:effectLst>
                <a:cs typeface="+mn-cs"/>
              </a:rPr>
              <a:t>It seems to know that </a:t>
            </a:r>
            <a:r>
              <a:rPr lang="en-US" i="1" dirty="0">
                <a:solidFill>
                  <a:schemeClr val="accent2"/>
                </a:solidFill>
                <a:effectLst>
                  <a:outerShdw blurRad="38100" dist="38100" dir="2700000" algn="tl">
                    <a:srgbClr val="000000"/>
                  </a:outerShdw>
                </a:effectLst>
                <a:cs typeface="+mn-cs"/>
              </a:rPr>
              <a:t>t=3</a:t>
            </a:r>
            <a:r>
              <a:rPr lang="en-US" dirty="0">
                <a:effectLst>
                  <a:outerShdw blurRad="38100" dist="38100" dir="2700000" algn="tl">
                    <a:srgbClr val="000000"/>
                  </a:outerShdw>
                </a:effectLst>
                <a:cs typeface="+mn-cs"/>
              </a:rPr>
              <a:t>.</a:t>
            </a:r>
          </a:p>
        </p:txBody>
      </p:sp>
      <p:grpSp>
        <p:nvGrpSpPr>
          <p:cNvPr id="57350" name="Group 247"/>
          <p:cNvGrpSpPr>
            <a:grpSpLocks/>
          </p:cNvGrpSpPr>
          <p:nvPr/>
        </p:nvGrpSpPr>
        <p:grpSpPr bwMode="auto">
          <a:xfrm>
            <a:off x="-152400" y="381000"/>
            <a:ext cx="9525000" cy="1066800"/>
            <a:chOff x="-143774" y="381000"/>
            <a:chExt cx="9525000" cy="1066800"/>
          </a:xfrm>
        </p:grpSpPr>
        <p:pic>
          <p:nvPicPr>
            <p:cNvPr id="5738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242175" y="493712"/>
              <a:ext cx="18256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Text Box 6"/>
            <p:cNvSpPr txBox="1">
              <a:spLocks noChangeArrowheads="1"/>
            </p:cNvSpPr>
            <p:nvPr/>
          </p:nvSpPr>
          <p:spPr bwMode="auto">
            <a:xfrm>
              <a:off x="-143774" y="381000"/>
              <a:ext cx="9525000" cy="9540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If the states are just a set of meaningless objects,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how can a TM use them to “know” anything? </a:t>
              </a:r>
              <a:endParaRPr lang="en-US" dirty="0">
                <a:cs typeface="+mn-cs"/>
              </a:endParaRPr>
            </a:p>
          </p:txBody>
        </p:sp>
      </p:grpSp>
      <p:grpSp>
        <p:nvGrpSpPr>
          <p:cNvPr id="4" name="Group 305"/>
          <p:cNvGrpSpPr>
            <a:grpSpLocks/>
          </p:cNvGrpSpPr>
          <p:nvPr/>
        </p:nvGrpSpPr>
        <p:grpSpPr bwMode="auto">
          <a:xfrm>
            <a:off x="-76200" y="1709738"/>
            <a:ext cx="4495800" cy="3951287"/>
            <a:chOff x="5257800" y="1762780"/>
            <a:chExt cx="4495800" cy="3952220"/>
          </a:xfrm>
        </p:grpSpPr>
        <p:sp>
          <p:nvSpPr>
            <p:cNvPr id="272" name="Rectangle 271"/>
            <p:cNvSpPr/>
            <p:nvPr/>
          </p:nvSpPr>
          <p:spPr>
            <a:xfrm>
              <a:off x="7104063" y="2448742"/>
              <a:ext cx="363537" cy="2534248"/>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a:p>
              <a:pPr eaLnBrk="0" hangingPunct="0">
                <a:defRPr/>
              </a:pPr>
              <a:r>
                <a:rPr lang="en-US" i="1" dirty="0">
                  <a:solidFill>
                    <a:schemeClr val="accent2"/>
                  </a:solidFill>
                  <a:effectLst>
                    <a:outerShdw blurRad="38100" dist="38100" dir="2700000" algn="tl">
                      <a:srgbClr val="000000"/>
                    </a:outerShdw>
                  </a:effectLst>
                  <a:cs typeface="+mn-cs"/>
                </a:rPr>
                <a:t>2</a:t>
              </a:r>
            </a:p>
            <a:p>
              <a:pPr eaLnBrk="0" hangingPunct="0">
                <a:defRPr/>
              </a:pPr>
              <a:r>
                <a:rPr lang="en-US" i="1" dirty="0">
                  <a:solidFill>
                    <a:schemeClr val="accent2"/>
                  </a:solidFill>
                  <a:effectLst>
                    <a:outerShdw blurRad="38100" dist="38100" dir="2700000" algn="tl">
                      <a:srgbClr val="000000"/>
                    </a:outerShdw>
                  </a:effectLst>
                  <a:cs typeface="+mn-cs"/>
                </a:rPr>
                <a:t>3</a:t>
              </a:r>
            </a:p>
            <a:p>
              <a:pPr eaLnBrk="0" hangingPunct="0">
                <a:defRPr/>
              </a:pPr>
              <a:r>
                <a:rPr lang="en-US" i="1" dirty="0">
                  <a:solidFill>
                    <a:schemeClr val="accent2"/>
                  </a:solidFill>
                  <a:effectLst>
                    <a:outerShdw blurRad="38100" dist="38100" dir="2700000" algn="tl">
                      <a:srgbClr val="000000"/>
                    </a:outerShdw>
                  </a:effectLst>
                  <a:cs typeface="+mn-cs"/>
                </a:rPr>
                <a:t>4</a:t>
              </a:r>
            </a:p>
            <a:p>
              <a:pPr eaLnBrk="0" hangingPunct="0">
                <a:defRPr/>
              </a:pPr>
              <a:r>
                <a:rPr lang="en-US" dirty="0">
                  <a:cs typeface="+mn-cs"/>
                </a:rPr>
                <a:t> </a:t>
              </a:r>
            </a:p>
            <a:p>
              <a:pPr eaLnBrk="0" hangingPunct="0">
                <a:defRPr/>
              </a:pPr>
              <a:endParaRPr lang="en-US" i="1" baseline="-25000" dirty="0">
                <a:solidFill>
                  <a:schemeClr val="accent2"/>
                </a:solidFill>
                <a:effectLst>
                  <a:outerShdw blurRad="38100" dist="38100" dir="2700000" algn="tl">
                    <a:srgbClr val="000000"/>
                  </a:outerShdw>
                </a:effectLst>
                <a:cs typeface="+mn-cs"/>
              </a:endParaRPr>
            </a:p>
          </p:txBody>
        </p:sp>
        <p:sp>
          <p:nvSpPr>
            <p:cNvPr id="57379" name="Oval 33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32" name="Text Box 4"/>
            <p:cNvSpPr txBox="1">
              <a:spLocks noChangeArrowheads="1"/>
            </p:cNvSpPr>
            <p:nvPr/>
          </p:nvSpPr>
          <p:spPr bwMode="auto">
            <a:xfrm>
              <a:off x="5257800" y="1762780"/>
              <a:ext cx="4495800" cy="523999"/>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times </a:t>
              </a:r>
              <a:r>
                <a:rPr lang="en-US" i="1" dirty="0">
                  <a:solidFill>
                    <a:schemeClr val="accent2"/>
                  </a:solidFill>
                  <a:effectLst>
                    <a:outerShdw blurRad="38100" dist="38100" dir="2700000" algn="tl">
                      <a:srgbClr val="000000"/>
                    </a:outerShdw>
                  </a:effectLst>
                  <a:cs typeface="+mn-cs"/>
                </a:rPr>
                <a:t>t</a:t>
              </a:r>
            </a:p>
          </p:txBody>
        </p:sp>
        <p:sp>
          <p:nvSpPr>
            <p:cNvPr id="333" name="Rectangle 332"/>
            <p:cNvSpPr/>
            <p:nvPr/>
          </p:nvSpPr>
          <p:spPr>
            <a:xfrm rot="5400000">
              <a:off x="7127800" y="4354267"/>
              <a:ext cx="646265"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grpSp>
        <p:nvGrpSpPr>
          <p:cNvPr id="5" name="Group 359"/>
          <p:cNvGrpSpPr>
            <a:grpSpLocks/>
          </p:cNvGrpSpPr>
          <p:nvPr/>
        </p:nvGrpSpPr>
        <p:grpSpPr bwMode="auto">
          <a:xfrm>
            <a:off x="2108200" y="2743200"/>
            <a:ext cx="4767263" cy="2871788"/>
            <a:chOff x="2108630" y="2743200"/>
            <a:chExt cx="4766622" cy="2871156"/>
          </a:xfrm>
        </p:grpSpPr>
        <p:cxnSp>
          <p:nvCxnSpPr>
            <p:cNvPr id="57371" name="Straight Arrow Connector 310"/>
            <p:cNvCxnSpPr>
              <a:cxnSpLocks noChangeShapeType="1"/>
            </p:cNvCxnSpPr>
            <p:nvPr/>
          </p:nvCxnSpPr>
          <p:spPr bwMode="auto">
            <a:xfrm>
              <a:off x="2134054" y="3505200"/>
              <a:ext cx="4741198" cy="1066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2" name="Straight Arrow Connector 324"/>
            <p:cNvCxnSpPr>
              <a:cxnSpLocks noChangeShapeType="1"/>
              <a:endCxn id="299" idx="1"/>
            </p:cNvCxnSpPr>
            <p:nvPr/>
          </p:nvCxnSpPr>
          <p:spPr bwMode="auto">
            <a:xfrm>
              <a:off x="2134054" y="3442395"/>
              <a:ext cx="4696546" cy="11500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3" name="Straight Arrow Connector 342"/>
            <p:cNvCxnSpPr>
              <a:cxnSpLocks noChangeShapeType="1"/>
            </p:cNvCxnSpPr>
            <p:nvPr/>
          </p:nvCxnSpPr>
          <p:spPr bwMode="auto">
            <a:xfrm flipV="1">
              <a:off x="2124974" y="2743200"/>
              <a:ext cx="4741198" cy="31819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4" name="Straight Arrow Connector 347"/>
            <p:cNvCxnSpPr>
              <a:cxnSpLocks noChangeShapeType="1"/>
            </p:cNvCxnSpPr>
            <p:nvPr/>
          </p:nvCxnSpPr>
          <p:spPr bwMode="auto">
            <a:xfrm>
              <a:off x="2124974" y="3953774"/>
              <a:ext cx="4741198" cy="1066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5" name="Straight Arrow Connector 348"/>
            <p:cNvCxnSpPr>
              <a:cxnSpLocks noChangeShapeType="1"/>
            </p:cNvCxnSpPr>
            <p:nvPr/>
          </p:nvCxnSpPr>
          <p:spPr bwMode="auto">
            <a:xfrm>
              <a:off x="2124974" y="3953774"/>
              <a:ext cx="4741198" cy="130402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6" name="Straight Arrow Connector 355"/>
            <p:cNvCxnSpPr>
              <a:cxnSpLocks noChangeShapeType="1"/>
            </p:cNvCxnSpPr>
            <p:nvPr/>
          </p:nvCxnSpPr>
          <p:spPr bwMode="auto">
            <a:xfrm>
              <a:off x="2108630" y="3953774"/>
              <a:ext cx="4749370" cy="148230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7" name="Straight Arrow Connector 356"/>
            <p:cNvCxnSpPr>
              <a:cxnSpLocks noChangeShapeType="1"/>
            </p:cNvCxnSpPr>
            <p:nvPr/>
          </p:nvCxnSpPr>
          <p:spPr bwMode="auto">
            <a:xfrm>
              <a:off x="2124974" y="3953774"/>
              <a:ext cx="4724854" cy="166058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9"/>
          <p:cNvGrpSpPr>
            <a:grpSpLocks/>
          </p:cNvGrpSpPr>
          <p:nvPr/>
        </p:nvGrpSpPr>
        <p:grpSpPr bwMode="auto">
          <a:xfrm>
            <a:off x="2514600" y="533400"/>
            <a:ext cx="4114800" cy="5867400"/>
            <a:chOff x="2065" y="1551"/>
            <a:chExt cx="1628" cy="1988"/>
          </a:xfrm>
        </p:grpSpPr>
        <p:sp>
          <p:nvSpPr>
            <p:cNvPr id="36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4"/>
                                        </p:tgtEl>
                                        <p:attrNameLst>
                                          <p:attrName>style.visibility</p:attrName>
                                        </p:attrNameLst>
                                      </p:cBhvr>
                                      <p:to>
                                        <p:strVal val="visible"/>
                                      </p:to>
                                    </p:set>
                                    <p:anim calcmode="lin" valueType="num">
                                      <p:cBhvr additive="base">
                                        <p:cTn id="13" dur="500" fill="hold"/>
                                        <p:tgtEl>
                                          <p:spTgt spid="304"/>
                                        </p:tgtEl>
                                        <p:attrNameLst>
                                          <p:attrName>ppt_x</p:attrName>
                                        </p:attrNameLst>
                                      </p:cBhvr>
                                      <p:tavLst>
                                        <p:tav tm="0">
                                          <p:val>
                                            <p:strVal val="#ppt_x"/>
                                          </p:val>
                                        </p:tav>
                                        <p:tav tm="100000">
                                          <p:val>
                                            <p:strVal val="#ppt_x"/>
                                          </p:val>
                                        </p:tav>
                                      </p:tavLst>
                                    </p:anim>
                                    <p:anim calcmode="lin" valueType="num">
                                      <p:cBhvr additive="base">
                                        <p:cTn id="14" dur="500" fill="hold"/>
                                        <p:tgtEl>
                                          <p:spTgt spid="30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35">
                                            <p:txEl>
                                              <p:pRg st="0" end="0"/>
                                            </p:txEl>
                                          </p:spTgt>
                                        </p:tgtEl>
                                        <p:attrNameLst>
                                          <p:attrName>style.visibility</p:attrName>
                                        </p:attrNameLst>
                                      </p:cBhvr>
                                      <p:to>
                                        <p:strVal val="visible"/>
                                      </p:to>
                                    </p:set>
                                    <p:anim calcmode="lin" valueType="num">
                                      <p:cBhvr additive="base">
                                        <p:cTn id="25" dur="500" fill="hold"/>
                                        <p:tgtEl>
                                          <p:spTgt spid="33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35">
                                            <p:txEl>
                                              <p:pRg st="1" end="1"/>
                                            </p:txEl>
                                          </p:spTgt>
                                        </p:tgtEl>
                                        <p:attrNameLst>
                                          <p:attrName>style.visibility</p:attrName>
                                        </p:attrNameLst>
                                      </p:cBhvr>
                                      <p:to>
                                        <p:strVal val="visible"/>
                                      </p:to>
                                    </p:set>
                                    <p:anim calcmode="lin" valueType="num">
                                      <p:cBhvr additive="base">
                                        <p:cTn id="31" dur="500" fill="hold"/>
                                        <p:tgtEl>
                                          <p:spTgt spid="335">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1000" fill="hold"/>
                                        <p:tgtEl>
                                          <p:spTgt spid="6"/>
                                        </p:tgtEl>
                                        <p:attrNameLst>
                                          <p:attrName>ppt_w</p:attrName>
                                        </p:attrNameLst>
                                      </p:cBhvr>
                                      <p:tavLst>
                                        <p:tav tm="0">
                                          <p:val>
                                            <p:fltVal val="0"/>
                                          </p:val>
                                        </p:tav>
                                        <p:tav tm="100000">
                                          <p:val>
                                            <p:strVal val="#ppt_w"/>
                                          </p:val>
                                        </p:tav>
                                      </p:tavLst>
                                    </p:anim>
                                    <p:anim calcmode="lin" valueType="num">
                                      <p:cBhvr>
                                        <p:cTn id="38" dur="1000" fill="hold"/>
                                        <p:tgtEl>
                                          <p:spTgt spid="6"/>
                                        </p:tgtEl>
                                        <p:attrNameLst>
                                          <p:attrName>ppt_h</p:attrName>
                                        </p:attrNameLst>
                                      </p:cBhvr>
                                      <p:tavLst>
                                        <p:tav tm="0">
                                          <p:val>
                                            <p:fltVal val="0"/>
                                          </p:val>
                                        </p:tav>
                                        <p:tav tm="100000">
                                          <p:val>
                                            <p:strVal val="#ppt_h"/>
                                          </p:val>
                                        </p:tav>
                                      </p:tavLst>
                                    </p:anim>
                                    <p:anim calcmode="lin" valueType="num">
                                      <p:cBhvr>
                                        <p:cTn id="39"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sp>
        <p:nvSpPr>
          <p:cNvPr id="1311748"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cs typeface="Arial" pitchFamily="34" charset="0"/>
              </a:rPr>
              <a:t>Model of Computation:</a:t>
            </a:r>
            <a:r>
              <a:rPr lang="en-US">
                <a:solidFill>
                  <a:schemeClr val="accent2"/>
                </a:solidFill>
                <a:effectLst>
                  <a:outerShdw blurRad="38100" dist="38100" dir="2700000" algn="tl">
                    <a:srgbClr val="000000"/>
                  </a:outerShdw>
                </a:effectLst>
                <a:cs typeface="Arial" pitchFamily="34" charset="0"/>
              </a:rPr>
              <a:t> Turing Machine</a:t>
            </a:r>
            <a:r>
              <a:rPr lang="en-US">
                <a:effectLst>
                  <a:outerShdw blurRad="38100" dist="38100" dir="2700000" algn="tl">
                    <a:srgbClr val="000000"/>
                  </a:outerShdw>
                </a:effectLst>
                <a:cs typeface="Arial" pitchFamily="34" charset="0"/>
              </a:rPr>
              <a:t> </a:t>
            </a:r>
          </a:p>
        </p:txBody>
      </p:sp>
      <p:pic>
        <p:nvPicPr>
          <p:cNvPr id="5837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0" name="Text Box 6"/>
          <p:cNvSpPr txBox="1">
            <a:spLocks noChangeArrowheads="1"/>
          </p:cNvSpPr>
          <p:nvPr/>
        </p:nvSpPr>
        <p:spPr bwMode="auto">
          <a:xfrm>
            <a:off x="0" y="3027363"/>
            <a:ext cx="9525000" cy="2246312"/>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cs typeface="Arial" pitchFamily="34" charset="0"/>
              </a:rPr>
              <a:t>The finite state control can be thought of as having</a:t>
            </a:r>
          </a:p>
          <a:p>
            <a:pPr lvl="1">
              <a:buFontTx/>
              <a:buChar char="•"/>
              <a:defRPr/>
            </a:pPr>
            <a:r>
              <a:rPr lang="en-US" dirty="0">
                <a:effectLst>
                  <a:outerShdw blurRad="38100" dist="38100" dir="2700000" algn="tl">
                    <a:srgbClr val="000000"/>
                  </a:outerShdw>
                </a:effectLst>
                <a:cs typeface="Arial" pitchFamily="34" charset="0"/>
              </a:rPr>
              <a:t>A fixed sized black board on which to write</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some bounded amount of information </a:t>
            </a:r>
            <a:r>
              <a:rPr lang="en-US" i="1" dirty="0">
                <a:solidFill>
                  <a:schemeClr val="accent2"/>
                </a:solidFill>
                <a:effectLst>
                  <a:outerShdw blurRad="38100" dist="38100" dir="2700000" algn="tl">
                    <a:srgbClr val="000000"/>
                  </a:outerShdw>
                </a:effectLst>
                <a:cs typeface="Arial" pitchFamily="34" charset="0"/>
              </a:rPr>
              <a:t>q</a:t>
            </a:r>
            <a:r>
              <a:rPr lang="en-US" dirty="0">
                <a:effectLst>
                  <a:outerShdw blurRad="38100" dist="38100" dir="2700000" algn="tl">
                    <a:srgbClr val="000000"/>
                  </a:outerShdw>
                </a:effectLst>
                <a:cs typeface="Arial" pitchFamily="34" charset="0"/>
              </a:rPr>
              <a:t>.</a:t>
            </a:r>
          </a:p>
          <a:p>
            <a:pPr lvl="1">
              <a:buFontTx/>
              <a:buChar char="•"/>
              <a:defRPr/>
            </a:pPr>
            <a:r>
              <a:rPr lang="en-US" dirty="0" err="1">
                <a:effectLst>
                  <a:outerShdw blurRad="38100" dist="38100" dir="2700000" algn="tl">
                    <a:srgbClr val="000000"/>
                  </a:outerShdw>
                </a:effectLst>
                <a:cs typeface="Arial" pitchFamily="34" charset="0"/>
              </a:rPr>
              <a:t>Eg</a:t>
            </a:r>
            <a:r>
              <a:rPr lang="en-US" dirty="0">
                <a:effectLst>
                  <a:outerShdw blurRad="38100" dist="38100" dir="2700000" algn="tl">
                    <a:srgbClr val="000000"/>
                  </a:outerShdw>
                </a:effectLst>
                <a:cs typeface="Arial" pitchFamily="34" charset="0"/>
              </a:rPr>
              <a:t>, If it remembers a total of </a:t>
            </a:r>
            <a:r>
              <a:rPr lang="en-US" dirty="0">
                <a:solidFill>
                  <a:schemeClr val="accent2"/>
                </a:solidFill>
                <a:effectLst>
                  <a:outerShdw blurRad="38100" dist="38100" dir="2700000" algn="tl">
                    <a:srgbClr val="000000"/>
                  </a:outerShdw>
                </a:effectLst>
                <a:cs typeface="Arial" pitchFamily="34" charset="0"/>
              </a:rPr>
              <a:t>r </a:t>
            </a:r>
            <a:r>
              <a:rPr lang="en-US" dirty="0">
                <a:effectLst>
                  <a:outerShdw blurRad="38100" dist="38100" dir="2700000" algn="tl">
                    <a:srgbClr val="000000"/>
                  </a:outerShdw>
                </a:effectLst>
                <a:cs typeface="Arial" pitchFamily="34" charset="0"/>
              </a:rPr>
              <a:t>bits, then</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        then the number of different states </a:t>
            </a:r>
            <a:r>
              <a:rPr lang="en-US" i="1" dirty="0">
                <a:solidFill>
                  <a:schemeClr val="accent2"/>
                </a:solidFill>
                <a:effectLst>
                  <a:outerShdw blurRad="38100" dist="38100" dir="2700000" algn="tl">
                    <a:srgbClr val="000000"/>
                  </a:outerShdw>
                </a:effectLst>
                <a:cs typeface="Arial" pitchFamily="34" charset="0"/>
              </a:rPr>
              <a:t>q</a:t>
            </a:r>
            <a:r>
              <a:rPr lang="en-US" dirty="0">
                <a:solidFill>
                  <a:schemeClr val="accent2"/>
                </a:solidFill>
                <a:effectLst>
                  <a:outerShdw blurRad="38100" dist="38100" dir="2700000" algn="tl">
                    <a:srgbClr val="000000"/>
                  </a:outerShdw>
                </a:effectLst>
                <a:cs typeface="Arial" pitchFamily="34" charset="0"/>
              </a:rPr>
              <a:t> </a:t>
            </a:r>
            <a:r>
              <a:rPr lang="en-US" dirty="0">
                <a:effectLst>
                  <a:outerShdw blurRad="38100" dist="38100" dir="2700000" algn="tl">
                    <a:srgbClr val="000000"/>
                  </a:outerShdw>
                </a:effectLst>
                <a:cs typeface="Arial" pitchFamily="34" charset="0"/>
              </a:rPr>
              <a:t>is </a:t>
            </a:r>
          </a:p>
        </p:txBody>
      </p:sp>
      <p:pic>
        <p:nvPicPr>
          <p:cNvPr id="131175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2" name="Text Box 8"/>
          <p:cNvSpPr txBox="1">
            <a:spLocks noChangeArrowheads="1"/>
          </p:cNvSpPr>
          <p:nvPr/>
        </p:nvSpPr>
        <p:spPr bwMode="auto">
          <a:xfrm>
            <a:off x="6726238" y="4751388"/>
            <a:ext cx="1198562" cy="522287"/>
          </a:xfrm>
          <a:prstGeom prst="rect">
            <a:avLst/>
          </a:prstGeom>
          <a:noFill/>
          <a:ln w="38100" cap="sq">
            <a:noFill/>
            <a:miter lim="800000"/>
            <a:headEnd/>
            <a:tailEnd/>
          </a:ln>
          <a:effectLst/>
        </p:spPr>
        <p:txBody>
          <a:bodyPr lIns="274320" rIns="274320">
            <a:spAutoFit/>
          </a:bodyPr>
          <a:lstStyle/>
          <a:p>
            <a:pPr>
              <a:defRPr/>
            </a:pPr>
            <a:r>
              <a:rPr lang="en-US" i="1" dirty="0">
                <a:solidFill>
                  <a:schemeClr val="accent2"/>
                </a:solidFill>
                <a:effectLst>
                  <a:outerShdw blurRad="38100" dist="38100" dir="2700000" algn="tl">
                    <a:srgbClr val="000000"/>
                  </a:outerShdw>
                </a:effectLst>
                <a:cs typeface="Times New Roman" pitchFamily="18" charset="0"/>
              </a:rPr>
              <a:t>2</a:t>
            </a:r>
            <a:r>
              <a:rPr lang="en-US" i="1" baseline="30000" dirty="0">
                <a:solidFill>
                  <a:schemeClr val="accent2"/>
                </a:solidFill>
                <a:effectLst>
                  <a:outerShdw blurRad="38100" dist="38100" dir="2700000" algn="tl">
                    <a:srgbClr val="000000"/>
                  </a:outerShdw>
                </a:effectLst>
                <a:cs typeface="Times New Roman" pitchFamily="18" charset="0"/>
              </a:rPr>
              <a:t>r</a:t>
            </a:r>
            <a:endParaRPr lang="en-US" i="1" dirty="0">
              <a:solidFill>
                <a:schemeClr val="accent2"/>
              </a:solidFill>
              <a:effectLst>
                <a:outerShdw blurRad="38100" dist="38100" dir="2700000" algn="tl">
                  <a:srgbClr val="000000"/>
                </a:outerShdw>
              </a:effectLst>
              <a:cs typeface="Times New Roman" pitchFamily="18" charset="0"/>
            </a:endParaRPr>
          </a:p>
        </p:txBody>
      </p:sp>
      <p:sp>
        <p:nvSpPr>
          <p:cNvPr id="1311754" name="Rectangle 10"/>
          <p:cNvSpPr>
            <a:spLocks noChangeArrowheads="1"/>
          </p:cNvSpPr>
          <p:nvPr/>
        </p:nvSpPr>
        <p:spPr bwMode="auto">
          <a:xfrm>
            <a:off x="6130925" y="1081088"/>
            <a:ext cx="727075"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5"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7" name="Rectangle 13"/>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2"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1"/>
                                        </p:tgtEl>
                                        <p:attrNameLst>
                                          <p:attrName>style.visibility</p:attrName>
                                        </p:attrNameLst>
                                      </p:cBhvr>
                                      <p:to>
                                        <p:strVal val="visible"/>
                                      </p:to>
                                    </p:set>
                                    <p:anim calcmode="lin" valueType="num">
                                      <p:cBhvr additive="base">
                                        <p:cTn id="7" dur="500" fill="hold"/>
                                        <p:tgtEl>
                                          <p:spTgt spid="1311751"/>
                                        </p:tgtEl>
                                        <p:attrNameLst>
                                          <p:attrName>ppt_x</p:attrName>
                                        </p:attrNameLst>
                                      </p:cBhvr>
                                      <p:tavLst>
                                        <p:tav tm="0">
                                          <p:val>
                                            <p:strVal val="#ppt_x"/>
                                          </p:val>
                                        </p:tav>
                                        <p:tav tm="100000">
                                          <p:val>
                                            <p:strVal val="#ppt_x"/>
                                          </p:val>
                                        </p:tav>
                                      </p:tavLst>
                                    </p:anim>
                                    <p:anim calcmode="lin" valueType="num">
                                      <p:cBhvr additive="base">
                                        <p:cTn id="8" dur="500" fill="hold"/>
                                        <p:tgtEl>
                                          <p:spTgt spid="131175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11754"/>
                                        </p:tgtEl>
                                        <p:attrNameLst>
                                          <p:attrName>style.visibility</p:attrName>
                                        </p:attrNameLst>
                                      </p:cBhvr>
                                      <p:to>
                                        <p:strVal val="visible"/>
                                      </p:to>
                                    </p:set>
                                    <p:anim calcmode="lin" valueType="num">
                                      <p:cBhvr additive="base">
                                        <p:cTn id="11" dur="500" fill="hold"/>
                                        <p:tgtEl>
                                          <p:spTgt spid="1311754"/>
                                        </p:tgtEl>
                                        <p:attrNameLst>
                                          <p:attrName>ppt_x</p:attrName>
                                        </p:attrNameLst>
                                      </p:cBhvr>
                                      <p:tavLst>
                                        <p:tav tm="0">
                                          <p:val>
                                            <p:strVal val="#ppt_x"/>
                                          </p:val>
                                        </p:tav>
                                        <p:tav tm="100000">
                                          <p:val>
                                            <p:strVal val="#ppt_x"/>
                                          </p:val>
                                        </p:tav>
                                      </p:tavLst>
                                    </p:anim>
                                    <p:anim calcmode="lin" valueType="num">
                                      <p:cBhvr additive="base">
                                        <p:cTn id="12" dur="500" fill="hold"/>
                                        <p:tgtEl>
                                          <p:spTgt spid="131175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11750">
                                            <p:txEl>
                                              <p:pRg st="0" end="0"/>
                                            </p:txEl>
                                          </p:spTgt>
                                        </p:tgtEl>
                                        <p:attrNameLst>
                                          <p:attrName>style.visibility</p:attrName>
                                        </p:attrNameLst>
                                      </p:cBhvr>
                                      <p:to>
                                        <p:strVal val="visible"/>
                                      </p:to>
                                    </p:set>
                                    <p:anim calcmode="lin" valueType="num">
                                      <p:cBhvr additive="base">
                                        <p:cTn id="15" dur="500" fill="hold"/>
                                        <p:tgtEl>
                                          <p:spTgt spid="1311750">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117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311750">
                                            <p:txEl>
                                              <p:pRg st="1" end="1"/>
                                            </p:txEl>
                                          </p:spTgt>
                                        </p:tgtEl>
                                        <p:attrNameLst>
                                          <p:attrName>style.visibility</p:attrName>
                                        </p:attrNameLst>
                                      </p:cBhvr>
                                      <p:to>
                                        <p:strVal val="visible"/>
                                      </p:to>
                                    </p:set>
                                    <p:anim calcmode="lin" valueType="num">
                                      <p:cBhvr additive="base">
                                        <p:cTn id="21" dur="500" fill="hold"/>
                                        <p:tgtEl>
                                          <p:spTgt spid="1311750">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117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311750">
                                            <p:txEl>
                                              <p:pRg st="2" end="2"/>
                                            </p:txEl>
                                          </p:spTgt>
                                        </p:tgtEl>
                                        <p:attrNameLst>
                                          <p:attrName>style.visibility</p:attrName>
                                        </p:attrNameLst>
                                      </p:cBhvr>
                                      <p:to>
                                        <p:strVal val="visible"/>
                                      </p:to>
                                    </p:set>
                                    <p:anim calcmode="lin" valueType="num">
                                      <p:cBhvr additive="base">
                                        <p:cTn id="27" dur="500" fill="hold"/>
                                        <p:tgtEl>
                                          <p:spTgt spid="1311750">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117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311752"/>
                                        </p:tgtEl>
                                        <p:attrNameLst>
                                          <p:attrName>style.visibility</p:attrName>
                                        </p:attrNameLst>
                                      </p:cBhvr>
                                      <p:to>
                                        <p:strVal val="visible"/>
                                      </p:to>
                                    </p:set>
                                    <p:anim calcmode="lin" valueType="num">
                                      <p:cBhvr additive="base">
                                        <p:cTn id="33" dur="500" fill="hold"/>
                                        <p:tgtEl>
                                          <p:spTgt spid="1311752"/>
                                        </p:tgtEl>
                                        <p:attrNameLst>
                                          <p:attrName>ppt_x</p:attrName>
                                        </p:attrNameLst>
                                      </p:cBhvr>
                                      <p:tavLst>
                                        <p:tav tm="0">
                                          <p:val>
                                            <p:strVal val="#ppt_x"/>
                                          </p:val>
                                        </p:tav>
                                        <p:tav tm="100000">
                                          <p:val>
                                            <p:strVal val="#ppt_x"/>
                                          </p:val>
                                        </p:tav>
                                      </p:tavLst>
                                    </p:anim>
                                    <p:anim calcmode="lin" valueType="num">
                                      <p:cBhvr additive="base">
                                        <p:cTn id="34" dur="500" fill="hold"/>
                                        <p:tgtEl>
                                          <p:spTgt spid="1311752"/>
                                        </p:tgtEl>
                                        <p:attrNameLst>
                                          <p:attrName>ppt_y</p:attrName>
                                        </p:attrNameLst>
                                      </p:cBhvr>
                                      <p:tavLst>
                                        <p:tav tm="0">
                                          <p:val>
                                            <p:strVal val="1+#ppt_h/2"/>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13117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752" grpId="0"/>
      <p:bldP spid="1311754" grpId="0"/>
      <p:bldP spid="1311754"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sp>
        <p:nvSpPr>
          <p:cNvPr id="1311748"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spcBef>
                <a:spcPct val="50000"/>
              </a:spcBef>
              <a:defRPr/>
            </a:pPr>
            <a:r>
              <a:rPr lang="en-US">
                <a:effectLst>
                  <a:outerShdw blurRad="38100" dist="38100" dir="2700000" algn="tl">
                    <a:srgbClr val="000000"/>
                  </a:outerShdw>
                </a:effectLst>
                <a:cs typeface="Arial" pitchFamily="34" charset="0"/>
              </a:rPr>
              <a:t>Model of Computation:</a:t>
            </a:r>
            <a:r>
              <a:rPr lang="en-US">
                <a:solidFill>
                  <a:schemeClr val="accent2"/>
                </a:solidFill>
                <a:effectLst>
                  <a:outerShdw blurRad="38100" dist="38100" dir="2700000" algn="tl">
                    <a:srgbClr val="000000"/>
                  </a:outerShdw>
                </a:effectLst>
                <a:cs typeface="Arial" pitchFamily="34" charset="0"/>
              </a:rPr>
              <a:t> Turing Machine</a:t>
            </a:r>
            <a:r>
              <a:rPr lang="en-US">
                <a:effectLst>
                  <a:outerShdw blurRad="38100" dist="38100" dir="2700000" algn="tl">
                    <a:srgbClr val="000000"/>
                  </a:outerShdw>
                </a:effectLst>
                <a:cs typeface="Arial" pitchFamily="34" charset="0"/>
              </a:rPr>
              <a:t> </a:t>
            </a:r>
          </a:p>
        </p:txBody>
      </p:sp>
      <p:pic>
        <p:nvPicPr>
          <p:cNvPr id="5939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0" name="Text Box 6"/>
          <p:cNvSpPr txBox="1">
            <a:spLocks noChangeArrowheads="1"/>
          </p:cNvSpPr>
          <p:nvPr/>
        </p:nvSpPr>
        <p:spPr bwMode="auto">
          <a:xfrm>
            <a:off x="0" y="3027363"/>
            <a:ext cx="9525000" cy="3508375"/>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cs typeface="Arial" pitchFamily="34" charset="0"/>
              </a:rPr>
              <a:t>The finite state control can be thought of as having</a:t>
            </a:r>
          </a:p>
          <a:p>
            <a:pPr lvl="1">
              <a:buFontTx/>
              <a:buChar char="•"/>
              <a:defRPr/>
            </a:pPr>
            <a:r>
              <a:rPr lang="en-US" dirty="0">
                <a:effectLst>
                  <a:outerShdw blurRad="38100" dist="38100" dir="2700000" algn="tl">
                    <a:srgbClr val="000000"/>
                  </a:outerShdw>
                </a:effectLst>
                <a:cs typeface="Arial" pitchFamily="34" charset="0"/>
              </a:rPr>
              <a:t>A fixed sized black board on which to write</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some bounded amount of information </a:t>
            </a:r>
            <a:r>
              <a:rPr lang="en-US" i="1" dirty="0">
                <a:solidFill>
                  <a:schemeClr val="accent2"/>
                </a:solidFill>
                <a:effectLst>
                  <a:outerShdw blurRad="38100" dist="38100" dir="2700000" algn="tl">
                    <a:srgbClr val="000000"/>
                  </a:outerShdw>
                </a:effectLst>
                <a:cs typeface="Arial" pitchFamily="34" charset="0"/>
              </a:rPr>
              <a:t>q</a:t>
            </a:r>
            <a:r>
              <a:rPr lang="en-US" dirty="0">
                <a:effectLst>
                  <a:outerShdw blurRad="38100" dist="38100" dir="2700000" algn="tl">
                    <a:srgbClr val="000000"/>
                  </a:outerShdw>
                </a:effectLst>
                <a:cs typeface="Arial" pitchFamily="34" charset="0"/>
              </a:rPr>
              <a:t>.</a:t>
            </a:r>
          </a:p>
          <a:p>
            <a:pPr lvl="1">
              <a:buFontTx/>
              <a:buChar char="•"/>
              <a:defRPr/>
            </a:pPr>
            <a:r>
              <a:rPr lang="en-US" dirty="0" err="1">
                <a:effectLst>
                  <a:outerShdw blurRad="38100" dist="38100" dir="2700000" algn="tl">
                    <a:srgbClr val="000000"/>
                  </a:outerShdw>
                </a:effectLst>
                <a:cs typeface="Arial" pitchFamily="34" charset="0"/>
              </a:rPr>
              <a:t>Eg</a:t>
            </a:r>
            <a:r>
              <a:rPr lang="en-US" dirty="0">
                <a:effectLst>
                  <a:outerShdw blurRad="38100" dist="38100" dir="2700000" algn="tl">
                    <a:srgbClr val="000000"/>
                  </a:outerShdw>
                </a:effectLst>
                <a:cs typeface="Arial" pitchFamily="34" charset="0"/>
              </a:rPr>
              <a:t>, If it remembers </a:t>
            </a:r>
          </a:p>
          <a:p>
            <a:pPr lvl="2">
              <a:buFontTx/>
              <a:buChar char="•"/>
              <a:defRPr/>
            </a:pPr>
            <a:r>
              <a:rPr lang="en-US" i="1" dirty="0">
                <a:solidFill>
                  <a:schemeClr val="accent2"/>
                </a:solidFill>
                <a:effectLst>
                  <a:outerShdw blurRad="38100" dist="38100" dir="2700000" algn="tl">
                    <a:srgbClr val="000000"/>
                  </a:outerShdw>
                </a:effectLst>
                <a:cs typeface="Arial" pitchFamily="34" charset="0"/>
              </a:rPr>
              <a:t>x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{1,2,3,4}, y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{1,2,3,4,5}, &amp; p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a:t>
            </a:r>
            <a:r>
              <a:rPr lang="en-US" i="1" dirty="0" err="1">
                <a:solidFill>
                  <a:schemeClr val="accent2"/>
                </a:solidFill>
                <a:effectLst>
                  <a:outerShdw blurRad="38100" dist="38100" dir="2700000" algn="tl">
                    <a:srgbClr val="000000"/>
                  </a:outerShdw>
                </a:effectLst>
                <a:cs typeface="Arial" pitchFamily="34" charset="0"/>
              </a:rPr>
              <a:t>even,odd</a:t>
            </a:r>
            <a:r>
              <a:rPr lang="en-US" i="1" dirty="0">
                <a:solidFill>
                  <a:schemeClr val="accent2"/>
                </a:solidFill>
                <a:effectLst>
                  <a:outerShdw blurRad="38100" dist="38100" dir="2700000" algn="tl">
                    <a:srgbClr val="000000"/>
                  </a:outerShdw>
                </a:effectLst>
                <a:cs typeface="Arial" pitchFamily="34" charset="0"/>
              </a:rPr>
              <a:t>}</a:t>
            </a:r>
          </a:p>
          <a:p>
            <a:pPr lvl="2">
              <a:buFontTx/>
              <a:buChar char="•"/>
              <a:defRPr/>
            </a:pPr>
            <a:r>
              <a:rPr lang="en-US" dirty="0">
                <a:effectLst>
                  <a:outerShdw blurRad="38100" dist="38100" dir="2700000" algn="tl">
                    <a:srgbClr val="000000"/>
                  </a:outerShdw>
                </a:effectLst>
                <a:cs typeface="Arial" pitchFamily="34" charset="0"/>
              </a:rPr>
              <a:t>The number of different states </a:t>
            </a:r>
            <a:r>
              <a:rPr lang="en-US" i="1" dirty="0">
                <a:solidFill>
                  <a:schemeClr val="accent2"/>
                </a:solidFill>
                <a:effectLst>
                  <a:outerShdw blurRad="38100" dist="38100" dir="2700000" algn="tl">
                    <a:srgbClr val="000000"/>
                  </a:outerShdw>
                </a:effectLst>
                <a:cs typeface="Arial" pitchFamily="34" charset="0"/>
              </a:rPr>
              <a:t>q</a:t>
            </a:r>
            <a:r>
              <a:rPr lang="en-US" dirty="0">
                <a:solidFill>
                  <a:schemeClr val="accent2"/>
                </a:solidFill>
                <a:effectLst>
                  <a:outerShdw blurRad="38100" dist="38100" dir="2700000" algn="tl">
                    <a:srgbClr val="000000"/>
                  </a:outerShdw>
                </a:effectLst>
                <a:cs typeface="Arial" pitchFamily="34" charset="0"/>
              </a:rPr>
              <a:t> </a:t>
            </a:r>
            <a:r>
              <a:rPr lang="en-US" dirty="0">
                <a:effectLst>
                  <a:outerShdw blurRad="38100" dist="38100" dir="2700000" algn="tl">
                    <a:srgbClr val="000000"/>
                  </a:outerShdw>
                </a:effectLst>
                <a:cs typeface="Arial" pitchFamily="34" charset="0"/>
              </a:rPr>
              <a:t>is</a:t>
            </a:r>
          </a:p>
          <a:p>
            <a:pPr lvl="2">
              <a:buFontTx/>
              <a:buChar char="•"/>
              <a:defRPr/>
            </a:pPr>
            <a:r>
              <a:rPr lang="en-US" dirty="0">
                <a:effectLst>
                  <a:outerShdw blurRad="38100" dist="38100" dir="2700000" algn="tl">
                    <a:srgbClr val="000000"/>
                  </a:outerShdw>
                </a:effectLst>
                <a:cs typeface="Arial" pitchFamily="34" charset="0"/>
              </a:rPr>
              <a:t>Give the states meaningful names like </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          </a:t>
            </a:r>
            <a:r>
              <a:rPr lang="en-US" i="1" dirty="0">
                <a:solidFill>
                  <a:schemeClr val="accent2"/>
                </a:solidFill>
                <a:effectLst>
                  <a:outerShdw blurRad="38100" dist="38100" dir="2700000" algn="tl">
                    <a:srgbClr val="000000"/>
                  </a:outerShdw>
                </a:effectLst>
                <a:cs typeface="Arial" pitchFamily="34" charset="0"/>
              </a:rPr>
              <a:t>q</a:t>
            </a:r>
            <a:r>
              <a:rPr lang="en-US" i="1" baseline="-25000" dirty="0">
                <a:solidFill>
                  <a:schemeClr val="accent2"/>
                </a:solidFill>
                <a:effectLst>
                  <a:outerShdw blurRad="38100" dist="38100" dir="2700000" algn="tl">
                    <a:srgbClr val="000000"/>
                  </a:outerShdw>
                </a:effectLst>
                <a:cs typeface="Arial" pitchFamily="34" charset="0"/>
              </a:rPr>
              <a:t>&lt;line=39,x=3,y=2,p=even&gt;</a:t>
            </a:r>
            <a:r>
              <a:rPr lang="en-US" dirty="0">
                <a:solidFill>
                  <a:schemeClr val="accent2"/>
                </a:solidFill>
                <a:effectLst>
                  <a:outerShdw blurRad="38100" dist="38100" dir="2700000" algn="tl">
                    <a:srgbClr val="000000"/>
                  </a:outerShdw>
                </a:effectLst>
                <a:cs typeface="Arial" pitchFamily="34" charset="0"/>
              </a:rPr>
              <a:t>. </a:t>
            </a:r>
          </a:p>
        </p:txBody>
      </p:sp>
      <p:pic>
        <p:nvPicPr>
          <p:cNvPr id="5939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2" name="Text Box 8"/>
          <p:cNvSpPr txBox="1">
            <a:spLocks noChangeArrowheads="1"/>
          </p:cNvSpPr>
          <p:nvPr/>
        </p:nvSpPr>
        <p:spPr bwMode="auto">
          <a:xfrm>
            <a:off x="6045200" y="5194300"/>
            <a:ext cx="2497138" cy="519113"/>
          </a:xfrm>
          <a:prstGeom prst="rect">
            <a:avLst/>
          </a:prstGeom>
          <a:noFill/>
          <a:ln w="38100" cap="sq">
            <a:noFill/>
            <a:miter lim="800000"/>
            <a:headEnd/>
            <a:tailEnd/>
          </a:ln>
          <a:effectLst/>
        </p:spPr>
        <p:txBody>
          <a:bodyPr lIns="274320" rIns="274320">
            <a:spAutoFit/>
          </a:bodyPr>
          <a:lstStyle/>
          <a:p>
            <a:pPr>
              <a:defRPr/>
            </a:pPr>
            <a:r>
              <a:rPr lang="en-US" i="1" dirty="0">
                <a:solidFill>
                  <a:schemeClr val="accent2"/>
                </a:solidFill>
                <a:effectLst>
                  <a:outerShdw blurRad="38100" dist="38100" dir="2700000" algn="tl">
                    <a:srgbClr val="000000"/>
                  </a:outerShdw>
                </a:effectLst>
                <a:cs typeface="Arial" pitchFamily="34" charset="0"/>
              </a:rPr>
              <a:t>4</a:t>
            </a:r>
            <a:r>
              <a:rPr lang="en-US" i="1" dirty="0">
                <a:solidFill>
                  <a:schemeClr val="accent2"/>
                </a:solidFill>
                <a:effectLst>
                  <a:outerShdw blurRad="38100" dist="38100" dir="2700000" algn="tl">
                    <a:srgbClr val="000000"/>
                  </a:outerShdw>
                </a:effectLst>
                <a:cs typeface="Times New Roman" pitchFamily="18" charset="0"/>
              </a:rPr>
              <a:t>×5×2 = 40</a:t>
            </a:r>
          </a:p>
        </p:txBody>
      </p:sp>
      <p:sp>
        <p:nvSpPr>
          <p:cNvPr id="1311754" name="Rectangle 10"/>
          <p:cNvSpPr>
            <a:spLocks noChangeArrowheads="1"/>
          </p:cNvSpPr>
          <p:nvPr/>
        </p:nvSpPr>
        <p:spPr bwMode="auto">
          <a:xfrm>
            <a:off x="6130925" y="1081088"/>
            <a:ext cx="727075"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5"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7" name="Rectangle 13"/>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grpSp>
        <p:nvGrpSpPr>
          <p:cNvPr id="2" name="Group 13"/>
          <p:cNvGrpSpPr>
            <a:grpSpLocks/>
          </p:cNvGrpSpPr>
          <p:nvPr/>
        </p:nvGrpSpPr>
        <p:grpSpPr bwMode="auto">
          <a:xfrm>
            <a:off x="5935663" y="1066800"/>
            <a:ext cx="1308100" cy="1190625"/>
            <a:chOff x="3739" y="672"/>
            <a:chExt cx="824" cy="750"/>
          </a:xfrm>
        </p:grpSpPr>
        <p:sp>
          <p:nvSpPr>
            <p:cNvPr id="5940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sp>
          <p:nvSpPr>
            <p:cNvPr id="59409" name="Rectangle 15"/>
            <p:cNvSpPr>
              <a:spLocks noChangeArrowheads="1"/>
            </p:cNvSpPr>
            <p:nvPr/>
          </p:nvSpPr>
          <p:spPr bwMode="auto">
            <a:xfrm rot="3434167">
              <a:off x="3907" y="913"/>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9410" name="Rectangle 16"/>
            <p:cNvSpPr>
              <a:spLocks noChangeArrowheads="1"/>
            </p:cNvSpPr>
            <p:nvPr/>
          </p:nvSpPr>
          <p:spPr bwMode="auto">
            <a:xfrm rot="6040089">
              <a:off x="4043" y="1037"/>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9411" name="Rectangle 17"/>
            <p:cNvSpPr>
              <a:spLocks noChangeArrowheads="1"/>
            </p:cNvSpPr>
            <p:nvPr/>
          </p:nvSpPr>
          <p:spPr bwMode="auto">
            <a:xfrm rot="6040089">
              <a:off x="4003" y="1124"/>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0194" name="Rectangle 18"/>
            <p:cNvSpPr>
              <a:spLocks noChangeArrowheads="1"/>
            </p:cNvSpPr>
            <p:nvPr/>
          </p:nvSpPr>
          <p:spPr bwMode="auto">
            <a:xfrm>
              <a:off x="3792" y="672"/>
              <a:ext cx="771" cy="750"/>
            </a:xfrm>
            <a:prstGeom prst="rect">
              <a:avLst/>
            </a:prstGeom>
            <a:noFill/>
            <a:ln w="25400" cap="sq" algn="ctr">
              <a:noFill/>
              <a:miter lim="800000"/>
              <a:headEnd/>
              <a:tailEnd/>
            </a:ln>
            <a:effectLst/>
          </p:spPr>
          <p:txBody>
            <a:bodyPr wrap="none" lIns="274320" rIns="274320">
              <a:spAutoFit/>
            </a:bodyPr>
            <a:lstStyle/>
            <a:p>
              <a:pPr>
                <a:defRPr/>
              </a:pPr>
              <a:r>
                <a:rPr lang="en-US" sz="1800">
                  <a:solidFill>
                    <a:schemeClr val="bg2"/>
                  </a:solidFill>
                  <a:effectLst>
                    <a:outerShdw blurRad="38100" dist="38100" dir="2700000" algn="tl">
                      <a:srgbClr val="FFFFFF"/>
                    </a:outerShdw>
                  </a:effectLst>
                  <a:cs typeface="Arial" pitchFamily="34" charset="0"/>
                </a:rPr>
                <a:t>l=39,</a:t>
              </a:r>
            </a:p>
            <a:p>
              <a:pPr>
                <a:defRPr/>
              </a:pPr>
              <a:r>
                <a:rPr lang="en-US" sz="1800">
                  <a:solidFill>
                    <a:schemeClr val="bg2"/>
                  </a:solidFill>
                  <a:effectLst>
                    <a:outerShdw blurRad="38100" dist="38100" dir="2700000" algn="tl">
                      <a:srgbClr val="FFFFFF"/>
                    </a:outerShdw>
                  </a:effectLst>
                  <a:cs typeface="Arial" pitchFamily="34" charset="0"/>
                </a:rPr>
                <a:t>x=3,</a:t>
              </a:r>
            </a:p>
            <a:p>
              <a:pPr>
                <a:defRPr/>
              </a:pPr>
              <a:r>
                <a:rPr lang="en-US" sz="1800">
                  <a:solidFill>
                    <a:schemeClr val="bg2"/>
                  </a:solidFill>
                  <a:effectLst>
                    <a:outerShdw blurRad="38100" dist="38100" dir="2700000" algn="tl">
                      <a:srgbClr val="FFFFFF"/>
                    </a:outerShdw>
                  </a:effectLst>
                  <a:cs typeface="Arial" pitchFamily="34" charset="0"/>
                </a:rPr>
                <a:t>y=2,</a:t>
              </a:r>
            </a:p>
            <a:p>
              <a:pPr>
                <a:defRPr/>
              </a:pPr>
              <a:r>
                <a:rPr lang="en-US" sz="1800">
                  <a:solidFill>
                    <a:schemeClr val="bg2"/>
                  </a:solidFill>
                  <a:effectLst>
                    <a:outerShdw blurRad="38100" dist="38100" dir="2700000" algn="tl">
                      <a:srgbClr val="FFFFFF"/>
                    </a:outerShdw>
                  </a:effectLst>
                  <a:cs typeface="Arial" pitchFamily="34" charset="0"/>
                </a:rPr>
                <a:t>p=even</a:t>
              </a:r>
            </a:p>
          </p:txBody>
        </p:sp>
      </p:grpSp>
      <p:grpSp>
        <p:nvGrpSpPr>
          <p:cNvPr id="3" name="Group 17"/>
          <p:cNvGrpSpPr>
            <a:grpSpLocks/>
          </p:cNvGrpSpPr>
          <p:nvPr/>
        </p:nvGrpSpPr>
        <p:grpSpPr bwMode="auto">
          <a:xfrm>
            <a:off x="2286000" y="6027738"/>
            <a:ext cx="7010400" cy="830262"/>
            <a:chOff x="2286000" y="6027003"/>
            <a:chExt cx="7010400" cy="830997"/>
          </a:xfrm>
        </p:grpSpPr>
        <p:sp>
          <p:nvSpPr>
            <p:cNvPr id="59406" name="Oval 18"/>
            <p:cNvSpPr>
              <a:spLocks noChangeArrowheads="1"/>
            </p:cNvSpPr>
            <p:nvPr/>
          </p:nvSpPr>
          <p:spPr bwMode="auto">
            <a:xfrm>
              <a:off x="2286000" y="6096000"/>
              <a:ext cx="914400" cy="5334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
          <p:nvSpPr>
            <p:cNvPr id="20" name="Rectangle 19"/>
            <p:cNvSpPr/>
            <p:nvPr/>
          </p:nvSpPr>
          <p:spPr>
            <a:xfrm>
              <a:off x="5005388" y="6027003"/>
              <a:ext cx="4291012" cy="830997"/>
            </a:xfrm>
            <a:prstGeom prst="rect">
              <a:avLst/>
            </a:prstGeom>
          </p:spPr>
          <p:txBody>
            <a:bodyPr>
              <a:spAutoFit/>
            </a:bodyPr>
            <a:lstStyle/>
            <a:p>
              <a:pPr>
                <a:defRPr/>
              </a:pPr>
              <a:r>
                <a:rPr lang="en-US" sz="2400" dirty="0">
                  <a:effectLst>
                    <a:outerShdw blurRad="38100" dist="38100" dir="2700000" algn="tl">
                      <a:srgbClr val="000000"/>
                    </a:outerShdw>
                  </a:effectLst>
                  <a:cs typeface="Arial" pitchFamily="34" charset="0"/>
                </a:rPr>
                <a:t>Programs also must remember which “line of code” they are on.</a:t>
              </a:r>
              <a:endParaRPr lang="en-CA" sz="2400" dirty="0">
                <a:cs typeface="Arial" pitchFamily="34" charset="0"/>
              </a:endParaRPr>
            </a:p>
          </p:txBody>
        </p:sp>
      </p:grpSp>
      <p:sp>
        <p:nvSpPr>
          <p:cNvPr id="21"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0">
                                            <p:txEl>
                                              <p:pRg st="3" end="3"/>
                                            </p:txEl>
                                          </p:spTgt>
                                        </p:tgtEl>
                                        <p:attrNameLst>
                                          <p:attrName>style.visibility</p:attrName>
                                        </p:attrNameLst>
                                      </p:cBhvr>
                                      <p:to>
                                        <p:strVal val="visible"/>
                                      </p:to>
                                    </p:set>
                                    <p:anim calcmode="lin" valueType="num">
                                      <p:cBhvr additive="base">
                                        <p:cTn id="7" dur="500" fill="hold"/>
                                        <p:tgtEl>
                                          <p:spTgt spid="1311750">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1750">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1750">
                                            <p:txEl>
                                              <p:pRg st="4" end="4"/>
                                            </p:txEl>
                                          </p:spTgt>
                                        </p:tgtEl>
                                        <p:attrNameLst>
                                          <p:attrName>style.visibility</p:attrName>
                                        </p:attrNameLst>
                                      </p:cBhvr>
                                      <p:to>
                                        <p:strVal val="visible"/>
                                      </p:to>
                                    </p:set>
                                    <p:anim calcmode="lin" valueType="num">
                                      <p:cBhvr additive="base">
                                        <p:cTn id="11" dur="500" fill="hold"/>
                                        <p:tgtEl>
                                          <p:spTgt spid="1311750">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117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11752"/>
                                        </p:tgtEl>
                                        <p:attrNameLst>
                                          <p:attrName>style.visibility</p:attrName>
                                        </p:attrNameLst>
                                      </p:cBhvr>
                                      <p:to>
                                        <p:strVal val="visible"/>
                                      </p:to>
                                    </p:set>
                                    <p:anim calcmode="lin" valueType="num">
                                      <p:cBhvr additive="base">
                                        <p:cTn id="17" dur="500" fill="hold"/>
                                        <p:tgtEl>
                                          <p:spTgt spid="1311752"/>
                                        </p:tgtEl>
                                        <p:attrNameLst>
                                          <p:attrName>ppt_x</p:attrName>
                                        </p:attrNameLst>
                                      </p:cBhvr>
                                      <p:tavLst>
                                        <p:tav tm="0">
                                          <p:val>
                                            <p:strVal val="#ppt_x"/>
                                          </p:val>
                                        </p:tav>
                                        <p:tav tm="100000">
                                          <p:val>
                                            <p:strVal val="#ppt_x"/>
                                          </p:val>
                                        </p:tav>
                                      </p:tavLst>
                                    </p:anim>
                                    <p:anim calcmode="lin" valueType="num">
                                      <p:cBhvr additive="base">
                                        <p:cTn id="18" dur="500" fill="hold"/>
                                        <p:tgtEl>
                                          <p:spTgt spid="131175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311750">
                                            <p:txEl>
                                              <p:pRg st="5" end="5"/>
                                            </p:txEl>
                                          </p:spTgt>
                                        </p:tgtEl>
                                        <p:attrNameLst>
                                          <p:attrName>style.visibility</p:attrName>
                                        </p:attrNameLst>
                                      </p:cBhvr>
                                      <p:to>
                                        <p:strVal val="visible"/>
                                      </p:to>
                                    </p:set>
                                    <p:anim calcmode="lin" valueType="num">
                                      <p:cBhvr additive="base">
                                        <p:cTn id="23" dur="500" fill="hold"/>
                                        <p:tgtEl>
                                          <p:spTgt spid="1311750">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117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par>
                                <p:cTn id="31" presetID="1" presetClass="exit" presetSubtype="0" fill="hold" grpId="0" nodeType="withEffect">
                                  <p:stCondLst>
                                    <p:cond delay="0"/>
                                  </p:stCondLst>
                                  <p:childTnLst>
                                    <p:set>
                                      <p:cBhvr>
                                        <p:cTn id="32" dur="1" fill="hold">
                                          <p:stCondLst>
                                            <p:cond delay="0"/>
                                          </p:stCondLst>
                                        </p:cTn>
                                        <p:tgtEl>
                                          <p:spTgt spid="1311754"/>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752" grpId="0"/>
      <p:bldP spid="131175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042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4" name="Text Box 6"/>
          <p:cNvSpPr txBox="1">
            <a:spLocks noChangeArrowheads="1"/>
          </p:cNvSpPr>
          <p:nvPr/>
        </p:nvSpPr>
        <p:spPr bwMode="auto">
          <a:xfrm>
            <a:off x="0" y="3027363"/>
            <a:ext cx="9448800" cy="22463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finite state control can be thought of as having</a:t>
            </a:r>
          </a:p>
          <a:p>
            <a:pPr lvl="1" eaLnBrk="0" hangingPunct="0">
              <a:buFontTx/>
              <a:buChar char="•"/>
              <a:defRPr/>
            </a:pPr>
            <a:r>
              <a:rPr lang="en-US" dirty="0">
                <a:effectLst>
                  <a:outerShdw blurRad="38100" dist="38100" dir="2700000" algn="tl">
                    <a:srgbClr val="000000"/>
                  </a:outerShdw>
                </a:effectLst>
                <a:cs typeface="+mn-cs"/>
              </a:rPr>
              <a:t>A fixed sized black board on which to write </a:t>
            </a:r>
            <a:r>
              <a:rPr lang="en-US" i="1" dirty="0">
                <a:solidFill>
                  <a:schemeClr val="accent2"/>
                </a:solidFill>
                <a:effectLst>
                  <a:outerShdw blurRad="38100" dist="38100" dir="2700000" algn="tl">
                    <a:srgbClr val="000000"/>
                  </a:outerShdw>
                </a:effectLst>
                <a:cs typeface="+mn-cs"/>
              </a:rPr>
              <a:t>q</a:t>
            </a:r>
            <a:r>
              <a:rPr lang="en-US" dirty="0">
                <a:effectLst>
                  <a:outerShdw blurRad="38100" dist="38100" dir="2700000" algn="tl">
                    <a:srgbClr val="000000"/>
                  </a:outerShdw>
                </a:effectLst>
                <a:cs typeface="+mn-cs"/>
              </a:rPr>
              <a:t>.</a:t>
            </a:r>
          </a:p>
          <a:p>
            <a:pPr lvl="1" eaLnBrk="0" hangingPunct="0">
              <a:buFontTx/>
              <a:buChar char="•"/>
              <a:defRPr/>
            </a:pPr>
            <a:r>
              <a:rPr lang="en-US" dirty="0">
                <a:effectLst>
                  <a:outerShdw blurRad="38100" dist="38100" dir="2700000" algn="tl">
                    <a:srgbClr val="000000"/>
                  </a:outerShdw>
                </a:effectLst>
                <a:cs typeface="+mn-cs"/>
              </a:rPr>
              <a:t>And learning value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 of the cell under new head position.</a:t>
            </a:r>
          </a:p>
          <a:p>
            <a:pPr lvl="1" eaLnBrk="0" hangingPunct="0">
              <a:buFontTx/>
              <a:buChar char="•"/>
              <a:defRPr/>
            </a:pPr>
            <a:r>
              <a:rPr lang="en-US" dirty="0">
                <a:effectLst>
                  <a:outerShdw blurRad="38100" dist="38100" dir="2700000" algn="tl">
                    <a:srgbClr val="000000"/>
                  </a:outerShdw>
                </a:effectLst>
                <a:cs typeface="+mn-cs"/>
              </a:rPr>
              <a:t>Can instantly do any computation on what it knows.</a:t>
            </a:r>
          </a:p>
          <a:p>
            <a:pPr lvl="2" eaLnBrk="0" hangingPunct="0">
              <a:buFontTx/>
              <a:buChar char="•"/>
              <a:defRPr/>
            </a:pPr>
            <a:r>
              <a:rPr lang="en-US" dirty="0">
                <a:effectLst>
                  <a:outerShdw blurRad="38100" dist="38100" dir="2700000" algn="tl">
                    <a:srgbClr val="000000"/>
                  </a:outerShdw>
                </a:effectLst>
                <a:cs typeface="+mn-cs"/>
              </a:rPr>
              <a:t>(even solving incomputable problems)</a:t>
            </a:r>
          </a:p>
        </p:txBody>
      </p:sp>
      <p:pic>
        <p:nvPicPr>
          <p:cNvPr id="6042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0427" name="Group 18"/>
          <p:cNvGrpSpPr>
            <a:grpSpLocks/>
          </p:cNvGrpSpPr>
          <p:nvPr/>
        </p:nvGrpSpPr>
        <p:grpSpPr bwMode="auto">
          <a:xfrm>
            <a:off x="5935663" y="1066800"/>
            <a:ext cx="1308100" cy="1190625"/>
            <a:chOff x="3739" y="672"/>
            <a:chExt cx="824" cy="750"/>
          </a:xfrm>
        </p:grpSpPr>
        <p:sp>
          <p:nvSpPr>
            <p:cNvPr id="6043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0431" name="Rectangle 20"/>
            <p:cNvSpPr>
              <a:spLocks noChangeArrowheads="1"/>
            </p:cNvSpPr>
            <p:nvPr/>
          </p:nvSpPr>
          <p:spPr bwMode="auto">
            <a:xfrm rot="3434167">
              <a:off x="3907" y="913"/>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0432" name="Rectangle 21"/>
            <p:cNvSpPr>
              <a:spLocks noChangeArrowheads="1"/>
            </p:cNvSpPr>
            <p:nvPr/>
          </p:nvSpPr>
          <p:spPr bwMode="auto">
            <a:xfrm rot="6040089">
              <a:off x="4043" y="1037"/>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0433" name="Rectangle 22"/>
            <p:cNvSpPr>
              <a:spLocks noChangeArrowheads="1"/>
            </p:cNvSpPr>
            <p:nvPr/>
          </p:nvSpPr>
          <p:spPr bwMode="auto">
            <a:xfrm rot="6040089">
              <a:off x="4003" y="1124"/>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1223" name="Rectangle 23"/>
            <p:cNvSpPr>
              <a:spLocks noChangeArrowheads="1"/>
            </p:cNvSpPr>
            <p:nvPr/>
          </p:nvSpPr>
          <p:spPr bwMode="auto">
            <a:xfrm>
              <a:off x="3792" y="672"/>
              <a:ext cx="771" cy="750"/>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a:p>
              <a:pPr eaLnBrk="0" hangingPunct="0">
                <a:defRPr/>
              </a:pPr>
              <a:r>
                <a:rPr lang="en-US" sz="1800">
                  <a:solidFill>
                    <a:schemeClr val="bg2"/>
                  </a:solidFill>
                  <a:effectLst>
                    <a:outerShdw blurRad="38100" dist="38100" dir="2700000" algn="tl">
                      <a:srgbClr val="FFFFFF"/>
                    </a:outerShdw>
                  </a:effectLst>
                  <a:cs typeface="+mn-cs"/>
                </a:rPr>
                <a:t>p=even</a:t>
              </a:r>
            </a:p>
          </p:txBody>
        </p:sp>
      </p:grpSp>
      <p:sp>
        <p:nvSpPr>
          <p:cNvPr id="17" name="Rectangle 16"/>
          <p:cNvSpPr/>
          <p:nvPr/>
        </p:nvSpPr>
        <p:spPr>
          <a:xfrm>
            <a:off x="2057400" y="5257800"/>
            <a:ext cx="5464175" cy="523875"/>
          </a:xfrm>
          <a:prstGeom prst="rect">
            <a:avLst/>
          </a:prstGeom>
        </p:spPr>
        <p:txBody>
          <a:bodyPr wrap="none">
            <a:spAutoFit/>
          </a:bodyPr>
          <a:lstStyle/>
          <a:p>
            <a:pPr eaLnBrk="0" hangingPunct="0">
              <a:defRPr/>
            </a:pP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knows</a:t>
            </a:r>
            <a:r>
              <a:rPr lang="en-US" i="1" dirty="0" err="1">
                <a:solidFill>
                  <a:schemeClr val="accent2"/>
                </a:solidFill>
                <a:effectLst>
                  <a:outerShdw blurRad="38100" dist="38100" dir="2700000" algn="tl">
                    <a:srgbClr val="000000"/>
                  </a:outerShdw>
                </a:effectLst>
                <a:cs typeface="Times New Roman" pitchFamily="18" charset="0"/>
              </a:rPr>
              <a:t>,c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computed</a:t>
            </a:r>
            <a:r>
              <a:rPr lang="en-US" i="1" dirty="0" err="1">
                <a:solidFill>
                  <a:schemeClr val="accent2"/>
                </a:solidFill>
                <a:effectLst>
                  <a:outerShdw blurRad="38100" dist="38100" dir="2700000" algn="tl">
                    <a:srgbClr val="000000"/>
                  </a:outerShdw>
                </a:effectLst>
                <a:cs typeface="Times New Roman" pitchFamily="18" charset="0"/>
              </a:rPr>
              <a:t>,c’,direction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8" name="Rectangle 17"/>
          <p:cNvSpPr/>
          <p:nvPr/>
        </p:nvSpPr>
        <p:spPr>
          <a:xfrm>
            <a:off x="123825" y="5827713"/>
            <a:ext cx="8912225" cy="954087"/>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knows</a:t>
            </a:r>
            <a:r>
              <a:rPr lang="en-US" i="1" baseline="-25000" dirty="0">
                <a:solidFill>
                  <a:schemeClr val="accent2"/>
                </a:solidFill>
                <a:effectLst>
                  <a:outerShdw blurRad="38100" dist="38100" dir="2700000" algn="tl">
                    <a:srgbClr val="000000"/>
                  </a:outerShdw>
                </a:effectLst>
                <a:cs typeface="Times New Roman" pitchFamily="18" charset="0"/>
              </a:rPr>
              <a:t>        </a:t>
            </a:r>
            <a:r>
              <a:rPr lang="en-US" dirty="0">
                <a:effectLst>
                  <a:outerShdw blurRad="38100" dist="38100" dir="2700000" algn="tl">
                    <a:srgbClr val="000000"/>
                  </a:outerShdw>
                </a:effectLst>
                <a:cs typeface="+mn-cs"/>
              </a:rPr>
              <a:t>is the state indicating what the TM currently knows.</a:t>
            </a:r>
          </a:p>
          <a:p>
            <a:pPr eaLnBrk="0" hangingPunct="0">
              <a:defRPr/>
            </a:pP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computed</a:t>
            </a:r>
            <a:r>
              <a:rPr lang="en-US" i="1" dirty="0">
                <a:solidFill>
                  <a:schemeClr val="accent2"/>
                </a:solidFill>
                <a:effectLst>
                  <a:outerShdw blurRad="38100" dist="38100" dir="2700000" algn="tl">
                    <a:srgbClr val="000000"/>
                  </a:outerShdw>
                </a:effectLst>
                <a:cs typeface="Times New Roman" pitchFamily="18" charset="0"/>
              </a:rPr>
              <a:t> </a:t>
            </a:r>
            <a:r>
              <a:rPr lang="en-US" i="1" baseline="-25000" dirty="0">
                <a:solidFill>
                  <a:schemeClr val="accent2"/>
                </a:solidFill>
                <a:effectLst>
                  <a:outerShdw blurRad="38100" dist="38100" dir="2700000" algn="tl">
                    <a:srgbClr val="000000"/>
                  </a:outerShdw>
                </a:effectLst>
                <a:cs typeface="Times New Roman" pitchFamily="18" charset="0"/>
              </a:rPr>
              <a:t> </a:t>
            </a:r>
            <a:r>
              <a:rPr lang="en-US" dirty="0">
                <a:effectLst>
                  <a:outerShdw blurRad="38100" dist="38100" dir="2700000" algn="tl">
                    <a:srgbClr val="000000"/>
                  </a:outerShdw>
                </a:effectLst>
                <a:cs typeface="+mn-cs"/>
              </a:rPr>
              <a:t>is the state indicating what the TM computes.</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2774">
                                            <p:txEl>
                                              <p:pRg st="2" end="2"/>
                                            </p:txEl>
                                          </p:spTgt>
                                        </p:tgtEl>
                                        <p:attrNameLst>
                                          <p:attrName>style.visibility</p:attrName>
                                        </p:attrNameLst>
                                      </p:cBhvr>
                                      <p:to>
                                        <p:strVal val="visible"/>
                                      </p:to>
                                    </p:set>
                                    <p:anim calcmode="lin" valueType="num">
                                      <p:cBhvr additive="base">
                                        <p:cTn id="7" dur="500" fill="hold"/>
                                        <p:tgtEl>
                                          <p:spTgt spid="131277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277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2774">
                                            <p:txEl>
                                              <p:pRg st="3" end="3"/>
                                            </p:txEl>
                                          </p:spTgt>
                                        </p:tgtEl>
                                        <p:attrNameLst>
                                          <p:attrName>style.visibility</p:attrName>
                                        </p:attrNameLst>
                                      </p:cBhvr>
                                      <p:to>
                                        <p:strVal val="visible"/>
                                      </p:to>
                                    </p:set>
                                    <p:anim calcmode="lin" valueType="num">
                                      <p:cBhvr additive="base">
                                        <p:cTn id="13" dur="500" fill="hold"/>
                                        <p:tgtEl>
                                          <p:spTgt spid="1312774">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277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2774">
                                            <p:txEl>
                                              <p:pRg st="4" end="4"/>
                                            </p:txEl>
                                          </p:spTgt>
                                        </p:tgtEl>
                                        <p:attrNameLst>
                                          <p:attrName>style.visibility</p:attrName>
                                        </p:attrNameLst>
                                      </p:cBhvr>
                                      <p:to>
                                        <p:strVal val="visible"/>
                                      </p:to>
                                    </p:set>
                                    <p:anim calcmode="lin" valueType="num">
                                      <p:cBhvr additive="base">
                                        <p:cTn id="19" dur="500" fill="hold"/>
                                        <p:tgtEl>
                                          <p:spTgt spid="1312774">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277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ppt_x"/>
                                          </p:val>
                                        </p:tav>
                                        <p:tav tm="100000">
                                          <p:val>
                                            <p:strVal val="#ppt_x"/>
                                          </p:val>
                                        </p:tav>
                                      </p:tavLst>
                                    </p:anim>
                                    <p:anim calcmode="lin" valueType="num">
                                      <p:cBhvr additive="base">
                                        <p:cTn id="3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914400" y="3863975"/>
            <a:ext cx="78486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Charles Babbage’s Analytical Engine (1837) </a:t>
            </a:r>
          </a:p>
          <a:p>
            <a:pPr lvl="1">
              <a:spcBef>
                <a:spcPct val="0"/>
              </a:spcBef>
            </a:pPr>
            <a:r>
              <a:rPr lang="en-CA" altLang="en-US" sz="2400">
                <a:latin typeface="Times New Roman" pitchFamily="18" charset="0"/>
              </a:rPr>
              <a:t> Memory</a:t>
            </a:r>
          </a:p>
          <a:p>
            <a:pPr lvl="1">
              <a:spcBef>
                <a:spcPct val="0"/>
              </a:spcBef>
            </a:pPr>
            <a:r>
              <a:rPr lang="en-CA" altLang="en-US" sz="2400">
                <a:latin typeface="Times New Roman" pitchFamily="18" charset="0"/>
              </a:rPr>
              <a:t> An arithmetical unit, </a:t>
            </a:r>
          </a:p>
          <a:p>
            <a:pPr lvl="1">
              <a:spcBef>
                <a:spcPct val="0"/>
              </a:spcBef>
            </a:pPr>
            <a:r>
              <a:rPr lang="en-CA" altLang="en-US" sz="2400">
                <a:latin typeface="Times New Roman" pitchFamily="18" charset="0"/>
              </a:rPr>
              <a:t> Conditional branching and loops, </a:t>
            </a:r>
          </a:p>
          <a:p>
            <a:pPr>
              <a:spcBef>
                <a:spcPct val="0"/>
              </a:spcBef>
            </a:pPr>
            <a:r>
              <a:rPr lang="en-CA" altLang="en-US" sz="2400">
                <a:latin typeface="Times New Roman" pitchFamily="18" charset="0"/>
              </a:rPr>
              <a:t>Making it the first Turing-complete general-purpose computer.</a:t>
            </a:r>
          </a:p>
        </p:txBody>
      </p:sp>
      <p:pic>
        <p:nvPicPr>
          <p:cNvPr id="378882" name="Picture 2" descr="http://upload.wikimedia.org/wikipedia/commons/thumb/a/ac/AnalyticalMachine_Babbage_London.jpg/220px-AnalyticalMachine_Babbage_Lond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9338" y="665163"/>
            <a:ext cx="4157662" cy="311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8882"/>
                                        </p:tgtEl>
                                        <p:attrNameLst>
                                          <p:attrName>style.visibility</p:attrName>
                                        </p:attrNameLst>
                                      </p:cBhvr>
                                      <p:to>
                                        <p:strVal val="visible"/>
                                      </p:to>
                                    </p:set>
                                    <p:anim calcmode="lin" valueType="num">
                                      <p:cBhvr additive="base">
                                        <p:cTn id="7" dur="500" fill="hold"/>
                                        <p:tgtEl>
                                          <p:spTgt spid="378882"/>
                                        </p:tgtEl>
                                        <p:attrNameLst>
                                          <p:attrName>ppt_x</p:attrName>
                                        </p:attrNameLst>
                                      </p:cBhvr>
                                      <p:tavLst>
                                        <p:tav tm="0">
                                          <p:val>
                                            <p:strVal val="#ppt_x"/>
                                          </p:val>
                                        </p:tav>
                                        <p:tav tm="100000">
                                          <p:val>
                                            <p:strVal val="#ppt_x"/>
                                          </p:val>
                                        </p:tav>
                                      </p:tavLst>
                                    </p:anim>
                                    <p:anim calcmode="lin" valueType="num">
                                      <p:cBhvr additive="base">
                                        <p:cTn id="8" dur="500" fill="hold"/>
                                        <p:tgtEl>
                                          <p:spTgt spid="37888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1443"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1448" name="Group 30"/>
          <p:cNvGrpSpPr>
            <a:grpSpLocks/>
          </p:cNvGrpSpPr>
          <p:nvPr/>
        </p:nvGrpSpPr>
        <p:grpSpPr bwMode="auto">
          <a:xfrm>
            <a:off x="5718175" y="990600"/>
            <a:ext cx="1227138" cy="2012950"/>
            <a:chOff x="3602" y="624"/>
            <a:chExt cx="773" cy="1268"/>
          </a:xfrm>
        </p:grpSpPr>
        <p:sp>
          <p:nvSpPr>
            <p:cNvPr id="61461"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146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63"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1464"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65"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66"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404500" name="Rectangle 20"/>
          <p:cNvSpPr>
            <a:spLocks noChangeArrowheads="1"/>
          </p:cNvSpPr>
          <p:nvPr/>
        </p:nvSpPr>
        <p:spPr bwMode="auto">
          <a:xfrm>
            <a:off x="1206500" y="4540250"/>
            <a:ext cx="786288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,2) = &lt;q</a:t>
            </a:r>
            <a:r>
              <a:rPr lang="en-US" i="1" baseline="-25000" dirty="0">
                <a:solidFill>
                  <a:schemeClr val="accent2"/>
                </a:solidFill>
                <a:effectLst>
                  <a:outerShdw blurRad="38100" dist="38100" dir="2700000" algn="tl">
                    <a:srgbClr val="000000"/>
                  </a:outerShdw>
                </a:effectLst>
                <a:cs typeface="+mn-cs"/>
              </a:rPr>
              <a:t>&lt;line=40,x=3,y=2&gt;</a:t>
            </a:r>
            <a:r>
              <a:rPr lang="en-US" i="1" dirty="0">
                <a:solidFill>
                  <a:schemeClr val="accent2"/>
                </a:solidFill>
                <a:effectLst>
                  <a:outerShdw blurRad="38100" dist="38100" dir="2700000" algn="tl">
                    <a:srgbClr val="000000"/>
                  </a:outerShdw>
                </a:effectLst>
                <a:cs typeface="+mn-cs"/>
              </a:rPr>
              <a:t>,2,right&gt;</a:t>
            </a:r>
            <a:r>
              <a:rPr lang="en-US" i="1" dirty="0">
                <a:cs typeface="+mn-cs"/>
              </a:rPr>
              <a:t> </a:t>
            </a:r>
          </a:p>
        </p:txBody>
      </p:sp>
      <p:sp>
        <p:nvSpPr>
          <p:cNvPr id="61452" name="Text Box 2"/>
          <p:cNvSpPr txBox="1">
            <a:spLocks noChangeArrowheads="1"/>
          </p:cNvSpPr>
          <p:nvPr/>
        </p:nvSpPr>
        <p:spPr bwMode="auto">
          <a:xfrm>
            <a:off x="7727950" y="16637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404506" name="Rectangle 26"/>
          <p:cNvSpPr>
            <a:spLocks noChangeArrowheads="1"/>
          </p:cNvSpPr>
          <p:nvPr/>
        </p:nvSpPr>
        <p:spPr bwMode="auto">
          <a:xfrm>
            <a:off x="6059488" y="1141413"/>
            <a:ext cx="1027112" cy="9159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y=0</a:t>
            </a:r>
          </a:p>
        </p:txBody>
      </p:sp>
      <p:sp>
        <p:nvSpPr>
          <p:cNvPr id="2" name="Rectangle 20"/>
          <p:cNvSpPr>
            <a:spLocks noChangeArrowheads="1"/>
          </p:cNvSpPr>
          <p:nvPr/>
        </p:nvSpPr>
        <p:spPr bwMode="auto">
          <a:xfrm>
            <a:off x="304800" y="3062288"/>
            <a:ext cx="669607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&lt;line=39,x=3,y=0&gt;</a:t>
            </a:r>
            <a:endParaRPr lang="en-US" i="1">
              <a:solidFill>
                <a:schemeClr val="accent2"/>
              </a:solidFill>
              <a:effectLst>
                <a:outerShdw blurRad="38100" dist="38100" dir="2700000" algn="tl">
                  <a:srgbClr val="000000"/>
                </a:outerShdw>
              </a:effectLst>
              <a:cs typeface="+mn-cs"/>
            </a:endParaRPr>
          </a:p>
        </p:txBody>
      </p:sp>
      <p:sp>
        <p:nvSpPr>
          <p:cNvPr id="3" name="Rectangle 20"/>
          <p:cNvSpPr>
            <a:spLocks noChangeArrowheads="1"/>
          </p:cNvSpPr>
          <p:nvPr/>
        </p:nvSpPr>
        <p:spPr bwMode="auto">
          <a:xfrm>
            <a:off x="2362200" y="5181600"/>
            <a:ext cx="392271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Name of previous state.</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2362200" y="6110288"/>
            <a:ext cx="3309938"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Name of next state.</a:t>
            </a:r>
          </a:p>
        </p:txBody>
      </p:sp>
      <p:sp>
        <p:nvSpPr>
          <p:cNvPr id="61483" name="AutoShape 43"/>
          <p:cNvSpPr>
            <a:spLocks/>
          </p:cNvSpPr>
          <p:nvPr/>
        </p:nvSpPr>
        <p:spPr bwMode="auto">
          <a:xfrm rot="16200000" flipV="1">
            <a:off x="2732882" y="4079081"/>
            <a:ext cx="152400" cy="2027237"/>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84" name="AutoShape 44"/>
          <p:cNvSpPr>
            <a:spLocks/>
          </p:cNvSpPr>
          <p:nvPr/>
        </p:nvSpPr>
        <p:spPr bwMode="auto">
          <a:xfrm rot="16200000" flipV="1">
            <a:off x="5966619" y="4066381"/>
            <a:ext cx="152400" cy="2027238"/>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 name="Rectangle 20"/>
          <p:cNvSpPr>
            <a:spLocks noChangeArrowheads="1"/>
          </p:cNvSpPr>
          <p:nvPr/>
        </p:nvSpPr>
        <p:spPr bwMode="auto">
          <a:xfrm>
            <a:off x="2374900" y="5616575"/>
            <a:ext cx="3121025"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Character at head.</a:t>
            </a:r>
          </a:p>
        </p:txBody>
      </p:sp>
      <p:sp>
        <p:nvSpPr>
          <p:cNvPr id="61486" name="AutoShape 46"/>
          <p:cNvSpPr>
            <a:spLocks/>
          </p:cNvSpPr>
          <p:nvPr/>
        </p:nvSpPr>
        <p:spPr bwMode="auto">
          <a:xfrm rot="16200000" flipV="1">
            <a:off x="4038600" y="4851400"/>
            <a:ext cx="152400" cy="457200"/>
          </a:xfrm>
          <a:prstGeom prst="leftBrace">
            <a:avLst>
              <a:gd name="adj1" fmla="val 25000"/>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04506"/>
                                        </p:tgtEl>
                                        <p:attrNameLst>
                                          <p:attrName>style.visibility</p:attrName>
                                        </p:attrNameLst>
                                      </p:cBhvr>
                                      <p:to>
                                        <p:strVal val="visible"/>
                                      </p:to>
                                    </p:set>
                                    <p:anim calcmode="lin" valueType="num">
                                      <p:cBhvr additive="base">
                                        <p:cTn id="11" dur="500" fill="hold"/>
                                        <p:tgtEl>
                                          <p:spTgt spid="404506"/>
                                        </p:tgtEl>
                                        <p:attrNameLst>
                                          <p:attrName>ppt_x</p:attrName>
                                        </p:attrNameLst>
                                      </p:cBhvr>
                                      <p:tavLst>
                                        <p:tav tm="0">
                                          <p:val>
                                            <p:strVal val="#ppt_x"/>
                                          </p:val>
                                        </p:tav>
                                        <p:tav tm="100000">
                                          <p:val>
                                            <p:strVal val="#ppt_x"/>
                                          </p:val>
                                        </p:tav>
                                      </p:tavLst>
                                    </p:anim>
                                    <p:anim calcmode="lin" valueType="num">
                                      <p:cBhvr additive="base">
                                        <p:cTn id="12" dur="500" fill="hold"/>
                                        <p:tgtEl>
                                          <p:spTgt spid="40450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04497"/>
                                        </p:tgtEl>
                                        <p:attrNameLst>
                                          <p:attrName>style.visibility</p:attrName>
                                        </p:attrNameLst>
                                      </p:cBhvr>
                                      <p:to>
                                        <p:strVal val="visible"/>
                                      </p:to>
                                    </p:set>
                                    <p:anim calcmode="lin" valueType="num">
                                      <p:cBhvr additive="base">
                                        <p:cTn id="17" dur="500" fill="hold"/>
                                        <p:tgtEl>
                                          <p:spTgt spid="404497"/>
                                        </p:tgtEl>
                                        <p:attrNameLst>
                                          <p:attrName>ppt_x</p:attrName>
                                        </p:attrNameLst>
                                      </p:cBhvr>
                                      <p:tavLst>
                                        <p:tav tm="0">
                                          <p:val>
                                            <p:strVal val="#ppt_x"/>
                                          </p:val>
                                        </p:tav>
                                        <p:tav tm="100000">
                                          <p:val>
                                            <p:strVal val="#ppt_x"/>
                                          </p:val>
                                        </p:tav>
                                      </p:tavLst>
                                    </p:anim>
                                    <p:anim calcmode="lin" valueType="num">
                                      <p:cBhvr additive="base">
                                        <p:cTn id="18" dur="500" fill="hold"/>
                                        <p:tgtEl>
                                          <p:spTgt spid="40449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04499"/>
                                        </p:tgtEl>
                                        <p:attrNameLst>
                                          <p:attrName>style.visibility</p:attrName>
                                        </p:attrNameLst>
                                      </p:cBhvr>
                                      <p:to>
                                        <p:strVal val="visible"/>
                                      </p:to>
                                    </p:set>
                                    <p:anim calcmode="lin" valueType="num">
                                      <p:cBhvr additive="base">
                                        <p:cTn id="23" dur="500" fill="hold"/>
                                        <p:tgtEl>
                                          <p:spTgt spid="404499"/>
                                        </p:tgtEl>
                                        <p:attrNameLst>
                                          <p:attrName>ppt_x</p:attrName>
                                        </p:attrNameLst>
                                      </p:cBhvr>
                                      <p:tavLst>
                                        <p:tav tm="0">
                                          <p:val>
                                            <p:strVal val="#ppt_x"/>
                                          </p:val>
                                        </p:tav>
                                        <p:tav tm="100000">
                                          <p:val>
                                            <p:strVal val="#ppt_x"/>
                                          </p:val>
                                        </p:tav>
                                      </p:tavLst>
                                    </p:anim>
                                    <p:anim calcmode="lin" valueType="num">
                                      <p:cBhvr additive="base">
                                        <p:cTn id="24" dur="500" fill="hold"/>
                                        <p:tgtEl>
                                          <p:spTgt spid="404499"/>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04500">
                                            <p:txEl>
                                              <p:pRg st="0" end="0"/>
                                            </p:txEl>
                                          </p:spTgt>
                                        </p:tgtEl>
                                        <p:attrNameLst>
                                          <p:attrName>style.visibility</p:attrName>
                                        </p:attrNameLst>
                                      </p:cBhvr>
                                      <p:to>
                                        <p:strVal val="visible"/>
                                      </p:to>
                                    </p:set>
                                    <p:anim calcmode="lin" valueType="num">
                                      <p:cBhvr additive="base">
                                        <p:cTn id="29" dur="500" fill="hold"/>
                                        <p:tgtEl>
                                          <p:spTgt spid="40450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045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
                                            <p:txEl>
                                              <p:pRg st="0" end="0"/>
                                            </p:txEl>
                                          </p:spTgt>
                                        </p:tgtEl>
                                        <p:attrNameLst>
                                          <p:attrName>style.visibility</p:attrName>
                                        </p:attrNameLst>
                                      </p:cBhvr>
                                      <p:to>
                                        <p:strVal val="visible"/>
                                      </p:to>
                                    </p:set>
                                    <p:anim calcmode="lin" valueType="num">
                                      <p:cBhvr additive="base">
                                        <p:cTn id="3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1483"/>
                                        </p:tgtEl>
                                        <p:attrNameLst>
                                          <p:attrName>style.visibility</p:attrName>
                                        </p:attrNameLst>
                                      </p:cBhvr>
                                      <p:to>
                                        <p:strVal val="visible"/>
                                      </p:to>
                                    </p:set>
                                    <p:anim calcmode="lin" valueType="num">
                                      <p:cBhvr additive="base">
                                        <p:cTn id="39" dur="500" fill="hold"/>
                                        <p:tgtEl>
                                          <p:spTgt spid="61483"/>
                                        </p:tgtEl>
                                        <p:attrNameLst>
                                          <p:attrName>ppt_x</p:attrName>
                                        </p:attrNameLst>
                                      </p:cBhvr>
                                      <p:tavLst>
                                        <p:tav tm="0">
                                          <p:val>
                                            <p:strVal val="#ppt_x"/>
                                          </p:val>
                                        </p:tav>
                                        <p:tav tm="100000">
                                          <p:val>
                                            <p:strVal val="#ppt_x"/>
                                          </p:val>
                                        </p:tav>
                                      </p:tavLst>
                                    </p:anim>
                                    <p:anim calcmode="lin" valueType="num">
                                      <p:cBhvr additive="base">
                                        <p:cTn id="40" dur="500" fill="hold"/>
                                        <p:tgtEl>
                                          <p:spTgt spid="61483"/>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5">
                                            <p:txEl>
                                              <p:pRg st="0" end="0"/>
                                            </p:txEl>
                                          </p:spTgt>
                                        </p:tgtEl>
                                        <p:attrNameLst>
                                          <p:attrName>style.visibility</p:attrName>
                                        </p:attrNameLst>
                                      </p:cBhvr>
                                      <p:to>
                                        <p:strVal val="visible"/>
                                      </p:to>
                                    </p:set>
                                    <p:anim calcmode="lin" valueType="num">
                                      <p:cBhvr additive="base">
                                        <p:cTn id="45"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61486"/>
                                        </p:tgtEl>
                                        <p:attrNameLst>
                                          <p:attrName>style.visibility</p:attrName>
                                        </p:attrNameLst>
                                      </p:cBhvr>
                                      <p:to>
                                        <p:strVal val="visible"/>
                                      </p:to>
                                    </p:set>
                                    <p:anim calcmode="lin" valueType="num">
                                      <p:cBhvr additive="base">
                                        <p:cTn id="49" dur="500" fill="hold"/>
                                        <p:tgtEl>
                                          <p:spTgt spid="61486"/>
                                        </p:tgtEl>
                                        <p:attrNameLst>
                                          <p:attrName>ppt_x</p:attrName>
                                        </p:attrNameLst>
                                      </p:cBhvr>
                                      <p:tavLst>
                                        <p:tav tm="0">
                                          <p:val>
                                            <p:strVal val="#ppt_x"/>
                                          </p:val>
                                        </p:tav>
                                        <p:tav tm="100000">
                                          <p:val>
                                            <p:strVal val="#ppt_x"/>
                                          </p:val>
                                        </p:tav>
                                      </p:tavLst>
                                    </p:anim>
                                    <p:anim calcmode="lin" valueType="num">
                                      <p:cBhvr additive="base">
                                        <p:cTn id="50" dur="500" fill="hold"/>
                                        <p:tgtEl>
                                          <p:spTgt spid="61486"/>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
                                            <p:txEl>
                                              <p:pRg st="0" end="0"/>
                                            </p:txEl>
                                          </p:spTgt>
                                        </p:tgtEl>
                                        <p:attrNameLst>
                                          <p:attrName>style.visibility</p:attrName>
                                        </p:attrNameLst>
                                      </p:cBhvr>
                                      <p:to>
                                        <p:strVal val="visible"/>
                                      </p:to>
                                    </p:set>
                                    <p:anim calcmode="lin" valueType="num">
                                      <p:cBhvr additive="base">
                                        <p:cTn id="55"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1484"/>
                                        </p:tgtEl>
                                        <p:attrNameLst>
                                          <p:attrName>style.visibility</p:attrName>
                                        </p:attrNameLst>
                                      </p:cBhvr>
                                      <p:to>
                                        <p:strVal val="visible"/>
                                      </p:to>
                                    </p:set>
                                    <p:anim calcmode="lin" valueType="num">
                                      <p:cBhvr additive="base">
                                        <p:cTn id="59" dur="500" fill="hold"/>
                                        <p:tgtEl>
                                          <p:spTgt spid="61484"/>
                                        </p:tgtEl>
                                        <p:attrNameLst>
                                          <p:attrName>ppt_x</p:attrName>
                                        </p:attrNameLst>
                                      </p:cBhvr>
                                      <p:tavLst>
                                        <p:tav tm="0">
                                          <p:val>
                                            <p:strVal val="#ppt_x"/>
                                          </p:val>
                                        </p:tav>
                                        <p:tav tm="100000">
                                          <p:val>
                                            <p:strVal val="#ppt_x"/>
                                          </p:val>
                                        </p:tav>
                                      </p:tavLst>
                                    </p:anim>
                                    <p:anim calcmode="lin" valueType="num">
                                      <p:cBhvr additive="base">
                                        <p:cTn id="60" dur="500" fill="hold"/>
                                        <p:tgtEl>
                                          <p:spTgt spid="61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99" grpId="0"/>
      <p:bldP spid="404506" grpId="0"/>
      <p:bldP spid="61483" grpId="0" animBg="1"/>
      <p:bldP spid="61484" grpId="0" animBg="1"/>
      <p:bldP spid="6148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2467"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2472" name="Group 8"/>
          <p:cNvGrpSpPr>
            <a:grpSpLocks/>
          </p:cNvGrpSpPr>
          <p:nvPr/>
        </p:nvGrpSpPr>
        <p:grpSpPr bwMode="auto">
          <a:xfrm>
            <a:off x="5718175" y="990600"/>
            <a:ext cx="1227138" cy="2012950"/>
            <a:chOff x="3602" y="624"/>
            <a:chExt cx="773" cy="1268"/>
          </a:xfrm>
        </p:grpSpPr>
        <p:sp>
          <p:nvSpPr>
            <p:cNvPr id="6248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248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8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249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249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249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404500" name="Rectangle 20"/>
          <p:cNvSpPr>
            <a:spLocks noChangeArrowheads="1"/>
          </p:cNvSpPr>
          <p:nvPr/>
        </p:nvSpPr>
        <p:spPr bwMode="auto">
          <a:xfrm>
            <a:off x="1206500" y="4540250"/>
            <a:ext cx="786288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,2) = &lt;q</a:t>
            </a:r>
            <a:r>
              <a:rPr lang="en-US" i="1" baseline="-25000" dirty="0">
                <a:solidFill>
                  <a:schemeClr val="accent2"/>
                </a:solidFill>
                <a:effectLst>
                  <a:outerShdw blurRad="38100" dist="38100" dir="2700000" algn="tl">
                    <a:srgbClr val="000000"/>
                  </a:outerShdw>
                </a:effectLst>
                <a:cs typeface="+mn-cs"/>
              </a:rPr>
              <a:t>&lt;line=40,x=3,y=2&gt;</a:t>
            </a:r>
            <a:r>
              <a:rPr lang="en-US" i="1" dirty="0">
                <a:solidFill>
                  <a:schemeClr val="accent2"/>
                </a:solidFill>
                <a:effectLst>
                  <a:outerShdw blurRad="38100" dist="38100" dir="2700000" algn="tl">
                    <a:srgbClr val="000000"/>
                  </a:outerShdw>
                </a:effectLst>
                <a:cs typeface="+mn-cs"/>
              </a:rPr>
              <a:t>,2,right&gt;</a:t>
            </a:r>
            <a:r>
              <a:rPr lang="en-US" i="1" dirty="0">
                <a:cs typeface="+mn-cs"/>
              </a:rPr>
              <a:t> </a:t>
            </a:r>
          </a:p>
        </p:txBody>
      </p:sp>
      <p:sp>
        <p:nvSpPr>
          <p:cNvPr id="404506" name="Rectangle 26"/>
          <p:cNvSpPr>
            <a:spLocks noChangeArrowheads="1"/>
          </p:cNvSpPr>
          <p:nvPr/>
        </p:nvSpPr>
        <p:spPr bwMode="auto">
          <a:xfrm>
            <a:off x="6059488" y="1141413"/>
            <a:ext cx="1027112" cy="9159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y=0</a:t>
            </a:r>
          </a:p>
        </p:txBody>
      </p:sp>
      <p:sp>
        <p:nvSpPr>
          <p:cNvPr id="2" name="Rectangle 20"/>
          <p:cNvSpPr>
            <a:spLocks noChangeArrowheads="1"/>
          </p:cNvSpPr>
          <p:nvPr/>
        </p:nvSpPr>
        <p:spPr bwMode="auto">
          <a:xfrm>
            <a:off x="304800" y="3062288"/>
            <a:ext cx="669607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&lt;line=39,x=3,y=0&gt;</a:t>
            </a:r>
            <a:endParaRPr lang="en-US" i="1">
              <a:solidFill>
                <a:schemeClr val="accent2"/>
              </a:solidFill>
              <a:effectLst>
                <a:outerShdw blurRad="38100" dist="38100" dir="2700000" algn="tl">
                  <a:srgbClr val="000000"/>
                </a:outerShdw>
              </a:effectLst>
              <a:cs typeface="+mn-cs"/>
            </a:endParaRPr>
          </a:p>
        </p:txBody>
      </p:sp>
      <p:sp>
        <p:nvSpPr>
          <p:cNvPr id="3" name="Rectangle 20"/>
          <p:cNvSpPr>
            <a:spLocks noChangeArrowheads="1"/>
          </p:cNvSpPr>
          <p:nvPr/>
        </p:nvSpPr>
        <p:spPr bwMode="auto">
          <a:xfrm>
            <a:off x="2362200" y="5181600"/>
            <a:ext cx="373380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Change the value of </a:t>
            </a:r>
            <a:r>
              <a:rPr lang="en-US" i="1">
                <a:solidFill>
                  <a:schemeClr val="accent2"/>
                </a:solidFill>
                <a:effectLst>
                  <a:outerShdw blurRad="38100" dist="38100" dir="2700000" algn="tl">
                    <a:srgbClr val="000000"/>
                  </a:outerShdw>
                </a:effectLst>
                <a:cs typeface="+mn-cs"/>
              </a:rPr>
              <a:t>y</a:t>
            </a:r>
            <a:r>
              <a:rPr lang="en-US">
                <a:effectLst>
                  <a:outerShdw blurRad="38100" dist="38100" dir="2700000" algn="tl">
                    <a:srgbClr val="000000"/>
                  </a:outerShdw>
                </a:effectLst>
                <a:cs typeface="+mn-cs"/>
              </a:rPr>
              <a:t>.</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2362200" y="5653088"/>
            <a:ext cx="492760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Don’t change the value of cell.</a:t>
            </a:r>
            <a:endParaRPr lang="en-US" i="1">
              <a:solidFill>
                <a:schemeClr val="accent2"/>
              </a:solidFill>
              <a:effectLst>
                <a:outerShdw blurRad="38100" dist="38100" dir="2700000" algn="tl">
                  <a:srgbClr val="000000"/>
                </a:outerShdw>
              </a:effectLst>
              <a:cs typeface="+mn-cs"/>
            </a:endParaRPr>
          </a:p>
        </p:txBody>
      </p:sp>
      <p:sp>
        <p:nvSpPr>
          <p:cNvPr id="5" name="Rectangle 20"/>
          <p:cNvSpPr>
            <a:spLocks noChangeArrowheads="1"/>
          </p:cNvSpPr>
          <p:nvPr/>
        </p:nvSpPr>
        <p:spPr bwMode="auto">
          <a:xfrm>
            <a:off x="2362200" y="6124575"/>
            <a:ext cx="2225675"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Move head.</a:t>
            </a:r>
            <a:endParaRPr lang="en-US" i="1">
              <a:solidFill>
                <a:schemeClr val="accent2"/>
              </a:solidFill>
              <a:effectLst>
                <a:outerShdw blurRad="38100" dist="38100" dir="2700000" algn="tl">
                  <a:srgbClr val="000000"/>
                </a:outerShdw>
              </a:effectLst>
              <a:cs typeface="+mn-cs"/>
            </a:endParaRPr>
          </a:p>
        </p:txBody>
      </p:sp>
      <p:sp>
        <p:nvSpPr>
          <p:cNvPr id="452632" name="Line 24"/>
          <p:cNvSpPr>
            <a:spLocks noChangeShapeType="1"/>
          </p:cNvSpPr>
          <p:nvPr/>
        </p:nvSpPr>
        <p:spPr bwMode="auto">
          <a:xfrm flipV="1">
            <a:off x="5794375" y="5059363"/>
            <a:ext cx="1044575" cy="381000"/>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452633" name="Line 25"/>
          <p:cNvSpPr>
            <a:spLocks noChangeShapeType="1"/>
          </p:cNvSpPr>
          <p:nvPr/>
        </p:nvSpPr>
        <p:spPr bwMode="auto">
          <a:xfrm flipV="1">
            <a:off x="6934200" y="5059363"/>
            <a:ext cx="355600" cy="762000"/>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452634" name="Line 26"/>
          <p:cNvSpPr>
            <a:spLocks noChangeShapeType="1"/>
          </p:cNvSpPr>
          <p:nvPr/>
        </p:nvSpPr>
        <p:spPr bwMode="auto">
          <a:xfrm flipV="1">
            <a:off x="4587875" y="5059363"/>
            <a:ext cx="3184525" cy="1417637"/>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nvGrpSpPr>
          <p:cNvPr id="7" name="Group 27"/>
          <p:cNvGrpSpPr>
            <a:grpSpLocks/>
          </p:cNvGrpSpPr>
          <p:nvPr/>
        </p:nvGrpSpPr>
        <p:grpSpPr bwMode="auto">
          <a:xfrm>
            <a:off x="6346825" y="1766888"/>
            <a:ext cx="663575" cy="442912"/>
            <a:chOff x="3998" y="1113"/>
            <a:chExt cx="418" cy="279"/>
          </a:xfrm>
        </p:grpSpPr>
        <p:sp>
          <p:nvSpPr>
            <p:cNvPr id="62485" name="Line 28"/>
            <p:cNvSpPr>
              <a:spLocks noChangeShapeType="1"/>
            </p:cNvSpPr>
            <p:nvPr/>
          </p:nvSpPr>
          <p:spPr bwMode="auto">
            <a:xfrm flipV="1">
              <a:off x="4085" y="1113"/>
              <a:ext cx="135" cy="183"/>
            </a:xfrm>
            <a:prstGeom prst="line">
              <a:avLst/>
            </a:prstGeom>
            <a:noFill/>
            <a:ln w="25400" cap="sq">
              <a:solidFill>
                <a:schemeClr val="hlink"/>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452637" name="Rectangle 29"/>
            <p:cNvSpPr>
              <a:spLocks noChangeArrowheads="1"/>
            </p:cNvSpPr>
            <p:nvPr/>
          </p:nvSpPr>
          <p:spPr bwMode="auto">
            <a:xfrm>
              <a:off x="3998" y="1161"/>
              <a:ext cx="418" cy="231"/>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2</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52632"/>
                                        </p:tgtEl>
                                        <p:attrNameLst>
                                          <p:attrName>style.visibility</p:attrName>
                                        </p:attrNameLst>
                                      </p:cBhvr>
                                      <p:to>
                                        <p:strVal val="visible"/>
                                      </p:to>
                                    </p:set>
                                    <p:anim calcmode="lin" valueType="num">
                                      <p:cBhvr additive="base">
                                        <p:cTn id="11" dur="500" fill="hold"/>
                                        <p:tgtEl>
                                          <p:spTgt spid="452632"/>
                                        </p:tgtEl>
                                        <p:attrNameLst>
                                          <p:attrName>ppt_x</p:attrName>
                                        </p:attrNameLst>
                                      </p:cBhvr>
                                      <p:tavLst>
                                        <p:tav tm="0">
                                          <p:val>
                                            <p:strVal val="#ppt_x"/>
                                          </p:val>
                                        </p:tav>
                                        <p:tav tm="100000">
                                          <p:val>
                                            <p:strVal val="#ppt_x"/>
                                          </p:val>
                                        </p:tav>
                                      </p:tavLst>
                                    </p:anim>
                                    <p:anim calcmode="lin" valueType="num">
                                      <p:cBhvr additive="base">
                                        <p:cTn id="12" dur="500" fill="hold"/>
                                        <p:tgtEl>
                                          <p:spTgt spid="45263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additive="base">
                                        <p:cTn id="2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52633"/>
                                        </p:tgtEl>
                                        <p:attrNameLst>
                                          <p:attrName>style.visibility</p:attrName>
                                        </p:attrNameLst>
                                      </p:cBhvr>
                                      <p:to>
                                        <p:strVal val="visible"/>
                                      </p:to>
                                    </p:set>
                                    <p:anim calcmode="lin" valueType="num">
                                      <p:cBhvr additive="base">
                                        <p:cTn id="27" dur="500" fill="hold"/>
                                        <p:tgtEl>
                                          <p:spTgt spid="452633"/>
                                        </p:tgtEl>
                                        <p:attrNameLst>
                                          <p:attrName>ppt_x</p:attrName>
                                        </p:attrNameLst>
                                      </p:cBhvr>
                                      <p:tavLst>
                                        <p:tav tm="0">
                                          <p:val>
                                            <p:strVal val="#ppt_x"/>
                                          </p:val>
                                        </p:tav>
                                        <p:tav tm="100000">
                                          <p:val>
                                            <p:strVal val="#ppt_x"/>
                                          </p:val>
                                        </p:tav>
                                      </p:tavLst>
                                    </p:anim>
                                    <p:anim calcmode="lin" valueType="num">
                                      <p:cBhvr additive="base">
                                        <p:cTn id="28" dur="500" fill="hold"/>
                                        <p:tgtEl>
                                          <p:spTgt spid="45263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anim calcmode="lin" valueType="num">
                                      <p:cBhvr additive="base">
                                        <p:cTn id="3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52634"/>
                                        </p:tgtEl>
                                        <p:attrNameLst>
                                          <p:attrName>style.visibility</p:attrName>
                                        </p:attrNameLst>
                                      </p:cBhvr>
                                      <p:to>
                                        <p:strVal val="visible"/>
                                      </p:to>
                                    </p:set>
                                    <p:anim calcmode="lin" valueType="num">
                                      <p:cBhvr additive="base">
                                        <p:cTn id="37" dur="500" fill="hold"/>
                                        <p:tgtEl>
                                          <p:spTgt spid="452634"/>
                                        </p:tgtEl>
                                        <p:attrNameLst>
                                          <p:attrName>ppt_x</p:attrName>
                                        </p:attrNameLst>
                                      </p:cBhvr>
                                      <p:tavLst>
                                        <p:tav tm="0">
                                          <p:val>
                                            <p:strVal val="#ppt_x"/>
                                          </p:val>
                                        </p:tav>
                                        <p:tav tm="100000">
                                          <p:val>
                                            <p:strVal val="#ppt_x"/>
                                          </p:val>
                                        </p:tav>
                                      </p:tavLst>
                                    </p:anim>
                                    <p:anim calcmode="lin" valueType="num">
                                      <p:cBhvr additive="base">
                                        <p:cTn id="38" dur="500" fill="hold"/>
                                        <p:tgtEl>
                                          <p:spTgt spid="4526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32" grpId="0" animBg="1"/>
      <p:bldP spid="452633" grpId="0" animBg="1"/>
      <p:bldP spid="45263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2" name="Rectangle 20"/>
          <p:cNvSpPr>
            <a:spLocks noChangeArrowheads="1"/>
          </p:cNvSpPr>
          <p:nvPr/>
        </p:nvSpPr>
        <p:spPr bwMode="auto">
          <a:xfrm>
            <a:off x="749300" y="4540250"/>
            <a:ext cx="817086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,y’)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 name="Rectangle 19"/>
          <p:cNvSpPr>
            <a:spLocks noChangeArrowheads="1"/>
          </p:cNvSpPr>
          <p:nvPr/>
        </p:nvSpPr>
        <p:spPr bwMode="auto">
          <a:xfrm>
            <a:off x="-314325" y="4546600"/>
            <a:ext cx="1533525"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4" name="Rectangle 20"/>
          <p:cNvSpPr>
            <a:spLocks noChangeArrowheads="1"/>
          </p:cNvSpPr>
          <p:nvPr/>
        </p:nvSpPr>
        <p:spPr bwMode="auto">
          <a:xfrm>
            <a:off x="1616560" y="5068431"/>
            <a:ext cx="6657015" cy="2246769"/>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smtClean="0">
                <a:effectLst>
                  <a:outerShdw blurRad="38100" dist="38100" dir="2700000" algn="tl">
                    <a:srgbClr val="000000"/>
                  </a:outerShdw>
                </a:effectLst>
                <a:cs typeface="+mn-cs"/>
              </a:rPr>
              <a:t>Recall: To keep the number of states finite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(and size of the table for </a:t>
            </a:r>
            <a:r>
              <a:rPr lang="el-GR" i="1" dirty="0" smtClean="0">
                <a:solidFill>
                  <a:schemeClr val="accent2"/>
                </a:solidFill>
                <a:effectLst>
                  <a:outerShdw blurRad="38100" dist="38100" dir="2700000" algn="tl">
                    <a:srgbClr val="000000"/>
                  </a:outerShdw>
                </a:effectLst>
              </a:rPr>
              <a:t>δ</a:t>
            </a:r>
            <a:r>
              <a:rPr lang="en-US" dirty="0" smtClean="0">
                <a:effectLst>
                  <a:outerShdw blurRad="38100" dist="38100" dir="2700000" algn="tl">
                    <a:srgbClr val="000000"/>
                  </a:outerShdw>
                </a:effectLst>
                <a:cs typeface="+mn-cs"/>
              </a:rPr>
              <a:t>)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the range of values must be bounded.</a:t>
            </a:r>
          </a:p>
          <a:p>
            <a:pPr algn="ctr" eaLnBrk="0" hangingPunct="0">
              <a:defRPr/>
            </a:pPr>
            <a:r>
              <a:rPr lang="en-US" i="1" dirty="0" smtClean="0">
                <a:solidFill>
                  <a:schemeClr val="accent2"/>
                </a:solidFill>
                <a:effectLst>
                  <a:outerShdw blurRad="38100" dist="38100" dir="2700000" algn="tl">
                    <a:srgbClr val="000000"/>
                  </a:outerShdw>
                </a:effectLst>
                <a:cs typeface="Arial" pitchFamily="34" charset="0"/>
              </a:rPr>
              <a:t>x’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{1,2,3,4}, </a:t>
            </a:r>
            <a:r>
              <a:rPr lang="en-US" i="1" dirty="0" smtClean="0">
                <a:solidFill>
                  <a:schemeClr val="accent2"/>
                </a:solidFill>
                <a:effectLst>
                  <a:outerShdw blurRad="38100" dist="38100" dir="2700000" algn="tl">
                    <a:srgbClr val="000000"/>
                  </a:outerShdw>
                </a:effectLst>
                <a:cs typeface="Arial" pitchFamily="34" charset="0"/>
              </a:rPr>
              <a:t>y’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{1,2,3,4,5}, </a:t>
            </a:r>
            <a:endParaRPr lang="en-CA" dirty="0"/>
          </a:p>
          <a:p>
            <a:pPr algn="ctr" eaLnBrk="0" hangingPunct="0">
              <a:defRPr/>
            </a:pPr>
            <a:endParaRPr lang="en-US" dirty="0" smtClean="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326816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4500"/>
                                        </p:tgtEl>
                                        <p:attrNameLst>
                                          <p:attrName>style.visibility</p:attrName>
                                        </p:attrNameLst>
                                      </p:cBhvr>
                                      <p:to>
                                        <p:strVal val="visible"/>
                                      </p:to>
                                    </p:set>
                                    <p:anim calcmode="lin" valueType="num">
                                      <p:cBhvr additive="base">
                                        <p:cTn id="7" dur="500" fill="hold"/>
                                        <p:tgtEl>
                                          <p:spTgt spid="404500"/>
                                        </p:tgtEl>
                                        <p:attrNameLst>
                                          <p:attrName>ppt_x</p:attrName>
                                        </p:attrNameLst>
                                      </p:cBhvr>
                                      <p:tavLst>
                                        <p:tav tm="0">
                                          <p:val>
                                            <p:strVal val="0-#ppt_w/2"/>
                                          </p:val>
                                        </p:tav>
                                        <p:tav tm="100000">
                                          <p:val>
                                            <p:strVal val="#ppt_x"/>
                                          </p:val>
                                        </p:tav>
                                      </p:tavLst>
                                    </p:anim>
                                    <p:anim calcmode="lin" valueType="num">
                                      <p:cBhvr additive="base">
                                        <p:cTn id="8" dur="500" fill="hold"/>
                                        <p:tgtEl>
                                          <p:spTgt spid="4045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 calcmode="lin" valueType="num">
                                      <p:cBhvr additive="base">
                                        <p:cTn id="1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500" grpId="0"/>
      <p:bldP spid="3" grpId="0"/>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2" name="Rectangle 20"/>
          <p:cNvSpPr>
            <a:spLocks noChangeArrowheads="1"/>
          </p:cNvSpPr>
          <p:nvPr/>
        </p:nvSpPr>
        <p:spPr bwMode="auto">
          <a:xfrm>
            <a:off x="749300" y="4540250"/>
            <a:ext cx="817086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,y’)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 name="Rectangle 19"/>
          <p:cNvSpPr>
            <a:spLocks noChangeArrowheads="1"/>
          </p:cNvSpPr>
          <p:nvPr/>
        </p:nvSpPr>
        <p:spPr bwMode="auto">
          <a:xfrm>
            <a:off x="-314325" y="4546600"/>
            <a:ext cx="1533525"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4" name="Rectangle 20"/>
          <p:cNvSpPr>
            <a:spLocks noChangeArrowheads="1"/>
          </p:cNvSpPr>
          <p:nvPr/>
        </p:nvSpPr>
        <p:spPr bwMode="auto">
          <a:xfrm>
            <a:off x="1616560" y="5068431"/>
            <a:ext cx="6657015" cy="2246769"/>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smtClean="0">
                <a:effectLst>
                  <a:outerShdw blurRad="38100" dist="38100" dir="2700000" algn="tl">
                    <a:srgbClr val="000000"/>
                  </a:outerShdw>
                </a:effectLst>
                <a:cs typeface="+mn-cs"/>
              </a:rPr>
              <a:t>Recall: To keep the number of states finite</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(and size of the table for </a:t>
            </a:r>
            <a:r>
              <a:rPr lang="el-GR" i="1" dirty="0" smtClean="0">
                <a:solidFill>
                  <a:schemeClr val="accent2"/>
                </a:solidFill>
                <a:effectLst>
                  <a:outerShdw blurRad="38100" dist="38100" dir="2700000" algn="tl">
                    <a:srgbClr val="000000"/>
                  </a:outerShdw>
                </a:effectLst>
              </a:rPr>
              <a:t>δ</a:t>
            </a:r>
            <a:r>
              <a:rPr lang="en-US" dirty="0" smtClean="0">
                <a:effectLst>
                  <a:outerShdw blurRad="38100" dist="38100" dir="2700000" algn="tl">
                    <a:srgbClr val="000000"/>
                  </a:outerShdw>
                </a:effectLst>
                <a:cs typeface="+mn-cs"/>
              </a:rPr>
              <a:t>) </a:t>
            </a:r>
            <a:br>
              <a:rPr lang="en-US" dirty="0" smtClean="0">
                <a:effectLst>
                  <a:outerShdw blurRad="38100" dist="38100" dir="2700000" algn="tl">
                    <a:srgbClr val="000000"/>
                  </a:outerShdw>
                </a:effectLst>
                <a:cs typeface="+mn-cs"/>
              </a:rPr>
            </a:br>
            <a:r>
              <a:rPr lang="en-US" dirty="0" smtClean="0">
                <a:effectLst>
                  <a:outerShdw blurRad="38100" dist="38100" dir="2700000" algn="tl">
                    <a:srgbClr val="000000"/>
                  </a:outerShdw>
                </a:effectLst>
                <a:cs typeface="+mn-cs"/>
              </a:rPr>
              <a:t>the range of values must be bounded.</a:t>
            </a:r>
          </a:p>
          <a:p>
            <a:pPr algn="ctr" eaLnBrk="0" hangingPunct="0">
              <a:defRPr/>
            </a:pPr>
            <a:r>
              <a:rPr lang="en-US" i="1" dirty="0" smtClean="0">
                <a:solidFill>
                  <a:schemeClr val="accent2"/>
                </a:solidFill>
                <a:effectLst>
                  <a:outerShdw blurRad="38100" dist="38100" dir="2700000" algn="tl">
                    <a:srgbClr val="000000"/>
                  </a:outerShdw>
                </a:effectLst>
                <a:cs typeface="Arial" pitchFamily="34" charset="0"/>
              </a:rPr>
              <a:t>x’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{1,2,3,4}, </a:t>
            </a:r>
            <a:r>
              <a:rPr lang="en-US" i="1" dirty="0" smtClean="0">
                <a:solidFill>
                  <a:schemeClr val="accent2"/>
                </a:solidFill>
                <a:effectLst>
                  <a:outerShdw blurRad="38100" dist="38100" dir="2700000" algn="tl">
                    <a:srgbClr val="000000"/>
                  </a:outerShdw>
                </a:effectLst>
                <a:cs typeface="Arial" pitchFamily="34" charset="0"/>
              </a:rPr>
              <a:t>y’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{1,2,3,4,5}, </a:t>
            </a:r>
            <a:endParaRPr lang="en-CA" dirty="0"/>
          </a:p>
          <a:p>
            <a:pPr algn="ctr" eaLnBrk="0" hangingPunct="0">
              <a:defRPr/>
            </a:pPr>
            <a:endParaRPr lang="en-US" dirty="0" smtClean="0">
              <a:effectLst>
                <a:outerShdw blurRad="38100" dist="38100" dir="2700000" algn="tl">
                  <a:srgbClr val="000000"/>
                </a:outerShdw>
              </a:effectLst>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02525716"/>
              </p:ext>
            </p:extLst>
          </p:nvPr>
        </p:nvGraphicFramePr>
        <p:xfrm>
          <a:off x="4470506" y="1052511"/>
          <a:ext cx="4506624" cy="3337560"/>
        </p:xfrm>
        <a:graphic>
          <a:graphicData uri="http://schemas.openxmlformats.org/drawingml/2006/table">
            <a:tbl>
              <a:tblPr firstRow="1" firstCol="1" bandRow="1">
                <a:tableStyleId>{5C22544A-7EE6-4342-B048-85BDC9FD1C3A}</a:tableStyleId>
              </a:tblPr>
              <a:tblGrid>
                <a:gridCol w="711094"/>
                <a:gridCol w="1198052"/>
                <a:gridCol w="1298739"/>
                <a:gridCol w="1298739"/>
              </a:tblGrid>
              <a:tr h="370840">
                <a:tc>
                  <a:txBody>
                    <a:bodyPr/>
                    <a:lstStyle/>
                    <a:p>
                      <a:pPr algn="ctr"/>
                      <a:r>
                        <a:rPr lang="el-GR" i="1" dirty="0" smtClean="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0</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1</a:t>
                      </a:r>
                      <a:endParaRPr lang="en-CA" dirty="0">
                        <a:latin typeface="Times New Roman" panose="02020603050405020304" pitchFamily="18" charset="0"/>
                        <a:cs typeface="Times New Roman" panose="02020603050405020304" pitchFamily="18" charset="0"/>
                      </a:endParaRPr>
                    </a:p>
                  </a:txBody>
                  <a:tcPr/>
                </a:tc>
                <a:tc>
                  <a:txBody>
                    <a:bodyPr/>
                    <a:lstStyle/>
                    <a:p>
                      <a:pPr algn="ctr"/>
                      <a:r>
                        <a:rPr lang="en-CA" dirty="0" smtClean="0">
                          <a:latin typeface="Times New Roman" panose="02020603050405020304" pitchFamily="18" charset="0"/>
                          <a:cs typeface="Times New Roman" panose="02020603050405020304" pitchFamily="18" charset="0"/>
                        </a:rPr>
                        <a:t>Blank</a:t>
                      </a: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start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smtClean="0">
                          <a:latin typeface="Times New Roman" panose="02020603050405020304" pitchFamily="18" charset="0"/>
                          <a:cs typeface="Times New Roman" panose="02020603050405020304" pitchFamily="18" charset="0"/>
                        </a:rPr>
                        <a:t>&lt;q</a:t>
                      </a:r>
                      <a:r>
                        <a:rPr lang="en-CA" baseline="-25000" dirty="0" smtClean="0">
                          <a:latin typeface="Times New Roman" panose="02020603050405020304" pitchFamily="18" charset="0"/>
                          <a:cs typeface="Times New Roman" panose="02020603050405020304" pitchFamily="18" charset="0"/>
                        </a:rPr>
                        <a:t>16</a:t>
                      </a:r>
                      <a:r>
                        <a:rPr lang="en-CA" baseline="0" dirty="0" smtClean="0">
                          <a:latin typeface="Times New Roman" panose="02020603050405020304" pitchFamily="18" charset="0"/>
                          <a:cs typeface="Times New Roman" panose="02020603050405020304" pitchFamily="18" charset="0"/>
                        </a:rPr>
                        <a:t>, 0, R&gt;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3</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4</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algn="ctr"/>
                      <a:r>
                        <a:rPr lang="en-CA" dirty="0" smtClean="0">
                          <a:latin typeface="Times New Roman" panose="02020603050405020304" pitchFamily="18" charset="0"/>
                          <a:cs typeface="Times New Roman" panose="02020603050405020304" pitchFamily="18" charset="0"/>
                        </a:rPr>
                        <a:t>….</a:t>
                      </a: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smtClean="0">
                          <a:latin typeface="Times New Roman" panose="02020603050405020304" pitchFamily="18" charset="0"/>
                          <a:cs typeface="Times New Roman" panose="02020603050405020304" pitchFamily="18" charset="0"/>
                        </a:rPr>
                        <a:t>q</a:t>
                      </a:r>
                      <a:r>
                        <a:rPr lang="en-CA" baseline="-25000" dirty="0" smtClean="0">
                          <a:latin typeface="Times New Roman" panose="02020603050405020304" pitchFamily="18" charset="0"/>
                          <a:cs typeface="Times New Roman" panose="02020603050405020304" pitchFamily="18" charset="0"/>
                        </a:rPr>
                        <a:t>100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smtClean="0">
                          <a:latin typeface="Times New Roman" panose="02020603050405020304" pitchFamily="18" charset="0"/>
                          <a:cs typeface="Times New Roman" panose="02020603050405020304" pitchFamily="18" charset="0"/>
                        </a:rPr>
                        <a:t>q</a:t>
                      </a:r>
                      <a:r>
                        <a:rPr lang="en-CA" baseline="-25000" dirty="0" err="1" smtClean="0">
                          <a:latin typeface="Times New Roman" panose="02020603050405020304" pitchFamily="18" charset="0"/>
                          <a:cs typeface="Times New Roman" panose="02020603050405020304" pitchFamily="18" charset="0"/>
                        </a:rPr>
                        <a:t>halt</a:t>
                      </a:r>
                      <a:endParaRPr lang="en-CA" baseline="-25000" dirty="0" smtClean="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r>
            </a:tbl>
          </a:graphicData>
        </a:graphic>
      </p:graphicFrame>
      <p:sp>
        <p:nvSpPr>
          <p:cNvPr id="23" name="Text Box 4"/>
          <p:cNvSpPr txBox="1">
            <a:spLocks noChangeArrowheads="1"/>
          </p:cNvSpPr>
          <p:nvPr/>
        </p:nvSpPr>
        <p:spPr bwMode="auto">
          <a:xfrm>
            <a:off x="5486400" y="457200"/>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smtClean="0">
                <a:effectLst>
                  <a:outerShdw blurRad="38100" dist="38100" dir="2700000" algn="tl">
                    <a:srgbClr val="000000"/>
                  </a:outerShdw>
                </a:effectLst>
                <a:cs typeface="+mn-cs"/>
              </a:rPr>
              <a:t>c</a:t>
            </a:r>
            <a:r>
              <a:rPr lang="el-GR" dirty="0" smtClean="0">
                <a:effectLst>
                  <a:outerShdw blurRad="38100" dist="38100" dir="2700000" algn="tl">
                    <a:srgbClr val="000000"/>
                  </a:outerShdw>
                </a:effectLst>
                <a:cs typeface="+mn-cs"/>
              </a:rPr>
              <a:t>ϵ∑</a:t>
            </a:r>
            <a:r>
              <a:rPr lang="en-CA" dirty="0" smtClean="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24" name="Text Box 4"/>
          <p:cNvSpPr txBox="1">
            <a:spLocks noChangeArrowheads="1"/>
          </p:cNvSpPr>
          <p:nvPr/>
        </p:nvSpPr>
        <p:spPr bwMode="auto">
          <a:xfrm rot="16200000">
            <a:off x="2667277" y="234763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smtClean="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
        <p:nvSpPr>
          <p:cNvPr id="25" name="Text Box 4"/>
          <p:cNvSpPr txBox="1">
            <a:spLocks noChangeArrowheads="1"/>
          </p:cNvSpPr>
          <p:nvPr/>
        </p:nvSpPr>
        <p:spPr bwMode="auto">
          <a:xfrm>
            <a:off x="-76200" y="1642408"/>
            <a:ext cx="4300211" cy="1938992"/>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CA" sz="2400" dirty="0">
                <a:effectLst>
                  <a:outerShdw blurRad="38100" dist="38100" dir="2700000" algn="tl">
                    <a:srgbClr val="000000"/>
                  </a:outerShdw>
                </a:effectLst>
                <a:cs typeface="+mn-cs"/>
              </a:rPr>
              <a:t>A</a:t>
            </a:r>
            <a:r>
              <a:rPr lang="en-CA" sz="2400" dirty="0" smtClean="0">
                <a:effectLst>
                  <a:outerShdw blurRad="38100" dist="38100" dir="2700000" algn="tl">
                    <a:srgbClr val="000000"/>
                  </a:outerShdw>
                </a:effectLst>
                <a:cs typeface="+mn-cs"/>
              </a:rPr>
              <a:t> TM is simply this table.</a:t>
            </a:r>
          </a:p>
          <a:p>
            <a:pPr eaLnBrk="0" hangingPunct="0">
              <a:spcBef>
                <a:spcPts val="0"/>
              </a:spcBef>
              <a:defRPr/>
            </a:pPr>
            <a:r>
              <a:rPr lang="en-CA" sz="2400" dirty="0" smtClean="0">
                <a:effectLst>
                  <a:outerShdw blurRad="38100" dist="38100" dir="2700000" algn="tl">
                    <a:srgbClr val="000000"/>
                  </a:outerShdw>
                </a:effectLst>
                <a:cs typeface="+mn-cs"/>
              </a:rPr>
              <a:t>All we have done is given the states meaningful names</a:t>
            </a:r>
          </a:p>
          <a:p>
            <a:pPr eaLnBrk="0" hangingPunct="0">
              <a:spcBef>
                <a:spcPts val="0"/>
              </a:spcBef>
              <a:defRPr/>
            </a:pPr>
            <a:r>
              <a:rPr lang="en-CA" sz="2400" dirty="0" smtClean="0">
                <a:effectLst>
                  <a:outerShdw blurRad="38100" dist="38100" dir="2700000" algn="tl">
                    <a:srgbClr val="000000"/>
                  </a:outerShdw>
                </a:effectLst>
                <a:cs typeface="+mn-cs"/>
              </a:rPr>
              <a:t>and given a pattern to the transition rules.</a:t>
            </a:r>
          </a:p>
        </p:txBody>
      </p:sp>
    </p:spTree>
    <p:extLst>
      <p:ext uri="{BB962C8B-B14F-4D97-AF65-F5344CB8AC3E}">
        <p14:creationId xmlns:p14="http://schemas.microsoft.com/office/powerpoint/2010/main" val="2521810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1+#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1+#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5">
                                            <p:txEl>
                                              <p:pRg st="0" end="0"/>
                                            </p:txEl>
                                          </p:spTgt>
                                        </p:tgtEl>
                                        <p:attrNameLst>
                                          <p:attrName>style.visibility</p:attrName>
                                        </p:attrNameLst>
                                      </p:cBhvr>
                                      <p:to>
                                        <p:strVal val="visible"/>
                                      </p:to>
                                    </p:set>
                                    <p:anim calcmode="lin" valueType="num">
                                      <p:cBhvr additive="base">
                                        <p:cTn id="21"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5">
                                            <p:txEl>
                                              <p:pRg st="1" end="1"/>
                                            </p:txEl>
                                          </p:spTgt>
                                        </p:tgtEl>
                                        <p:attrNameLst>
                                          <p:attrName>style.visibility</p:attrName>
                                        </p:attrNameLst>
                                      </p:cBhvr>
                                      <p:to>
                                        <p:strVal val="visible"/>
                                      </p:to>
                                    </p:set>
                                    <p:anim calcmode="lin" valueType="num">
                                      <p:cBhvr additive="base">
                                        <p:cTn id="27"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5">
                                            <p:txEl>
                                              <p:pRg st="2" end="2"/>
                                            </p:txEl>
                                          </p:spTgt>
                                        </p:tgtEl>
                                        <p:attrNameLst>
                                          <p:attrName>style.visibility</p:attrName>
                                        </p:attrNameLst>
                                      </p:cBhvr>
                                      <p:to>
                                        <p:strVal val="visible"/>
                                      </p:to>
                                    </p:set>
                                    <p:anim calcmode="lin" valueType="num">
                                      <p:cBhvr additive="base">
                                        <p:cTn id="33" dur="500" fill="hold"/>
                                        <p:tgtEl>
                                          <p:spTgt spid="25">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2" name="Rectangle 20"/>
          <p:cNvSpPr>
            <a:spLocks noChangeArrowheads="1"/>
          </p:cNvSpPr>
          <p:nvPr/>
        </p:nvSpPr>
        <p:spPr bwMode="auto">
          <a:xfrm>
            <a:off x="749300" y="4540250"/>
            <a:ext cx="817086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,y’)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 name="Rectangle 19"/>
          <p:cNvSpPr>
            <a:spLocks noChangeArrowheads="1"/>
          </p:cNvSpPr>
          <p:nvPr/>
        </p:nvSpPr>
        <p:spPr bwMode="auto">
          <a:xfrm>
            <a:off x="-314325" y="4546600"/>
            <a:ext cx="1533525"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23" name="Rectangle 20"/>
          <p:cNvSpPr>
            <a:spLocks noChangeArrowheads="1"/>
          </p:cNvSpPr>
          <p:nvPr/>
        </p:nvSpPr>
        <p:spPr bwMode="auto">
          <a:xfrm>
            <a:off x="1889125" y="5257800"/>
            <a:ext cx="6111875" cy="1373188"/>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It is important to differentiate between </a:t>
            </a:r>
          </a:p>
          <a:p>
            <a:pPr algn="ctr" eaLnBrk="0" hangingPunct="0">
              <a:buFontTx/>
              <a:buChar char="•"/>
              <a:defRPr/>
            </a:pPr>
            <a:r>
              <a:rPr lang="en-US" dirty="0">
                <a:solidFill>
                  <a:schemeClr val="tx2"/>
                </a:solidFill>
                <a:cs typeface="+mn-cs"/>
              </a:rPr>
              <a:t>variables</a:t>
            </a:r>
            <a:r>
              <a:rPr lang="en-US" i="1" dirty="0">
                <a:solidFill>
                  <a:schemeClr val="accent2"/>
                </a:solidFill>
                <a:effectLst>
                  <a:outerShdw blurRad="38100" dist="38100" dir="2700000" algn="tl">
                    <a:srgbClr val="000000"/>
                  </a:outerShdw>
                </a:effectLst>
                <a:cs typeface="+mn-cs"/>
              </a:rPr>
              <a:t> x</a:t>
            </a:r>
          </a:p>
          <a:p>
            <a:pPr algn="ctr" eaLnBrk="0" hangingPunct="0">
              <a:buFontTx/>
              <a:buChar char="•"/>
              <a:defRPr/>
            </a:pPr>
            <a:r>
              <a:rPr lang="en-US" dirty="0">
                <a:solidFill>
                  <a:schemeClr val="tx2"/>
                </a:solidFill>
                <a:cs typeface="+mn-cs"/>
              </a:rPr>
              <a:t>values</a:t>
            </a:r>
            <a:r>
              <a:rPr lang="en-US" i="1" dirty="0">
                <a:solidFill>
                  <a:schemeClr val="accent2"/>
                </a:solidFill>
                <a:effectLst>
                  <a:outerShdw blurRad="38100" dist="38100" dir="2700000" algn="tl">
                    <a:srgbClr val="000000"/>
                  </a:outerShdw>
                </a:effectLst>
                <a:cs typeface="+mn-cs"/>
              </a:rPr>
              <a:t> x’</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4515"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4520" name="Group 8"/>
          <p:cNvGrpSpPr>
            <a:grpSpLocks/>
          </p:cNvGrpSpPr>
          <p:nvPr/>
        </p:nvGrpSpPr>
        <p:grpSpPr bwMode="auto">
          <a:xfrm>
            <a:off x="5718175" y="990600"/>
            <a:ext cx="1227138" cy="2012950"/>
            <a:chOff x="3602" y="624"/>
            <a:chExt cx="773" cy="1268"/>
          </a:xfrm>
        </p:grpSpPr>
        <p:sp>
          <p:nvSpPr>
            <p:cNvPr id="6453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453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3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453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453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453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 name="Rectangle 20"/>
          <p:cNvSpPr>
            <a:spLocks noChangeArrowheads="1"/>
          </p:cNvSpPr>
          <p:nvPr/>
        </p:nvSpPr>
        <p:spPr bwMode="auto">
          <a:xfrm>
            <a:off x="776288" y="4540250"/>
            <a:ext cx="8170862"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,y’)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a:t>
            </a:r>
            <a:r>
              <a:rPr lang="en-US" i="1" baseline="-25000" dirty="0" err="1" smtClean="0">
                <a:solidFill>
                  <a:schemeClr val="accent2"/>
                </a:solidFill>
                <a:effectLst>
                  <a:outerShdw blurRad="38100" dist="38100" dir="2700000" algn="tl">
                    <a:srgbClr val="000000"/>
                  </a:outerShdw>
                </a:effectLst>
                <a:cs typeface="+mn-cs"/>
              </a:rPr>
              <a:t>y</a:t>
            </a:r>
            <a:r>
              <a:rPr lang="en-US" i="1" baseline="-25000" dirty="0" smtClean="0">
                <a:solidFill>
                  <a:schemeClr val="accent2"/>
                </a:solidFill>
                <a:effectLst>
                  <a:outerShdw blurRad="38100" dist="38100" dir="2700000" algn="tl">
                    <a:srgbClr val="000000"/>
                  </a:outerShdw>
                </a:effectLst>
                <a:cs typeface="+mn-cs"/>
              </a:rPr>
              <a:t>=y</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404499" name="Rectangle 19"/>
          <p:cNvSpPr>
            <a:spLocks noChangeArrowheads="1"/>
          </p:cNvSpPr>
          <p:nvPr/>
        </p:nvSpPr>
        <p:spPr bwMode="auto">
          <a:xfrm>
            <a:off x="-354013" y="4546600"/>
            <a:ext cx="1533526"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3" name="Rectangle 17"/>
          <p:cNvSpPr>
            <a:spLocks noChangeArrowheads="1"/>
          </p:cNvSpPr>
          <p:nvPr/>
        </p:nvSpPr>
        <p:spPr bwMode="auto">
          <a:xfrm>
            <a:off x="304800" y="4114800"/>
            <a:ext cx="550703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40: </a:t>
            </a:r>
            <a:r>
              <a:rPr lang="en-US" i="1">
                <a:solidFill>
                  <a:schemeClr val="accent2"/>
                </a:solidFill>
                <a:effectLst>
                  <a:outerShdw blurRad="38100" dist="38100" dir="2700000" algn="tl">
                    <a:srgbClr val="000000"/>
                  </a:outerShdw>
                </a:effectLst>
                <a:cs typeface="+mn-cs"/>
              </a:rPr>
              <a:t>z=x+y. Do not move head.</a:t>
            </a:r>
          </a:p>
        </p:txBody>
      </p:sp>
      <p:sp>
        <p:nvSpPr>
          <p:cNvPr id="4" name="Rectangle 20"/>
          <p:cNvSpPr>
            <a:spLocks noChangeArrowheads="1"/>
          </p:cNvSpPr>
          <p:nvPr/>
        </p:nvSpPr>
        <p:spPr bwMode="auto">
          <a:xfrm>
            <a:off x="776288" y="5097463"/>
            <a:ext cx="8736012"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y’,z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c,stay</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5" name="Rectangle 20"/>
          <p:cNvSpPr>
            <a:spLocks noChangeArrowheads="1"/>
          </p:cNvSpPr>
          <p:nvPr/>
        </p:nvSpPr>
        <p:spPr bwMode="auto">
          <a:xfrm>
            <a:off x="2030413" y="5867400"/>
            <a:ext cx="444658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All done with table lookup.</a:t>
            </a:r>
            <a:endParaRPr lang="en-US" i="1">
              <a:solidFill>
                <a:schemeClr val="accent2"/>
              </a:solidFill>
              <a:effectLst>
                <a:outerShdw blurRad="38100" dist="38100" dir="2700000" algn="tl">
                  <a:srgbClr val="000000"/>
                </a:outerShdw>
              </a:effectLst>
              <a:cs typeface="+mn-cs"/>
            </a:endParaRPr>
          </a:p>
        </p:txBody>
      </p:sp>
      <p:grpSp>
        <p:nvGrpSpPr>
          <p:cNvPr id="7" name="Group 30"/>
          <p:cNvGrpSpPr>
            <a:grpSpLocks/>
          </p:cNvGrpSpPr>
          <p:nvPr/>
        </p:nvGrpSpPr>
        <p:grpSpPr bwMode="auto">
          <a:xfrm>
            <a:off x="6878638" y="990600"/>
            <a:ext cx="1046162" cy="2012950"/>
            <a:chOff x="4333" y="624"/>
            <a:chExt cx="659" cy="1268"/>
          </a:xfrm>
        </p:grpSpPr>
        <p:sp>
          <p:nvSpPr>
            <p:cNvPr id="64530" name="Rectangle 28"/>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49565" name="Rectangle 29"/>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5539"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5544" name="Group 8"/>
          <p:cNvGrpSpPr>
            <a:grpSpLocks/>
          </p:cNvGrpSpPr>
          <p:nvPr/>
        </p:nvGrpSpPr>
        <p:grpSpPr bwMode="auto">
          <a:xfrm>
            <a:off x="5718175" y="990600"/>
            <a:ext cx="1227138" cy="2012950"/>
            <a:chOff x="3602" y="624"/>
            <a:chExt cx="773" cy="1268"/>
          </a:xfrm>
        </p:grpSpPr>
        <p:sp>
          <p:nvSpPr>
            <p:cNvPr id="6556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556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6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556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556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556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7185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 name="Rectangle 20"/>
          <p:cNvSpPr>
            <a:spLocks noChangeArrowheads="1"/>
          </p:cNvSpPr>
          <p:nvPr/>
        </p:nvSpPr>
        <p:spPr bwMode="auto">
          <a:xfrm>
            <a:off x="776288" y="4540250"/>
            <a:ext cx="8170862"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,y’)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a:t>
            </a:r>
            <a:r>
              <a:rPr lang="en-US" i="1" baseline="-25000" dirty="0" err="1" smtClean="0">
                <a:solidFill>
                  <a:schemeClr val="accent2"/>
                </a:solidFill>
                <a:effectLst>
                  <a:outerShdw blurRad="38100" dist="38100" dir="2700000" algn="tl">
                    <a:srgbClr val="000000"/>
                  </a:outerShdw>
                </a:effectLst>
                <a:cs typeface="+mn-cs"/>
              </a:rPr>
              <a:t>y</a:t>
            </a:r>
            <a:r>
              <a:rPr lang="en-US" i="1" baseline="-25000" dirty="0" smtClean="0">
                <a:solidFill>
                  <a:schemeClr val="accent2"/>
                </a:solidFill>
                <a:effectLst>
                  <a:outerShdw blurRad="38100" dist="38100" dir="2700000" algn="tl">
                    <a:srgbClr val="000000"/>
                  </a:outerShdw>
                </a:effectLst>
                <a:cs typeface="+mn-cs"/>
              </a:rPr>
              <a:t>=y</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404499" name="Rectangle 19"/>
          <p:cNvSpPr>
            <a:spLocks noChangeArrowheads="1"/>
          </p:cNvSpPr>
          <p:nvPr/>
        </p:nvSpPr>
        <p:spPr bwMode="auto">
          <a:xfrm>
            <a:off x="-354013" y="4546600"/>
            <a:ext cx="1533526"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3" name="Rectangle 17"/>
          <p:cNvSpPr>
            <a:spLocks noChangeArrowheads="1"/>
          </p:cNvSpPr>
          <p:nvPr/>
        </p:nvSpPr>
        <p:spPr bwMode="auto">
          <a:xfrm>
            <a:off x="304800" y="4114800"/>
            <a:ext cx="550703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40: </a:t>
            </a:r>
            <a:r>
              <a:rPr lang="en-US" i="1">
                <a:solidFill>
                  <a:schemeClr val="accent2"/>
                </a:solidFill>
                <a:effectLst>
                  <a:outerShdw blurRad="38100" dist="38100" dir="2700000" algn="tl">
                    <a:srgbClr val="000000"/>
                  </a:outerShdw>
                </a:effectLst>
                <a:cs typeface="+mn-cs"/>
              </a:rPr>
              <a:t>z=x+y. Do not move head.</a:t>
            </a:r>
          </a:p>
        </p:txBody>
      </p:sp>
      <p:sp>
        <p:nvSpPr>
          <p:cNvPr id="4" name="Rectangle 20"/>
          <p:cNvSpPr>
            <a:spLocks noChangeArrowheads="1"/>
          </p:cNvSpPr>
          <p:nvPr/>
        </p:nvSpPr>
        <p:spPr bwMode="auto">
          <a:xfrm>
            <a:off x="776288" y="5097463"/>
            <a:ext cx="8736012"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a:t>
            </a:r>
            <a:r>
              <a:rPr lang="en-US" i="1" baseline="-25000" dirty="0" err="1" smtClean="0">
                <a:solidFill>
                  <a:schemeClr val="accent2"/>
                </a:solidFill>
                <a:effectLst>
                  <a:outerShdw blurRad="38100" dist="38100" dir="2700000" algn="tl">
                    <a:srgbClr val="000000"/>
                  </a:outerShdw>
                </a:effectLst>
                <a:cs typeface="+mn-cs"/>
              </a:rPr>
              <a:t>y</a:t>
            </a:r>
            <a:r>
              <a:rPr lang="en-US" i="1" baseline="-25000" dirty="0" smtClean="0">
                <a:solidFill>
                  <a:schemeClr val="accent2"/>
                </a:solidFill>
                <a:effectLst>
                  <a:outerShdw blurRad="38100" dist="38100" dir="2700000" algn="tl">
                    <a:srgbClr val="000000"/>
                  </a:outerShdw>
                </a:effectLst>
                <a:cs typeface="+mn-cs"/>
              </a:rPr>
              <a:t>=</a:t>
            </a:r>
            <a:r>
              <a:rPr lang="en-US" i="1" baseline="-25000" dirty="0" err="1" smtClean="0">
                <a:solidFill>
                  <a:schemeClr val="accent2"/>
                </a:solidFill>
                <a:effectLst>
                  <a:outerShdw blurRad="38100" dist="38100" dir="2700000" algn="tl">
                    <a:srgbClr val="000000"/>
                  </a:outerShdw>
                </a:effectLst>
                <a:cs typeface="+mn-cs"/>
              </a:rPr>
              <a:t>y</a:t>
            </a:r>
            <a:r>
              <a:rPr lang="en-US" i="1" baseline="-25000" dirty="0" err="1">
                <a:solidFill>
                  <a:schemeClr val="accent2"/>
                </a:solidFill>
                <a:effectLst>
                  <a:outerShdw blurRad="38100" dist="38100" dir="2700000" algn="tl">
                    <a:srgbClr val="000000"/>
                  </a:outerShdw>
                </a:effectLst>
                <a:cs typeface="+mn-cs"/>
              </a:rPr>
              <a:t>’,z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c,stay</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5" name="Rectangle 20"/>
          <p:cNvSpPr>
            <a:spLocks noChangeArrowheads="1"/>
          </p:cNvSpPr>
          <p:nvPr/>
        </p:nvSpPr>
        <p:spPr bwMode="auto">
          <a:xfrm>
            <a:off x="1895475" y="6034088"/>
            <a:ext cx="5648325" cy="5191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Or we can combine these two steps.</a:t>
            </a:r>
            <a:endParaRPr lang="en-US" i="1">
              <a:solidFill>
                <a:schemeClr val="accent2"/>
              </a:solidFill>
              <a:effectLst>
                <a:outerShdw blurRad="38100" dist="38100" dir="2700000" algn="tl">
                  <a:srgbClr val="000000"/>
                </a:outerShdw>
              </a:effectLst>
              <a:cs typeface="+mn-cs"/>
            </a:endParaRPr>
          </a:p>
        </p:txBody>
      </p:sp>
      <p:cxnSp>
        <p:nvCxnSpPr>
          <p:cNvPr id="38" name="Straight Connector 37"/>
          <p:cNvCxnSpPr>
            <a:cxnSpLocks noChangeShapeType="1"/>
          </p:cNvCxnSpPr>
          <p:nvPr/>
        </p:nvCxnSpPr>
        <p:spPr bwMode="auto">
          <a:xfrm flipV="1">
            <a:off x="1066800" y="5410200"/>
            <a:ext cx="29718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cxnSp>
        <p:nvCxnSpPr>
          <p:cNvPr id="6" name="Straight Connector 37"/>
          <p:cNvCxnSpPr>
            <a:cxnSpLocks noChangeShapeType="1"/>
          </p:cNvCxnSpPr>
          <p:nvPr/>
        </p:nvCxnSpPr>
        <p:spPr bwMode="auto">
          <a:xfrm flipV="1">
            <a:off x="4597400" y="4864100"/>
            <a:ext cx="38608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sp>
        <p:nvSpPr>
          <p:cNvPr id="450586" name="Rectangle 26"/>
          <p:cNvSpPr>
            <a:spLocks noChangeArrowheads="1"/>
          </p:cNvSpPr>
          <p:nvPr/>
        </p:nvSpPr>
        <p:spPr bwMode="auto">
          <a:xfrm>
            <a:off x="7680325" y="5500688"/>
            <a:ext cx="1844675" cy="5191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a:solidFill>
                  <a:schemeClr val="accent2"/>
                </a:solidFill>
                <a:effectLst>
                  <a:outerShdw blurRad="38100" dist="38100" dir="2700000" algn="tl">
                    <a:srgbClr val="000000"/>
                  </a:outerShdw>
                </a:effectLst>
                <a:cs typeface="+mn-cs"/>
              </a:rPr>
              <a:t>y’,right&gt;</a:t>
            </a:r>
          </a:p>
        </p:txBody>
      </p:sp>
      <p:cxnSp>
        <p:nvCxnSpPr>
          <p:cNvPr id="7" name="Straight Connector 37"/>
          <p:cNvCxnSpPr>
            <a:cxnSpLocks noChangeShapeType="1"/>
          </p:cNvCxnSpPr>
          <p:nvPr/>
        </p:nvCxnSpPr>
        <p:spPr bwMode="auto">
          <a:xfrm flipV="1">
            <a:off x="7924800" y="5410200"/>
            <a:ext cx="12192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grpSp>
        <p:nvGrpSpPr>
          <p:cNvPr id="65557" name="Group 32"/>
          <p:cNvGrpSpPr>
            <a:grpSpLocks/>
          </p:cNvGrpSpPr>
          <p:nvPr/>
        </p:nvGrpSpPr>
        <p:grpSpPr bwMode="auto">
          <a:xfrm>
            <a:off x="6878638" y="990600"/>
            <a:ext cx="1046162" cy="2012950"/>
            <a:chOff x="4333" y="624"/>
            <a:chExt cx="659" cy="1268"/>
          </a:xfrm>
        </p:grpSpPr>
        <p:sp>
          <p:nvSpPr>
            <p:cNvPr id="65558" name="Rectangle 33"/>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0594" name="Rectangle 34"/>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1+#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50586"/>
                                        </p:tgtEl>
                                        <p:attrNameLst>
                                          <p:attrName>style.visibility</p:attrName>
                                        </p:attrNameLst>
                                      </p:cBhvr>
                                      <p:to>
                                        <p:strVal val="visible"/>
                                      </p:to>
                                    </p:set>
                                    <p:anim calcmode="lin" valueType="num">
                                      <p:cBhvr additive="base">
                                        <p:cTn id="23" dur="500" fill="hold"/>
                                        <p:tgtEl>
                                          <p:spTgt spid="450586"/>
                                        </p:tgtEl>
                                        <p:attrNameLst>
                                          <p:attrName>ppt_x</p:attrName>
                                        </p:attrNameLst>
                                      </p:cBhvr>
                                      <p:tavLst>
                                        <p:tav tm="0">
                                          <p:val>
                                            <p:strVal val="1+#ppt_w/2"/>
                                          </p:val>
                                        </p:tav>
                                        <p:tav tm="100000">
                                          <p:val>
                                            <p:strVal val="#ppt_x"/>
                                          </p:val>
                                        </p:tav>
                                      </p:tavLst>
                                    </p:anim>
                                    <p:anim calcmode="lin" valueType="num">
                                      <p:cBhvr additive="base">
                                        <p:cTn id="24" dur="500" fill="hold"/>
                                        <p:tgtEl>
                                          <p:spTgt spid="45058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5058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36"/>
          <p:cNvGrpSpPr>
            <a:grpSpLocks/>
          </p:cNvGrpSpPr>
          <p:nvPr/>
        </p:nvGrpSpPr>
        <p:grpSpPr bwMode="auto">
          <a:xfrm>
            <a:off x="6878638" y="990600"/>
            <a:ext cx="1046162" cy="2012950"/>
            <a:chOff x="4333" y="624"/>
            <a:chExt cx="659" cy="1268"/>
          </a:xfrm>
        </p:grpSpPr>
        <p:sp>
          <p:nvSpPr>
            <p:cNvPr id="66586" name="Rectangle 37"/>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1622" name="Rectangle 38"/>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656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6569" name="Group 8"/>
          <p:cNvGrpSpPr>
            <a:grpSpLocks/>
          </p:cNvGrpSpPr>
          <p:nvPr/>
        </p:nvGrpSpPr>
        <p:grpSpPr bwMode="auto">
          <a:xfrm>
            <a:off x="5718175" y="990600"/>
            <a:ext cx="1227138" cy="2012950"/>
            <a:chOff x="3602" y="624"/>
            <a:chExt cx="773" cy="1268"/>
          </a:xfrm>
        </p:grpSpPr>
        <p:sp>
          <p:nvSpPr>
            <p:cNvPr id="665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658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65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632142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 name="Rectangle 20"/>
          <p:cNvSpPr>
            <a:spLocks noChangeArrowheads="1"/>
          </p:cNvSpPr>
          <p:nvPr/>
        </p:nvSpPr>
        <p:spPr bwMode="auto">
          <a:xfrm>
            <a:off x="776288" y="4540250"/>
            <a:ext cx="364490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r>
              <a:rPr lang="en-US" i="1">
                <a:solidFill>
                  <a:schemeClr val="accent2"/>
                </a:solidFill>
                <a:effectLst>
                  <a:outerShdw blurRad="38100" dist="38100" dir="2700000" algn="tl">
                    <a:srgbClr val="000000"/>
                  </a:outerShdw>
                </a:effectLst>
                <a:cs typeface="+mn-cs"/>
              </a:rPr>
              <a:t>,y’)</a:t>
            </a:r>
            <a:r>
              <a:rPr lang="en-US" i="1">
                <a:cs typeface="+mn-cs"/>
              </a:rPr>
              <a:t> </a:t>
            </a:r>
          </a:p>
        </p:txBody>
      </p:sp>
      <p:sp>
        <p:nvSpPr>
          <p:cNvPr id="404499" name="Rectangle 19"/>
          <p:cNvSpPr>
            <a:spLocks noChangeArrowheads="1"/>
          </p:cNvSpPr>
          <p:nvPr/>
        </p:nvSpPr>
        <p:spPr bwMode="auto">
          <a:xfrm>
            <a:off x="-354013" y="4546600"/>
            <a:ext cx="1533526"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3" name="Rectangle 17"/>
          <p:cNvSpPr>
            <a:spLocks noChangeArrowheads="1"/>
          </p:cNvSpPr>
          <p:nvPr/>
        </p:nvSpPr>
        <p:spPr bwMode="auto">
          <a:xfrm>
            <a:off x="304800" y="4114800"/>
            <a:ext cx="777875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z=x+y, a=x</a:t>
            </a:r>
            <a:r>
              <a:rPr lang="en-US" i="1">
                <a:solidFill>
                  <a:schemeClr val="accent2"/>
                </a:solidFill>
                <a:effectLst>
                  <a:outerShdw blurRad="38100" dist="38100" dir="2700000" algn="tl">
                    <a:srgbClr val="000000"/>
                  </a:outerShdw>
                </a:effectLst>
                <a:cs typeface="+mn-cs"/>
                <a:sym typeface="Symbol" pitchFamily="18" charset="2"/>
              </a:rPr>
              <a:t>y, b=a</a:t>
            </a:r>
            <a:r>
              <a:rPr lang="en-US" i="1" baseline="30000">
                <a:solidFill>
                  <a:schemeClr val="accent2"/>
                </a:solidFill>
                <a:effectLst>
                  <a:outerShdw blurRad="38100" dist="38100" dir="2700000" algn="tl">
                    <a:srgbClr val="000000"/>
                  </a:outerShdw>
                </a:effectLst>
                <a:cs typeface="+mn-cs"/>
                <a:sym typeface="Symbol" pitchFamily="18" charset="2"/>
              </a:rPr>
              <a:t>x</a:t>
            </a:r>
            <a:r>
              <a:rPr lang="en-US" i="1">
                <a:solidFill>
                  <a:schemeClr val="accent2"/>
                </a:solidFill>
                <a:effectLst>
                  <a:outerShdw blurRad="38100" dist="38100" dir="2700000" algn="tl">
                    <a:srgbClr val="000000"/>
                  </a:outerShdw>
                </a:effectLst>
                <a:cs typeface="+mn-cs"/>
                <a:sym typeface="Symbol" pitchFamily="18" charset="2"/>
              </a:rPr>
              <a:t>, …, </a:t>
            </a:r>
            <a:r>
              <a:rPr lang="en-US" i="1">
                <a:solidFill>
                  <a:schemeClr val="accent2"/>
                </a:solidFill>
                <a:effectLst>
                  <a:outerShdw blurRad="38100" dist="38100" dir="2700000" algn="tl">
                    <a:srgbClr val="000000"/>
                  </a:outerShdw>
                </a:effectLst>
                <a:cs typeface="+mn-cs"/>
              </a:rPr>
              <a:t> move head right.</a:t>
            </a:r>
          </a:p>
        </p:txBody>
      </p:sp>
      <p:sp>
        <p:nvSpPr>
          <p:cNvPr id="4" name="Rectangle 20"/>
          <p:cNvSpPr>
            <a:spLocks noChangeArrowheads="1"/>
          </p:cNvSpPr>
          <p:nvPr/>
        </p:nvSpPr>
        <p:spPr bwMode="auto">
          <a:xfrm>
            <a:off x="776288" y="5097463"/>
            <a:ext cx="74866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y’,z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sym typeface="Symbol" pitchFamily="18" charset="2"/>
              </a:rPr>
              <a:t>y’,b</a:t>
            </a:r>
            <a:r>
              <a:rPr lang="en-US" i="1" baseline="-25000" dirty="0">
                <a:solidFill>
                  <a:schemeClr val="accent2"/>
                </a:solidFill>
                <a:effectLst>
                  <a:outerShdw blurRad="38100" dist="38100" dir="2700000" algn="tl">
                    <a:srgbClr val="000000"/>
                  </a:outerShdw>
                </a:effectLst>
                <a:cs typeface="+mn-cs"/>
                <a:sym typeface="Symbol" pitchFamily="18" charset="2"/>
              </a:rPr>
              <a:t>=</a:t>
            </a:r>
            <a:r>
              <a:rPr lang="en-US" i="1" baseline="-25000" dirty="0" err="1">
                <a:solidFill>
                  <a:schemeClr val="accent2"/>
                </a:solidFill>
                <a:effectLst>
                  <a:outerShdw blurRad="38100" dist="38100" dir="2700000" algn="tl">
                    <a:srgbClr val="000000"/>
                  </a:outerShdw>
                </a:effectLst>
                <a:cs typeface="+mn-cs"/>
                <a:sym typeface="Symbol" pitchFamily="18" charset="2"/>
              </a:rPr>
              <a:t>a’</a:t>
            </a:r>
            <a:r>
              <a:rPr lang="en-US" sz="1600" i="1" dirty="0" err="1">
                <a:solidFill>
                  <a:schemeClr val="accent2"/>
                </a:solidFill>
                <a:effectLst>
                  <a:outerShdw blurRad="38100" dist="38100" dir="2700000" algn="tl">
                    <a:srgbClr val="000000"/>
                  </a:outerShdw>
                </a:effectLst>
                <a:cs typeface="+mn-cs"/>
                <a:sym typeface="Symbol" pitchFamily="18" charset="2"/>
              </a:rPr>
              <a:t>x</a:t>
            </a:r>
            <a:r>
              <a:rPr lang="en-US" sz="1600" i="1" dirty="0">
                <a:solidFill>
                  <a:schemeClr val="accent2"/>
                </a:solidFill>
                <a:effectLst>
                  <a:outerShdw blurRad="38100" dist="38100" dir="2700000" algn="tl">
                    <a:srgbClr val="000000"/>
                  </a:outerShdw>
                </a:effectLst>
                <a:cs typeface="+mn-cs"/>
                <a:sym typeface="Symbol" pitchFamily="18" charset="2"/>
              </a:rPr>
              <a:t>’</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p>
        </p:txBody>
      </p:sp>
      <p:sp>
        <p:nvSpPr>
          <p:cNvPr id="451611" name="Rectangle 27"/>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1612" name="Rectangle 28"/>
          <p:cNvSpPr>
            <a:spLocks noChangeArrowheads="1"/>
          </p:cNvSpPr>
          <p:nvPr/>
        </p:nvSpPr>
        <p:spPr bwMode="auto">
          <a:xfrm>
            <a:off x="0" y="5881688"/>
            <a:ext cx="9304338" cy="519112"/>
          </a:xfrm>
          <a:prstGeom prst="rect">
            <a:avLst/>
          </a:prstGeom>
          <a:noFill/>
          <a:ln w="25400" cap="sq" algn="ctr">
            <a:noFill/>
            <a:miter lim="800000"/>
            <a:headEnd/>
            <a:tailEnd/>
          </a:ln>
          <a:effectLst/>
        </p:spPr>
        <p:txBody>
          <a:bodyPr wrap="none" lIns="274320" rIns="274320">
            <a:spAutoFit/>
          </a:bodyPr>
          <a:lstStyle/>
          <a:p>
            <a:pPr lvl="1" algn="ctr" eaLnBrk="0" hangingPunct="0">
              <a:defRPr/>
            </a:pPr>
            <a:r>
              <a:rPr lang="en-US">
                <a:effectLst>
                  <a:outerShdw blurRad="38100" dist="38100" dir="2700000" algn="tl">
                    <a:srgbClr val="000000"/>
                  </a:outerShdw>
                </a:effectLst>
                <a:cs typeface="+mn-cs"/>
              </a:rPr>
              <a:t>A TM can instantly do any computation on what it knows.</a:t>
            </a:r>
          </a:p>
        </p:txBody>
      </p:sp>
      <p:sp>
        <p:nvSpPr>
          <p:cNvPr id="451615" name="Rectangle 31"/>
          <p:cNvSpPr>
            <a:spLocks noChangeArrowheads="1"/>
          </p:cNvSpPr>
          <p:nvPr/>
        </p:nvSpPr>
        <p:spPr bwMode="auto">
          <a:xfrm>
            <a:off x="6870700"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a=6</a:t>
            </a:r>
          </a:p>
          <a:p>
            <a:pPr eaLnBrk="0" hangingPunct="0">
              <a:defRPr/>
            </a:pPr>
            <a:r>
              <a:rPr lang="en-US" sz="1800">
                <a:solidFill>
                  <a:schemeClr val="bg2"/>
                </a:solidFill>
                <a:effectLst>
                  <a:outerShdw blurRad="38100" dist="38100" dir="2700000" algn="tl">
                    <a:srgbClr val="FFFFFF"/>
                  </a:outerShdw>
                </a:effectLst>
                <a:cs typeface="+mn-cs"/>
              </a:rPr>
              <a:t>b=216</a:t>
            </a:r>
          </a:p>
          <a:p>
            <a:pPr eaLnBrk="0" hangingPunct="0">
              <a:defRPr/>
            </a:pPr>
            <a:r>
              <a:rPr lang="en-US" sz="1800">
                <a:solidFill>
                  <a:schemeClr val="bg2"/>
                </a:solidFill>
                <a:effectLst>
                  <a:outerShdw blurRad="38100" dist="38100" dir="2700000" algn="tl">
                    <a:srgbClr val="FFFFFF"/>
                  </a:outerShdw>
                </a:effectLst>
                <a:cs typeface="+mn-cs"/>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1612"/>
                                        </p:tgtEl>
                                        <p:attrNameLst>
                                          <p:attrName>style.visibility</p:attrName>
                                        </p:attrNameLst>
                                      </p:cBhvr>
                                      <p:to>
                                        <p:strVal val="visible"/>
                                      </p:to>
                                    </p:set>
                                    <p:anim calcmode="lin" valueType="num">
                                      <p:cBhvr additive="base">
                                        <p:cTn id="7" dur="500" fill="hold"/>
                                        <p:tgtEl>
                                          <p:spTgt spid="451612"/>
                                        </p:tgtEl>
                                        <p:attrNameLst>
                                          <p:attrName>ppt_x</p:attrName>
                                        </p:attrNameLst>
                                      </p:cBhvr>
                                      <p:tavLst>
                                        <p:tav tm="0">
                                          <p:val>
                                            <p:strVal val="#ppt_x"/>
                                          </p:val>
                                        </p:tav>
                                        <p:tav tm="100000">
                                          <p:val>
                                            <p:strVal val="#ppt_x"/>
                                          </p:val>
                                        </p:tav>
                                      </p:tavLst>
                                    </p:anim>
                                    <p:anim calcmode="lin" valueType="num">
                                      <p:cBhvr additive="base">
                                        <p:cTn id="8" dur="500" fill="hold"/>
                                        <p:tgtEl>
                                          <p:spTgt spid="45161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4497"/>
                                        </p:tgtEl>
                                        <p:attrNameLst>
                                          <p:attrName>style.visibility</p:attrName>
                                        </p:attrNameLst>
                                      </p:cBhvr>
                                      <p:to>
                                        <p:strVal val="visible"/>
                                      </p:to>
                                    </p:set>
                                    <p:anim calcmode="lin" valueType="num">
                                      <p:cBhvr additive="base">
                                        <p:cTn id="13" dur="500" fill="hold"/>
                                        <p:tgtEl>
                                          <p:spTgt spid="404497"/>
                                        </p:tgtEl>
                                        <p:attrNameLst>
                                          <p:attrName>ppt_x</p:attrName>
                                        </p:attrNameLst>
                                      </p:cBhvr>
                                      <p:tavLst>
                                        <p:tav tm="0">
                                          <p:val>
                                            <p:strVal val="0-#ppt_w/2"/>
                                          </p:val>
                                        </p:tav>
                                        <p:tav tm="100000">
                                          <p:val>
                                            <p:strVal val="#ppt_x"/>
                                          </p:val>
                                        </p:tav>
                                      </p:tavLst>
                                    </p:anim>
                                    <p:anim calcmode="lin" valueType="num">
                                      <p:cBhvr additive="base">
                                        <p:cTn id="14" dur="500" fill="hold"/>
                                        <p:tgtEl>
                                          <p:spTgt spid="40449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4499"/>
                                        </p:tgtEl>
                                        <p:attrNameLst>
                                          <p:attrName>style.visibility</p:attrName>
                                        </p:attrNameLst>
                                      </p:cBhvr>
                                      <p:to>
                                        <p:strVal val="visible"/>
                                      </p:to>
                                    </p:set>
                                    <p:anim calcmode="lin" valueType="num">
                                      <p:cBhvr additive="base">
                                        <p:cTn id="23" dur="500" fill="hold"/>
                                        <p:tgtEl>
                                          <p:spTgt spid="404499"/>
                                        </p:tgtEl>
                                        <p:attrNameLst>
                                          <p:attrName>ppt_x</p:attrName>
                                        </p:attrNameLst>
                                      </p:cBhvr>
                                      <p:tavLst>
                                        <p:tav tm="0">
                                          <p:val>
                                            <p:strVal val="0-#ppt_w/2"/>
                                          </p:val>
                                        </p:tav>
                                        <p:tav tm="100000">
                                          <p:val>
                                            <p:strVal val="#ppt_x"/>
                                          </p:val>
                                        </p:tav>
                                      </p:tavLst>
                                    </p:anim>
                                    <p:anim calcmode="lin" valueType="num">
                                      <p:cBhvr additive="base">
                                        <p:cTn id="24" dur="500" fill="hold"/>
                                        <p:tgtEl>
                                          <p:spTgt spid="40449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0-#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0-#ppt_w/2"/>
                                          </p:val>
                                        </p:tav>
                                        <p:tav tm="100000">
                                          <p:val>
                                            <p:strVal val="#ppt_x"/>
                                          </p:val>
                                        </p:tav>
                                      </p:tavLst>
                                    </p:anim>
                                    <p:anim calcmode="lin" valueType="num">
                                      <p:cBhvr additive="base">
                                        <p:cTn id="3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51615"/>
                                        </p:tgtEl>
                                        <p:attrNameLst>
                                          <p:attrName>style.visibility</p:attrName>
                                        </p:attrNameLst>
                                      </p:cBhvr>
                                      <p:to>
                                        <p:strVal val="visible"/>
                                      </p:to>
                                    </p:set>
                                    <p:anim calcmode="lin" valueType="num">
                                      <p:cBhvr additive="base">
                                        <p:cTn id="39" dur="500" fill="hold"/>
                                        <p:tgtEl>
                                          <p:spTgt spid="451615"/>
                                        </p:tgtEl>
                                        <p:attrNameLst>
                                          <p:attrName>ppt_x</p:attrName>
                                        </p:attrNameLst>
                                      </p:cBhvr>
                                      <p:tavLst>
                                        <p:tav tm="0">
                                          <p:val>
                                            <p:strVal val="#ppt_x"/>
                                          </p:val>
                                        </p:tav>
                                        <p:tav tm="100000">
                                          <p:val>
                                            <p:strVal val="#ppt_x"/>
                                          </p:val>
                                        </p:tav>
                                      </p:tavLst>
                                    </p:anim>
                                    <p:anim calcmode="lin" valueType="num">
                                      <p:cBhvr additive="base">
                                        <p:cTn id="40" dur="500" fill="hold"/>
                                        <p:tgtEl>
                                          <p:spTgt spid="4516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97" grpId="0"/>
      <p:bldP spid="2" grpId="0"/>
      <p:bldP spid="404499" grpId="0"/>
      <p:bldP spid="3" grpId="0"/>
      <p:bldP spid="4" grpId="0"/>
      <p:bldP spid="451612" grpId="0"/>
      <p:bldP spid="45161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586" name="Group 2"/>
          <p:cNvGrpSpPr>
            <a:grpSpLocks/>
          </p:cNvGrpSpPr>
          <p:nvPr/>
        </p:nvGrpSpPr>
        <p:grpSpPr bwMode="auto">
          <a:xfrm>
            <a:off x="6878638" y="990600"/>
            <a:ext cx="1046162" cy="2012950"/>
            <a:chOff x="4333" y="624"/>
            <a:chExt cx="659" cy="1268"/>
          </a:xfrm>
        </p:grpSpPr>
        <p:sp>
          <p:nvSpPr>
            <p:cNvPr id="67610" name="Rectangle 3"/>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3636" name="Rectangle 4"/>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7588"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7593" name="Group 11"/>
          <p:cNvGrpSpPr>
            <a:grpSpLocks/>
          </p:cNvGrpSpPr>
          <p:nvPr/>
        </p:nvGrpSpPr>
        <p:grpSpPr bwMode="auto">
          <a:xfrm>
            <a:off x="5718175" y="990600"/>
            <a:ext cx="1227138" cy="2012950"/>
            <a:chOff x="3602" y="624"/>
            <a:chExt cx="773" cy="1268"/>
          </a:xfrm>
        </p:grpSpPr>
        <p:sp>
          <p:nvSpPr>
            <p:cNvPr id="676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76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76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76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76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632142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a:t>
            </a:r>
          </a:p>
        </p:txBody>
      </p:sp>
      <p:sp>
        <p:nvSpPr>
          <p:cNvPr id="404500" name="Rectangle 20"/>
          <p:cNvSpPr>
            <a:spLocks noChangeArrowheads="1"/>
          </p:cNvSpPr>
          <p:nvPr/>
        </p:nvSpPr>
        <p:spPr bwMode="auto">
          <a:xfrm>
            <a:off x="304800" y="3062288"/>
            <a:ext cx="9059863"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More generally, 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endParaRPr lang="en-US" i="1">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 name="Rectangle 20"/>
          <p:cNvSpPr>
            <a:spLocks noChangeArrowheads="1"/>
          </p:cNvSpPr>
          <p:nvPr/>
        </p:nvSpPr>
        <p:spPr bwMode="auto">
          <a:xfrm>
            <a:off x="776288" y="4540250"/>
            <a:ext cx="364490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&lt;line=39,x=x’,y=0&gt;</a:t>
            </a:r>
            <a:r>
              <a:rPr lang="en-US" i="1">
                <a:solidFill>
                  <a:schemeClr val="accent2"/>
                </a:solidFill>
                <a:effectLst>
                  <a:outerShdw blurRad="38100" dist="38100" dir="2700000" algn="tl">
                    <a:srgbClr val="000000"/>
                  </a:outerShdw>
                </a:effectLst>
                <a:cs typeface="+mn-cs"/>
              </a:rPr>
              <a:t>,y’)</a:t>
            </a:r>
            <a:r>
              <a:rPr lang="en-US" i="1">
                <a:cs typeface="+mn-cs"/>
              </a:rPr>
              <a:t> </a:t>
            </a:r>
          </a:p>
        </p:txBody>
      </p:sp>
      <p:sp>
        <p:nvSpPr>
          <p:cNvPr id="404499" name="Rectangle 19"/>
          <p:cNvSpPr>
            <a:spLocks noChangeArrowheads="1"/>
          </p:cNvSpPr>
          <p:nvPr/>
        </p:nvSpPr>
        <p:spPr bwMode="auto">
          <a:xfrm>
            <a:off x="-354013" y="4546600"/>
            <a:ext cx="1533526"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sp>
        <p:nvSpPr>
          <p:cNvPr id="3" name="Rectangle 17"/>
          <p:cNvSpPr>
            <a:spLocks noChangeArrowheads="1"/>
          </p:cNvSpPr>
          <p:nvPr/>
        </p:nvSpPr>
        <p:spPr bwMode="auto">
          <a:xfrm>
            <a:off x="304800" y="4114800"/>
            <a:ext cx="777875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z=x+y, a=x</a:t>
            </a:r>
            <a:r>
              <a:rPr lang="en-US" i="1">
                <a:solidFill>
                  <a:schemeClr val="accent2"/>
                </a:solidFill>
                <a:effectLst>
                  <a:outerShdw blurRad="38100" dist="38100" dir="2700000" algn="tl">
                    <a:srgbClr val="000000"/>
                  </a:outerShdw>
                </a:effectLst>
                <a:cs typeface="+mn-cs"/>
                <a:sym typeface="Symbol" pitchFamily="18" charset="2"/>
              </a:rPr>
              <a:t>y, b=a</a:t>
            </a:r>
            <a:r>
              <a:rPr lang="en-US" i="1" baseline="30000">
                <a:solidFill>
                  <a:schemeClr val="accent2"/>
                </a:solidFill>
                <a:effectLst>
                  <a:outerShdw blurRad="38100" dist="38100" dir="2700000" algn="tl">
                    <a:srgbClr val="000000"/>
                  </a:outerShdw>
                </a:effectLst>
                <a:cs typeface="+mn-cs"/>
                <a:sym typeface="Symbol" pitchFamily="18" charset="2"/>
              </a:rPr>
              <a:t>x</a:t>
            </a:r>
            <a:r>
              <a:rPr lang="en-US" i="1">
                <a:solidFill>
                  <a:schemeClr val="accent2"/>
                </a:solidFill>
                <a:effectLst>
                  <a:outerShdw blurRad="38100" dist="38100" dir="2700000" algn="tl">
                    <a:srgbClr val="000000"/>
                  </a:outerShdw>
                </a:effectLst>
                <a:cs typeface="+mn-cs"/>
                <a:sym typeface="Symbol" pitchFamily="18" charset="2"/>
              </a:rPr>
              <a:t>, …, </a:t>
            </a:r>
            <a:r>
              <a:rPr lang="en-US" i="1">
                <a:solidFill>
                  <a:schemeClr val="accent2"/>
                </a:solidFill>
                <a:effectLst>
                  <a:outerShdw blurRad="38100" dist="38100" dir="2700000" algn="tl">
                    <a:srgbClr val="000000"/>
                  </a:outerShdw>
                </a:effectLst>
                <a:cs typeface="+mn-cs"/>
              </a:rPr>
              <a:t> move head right.</a:t>
            </a:r>
          </a:p>
        </p:txBody>
      </p:sp>
      <p:sp>
        <p:nvSpPr>
          <p:cNvPr id="4" name="Rectangle 20"/>
          <p:cNvSpPr>
            <a:spLocks noChangeArrowheads="1"/>
          </p:cNvSpPr>
          <p:nvPr/>
        </p:nvSpPr>
        <p:spPr bwMode="auto">
          <a:xfrm>
            <a:off x="776288" y="5097463"/>
            <a:ext cx="748665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y’,z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sym typeface="Symbol" pitchFamily="18" charset="2"/>
              </a:rPr>
              <a:t>y’,b</a:t>
            </a:r>
            <a:r>
              <a:rPr lang="en-US" i="1" baseline="-25000" dirty="0">
                <a:solidFill>
                  <a:schemeClr val="accent2"/>
                </a:solidFill>
                <a:effectLst>
                  <a:outerShdw blurRad="38100" dist="38100" dir="2700000" algn="tl">
                    <a:srgbClr val="000000"/>
                  </a:outerShdw>
                </a:effectLst>
                <a:cs typeface="+mn-cs"/>
                <a:sym typeface="Symbol" pitchFamily="18" charset="2"/>
              </a:rPr>
              <a:t>=</a:t>
            </a:r>
            <a:r>
              <a:rPr lang="en-US" i="1" baseline="-25000" dirty="0" err="1">
                <a:solidFill>
                  <a:schemeClr val="accent2"/>
                </a:solidFill>
                <a:effectLst>
                  <a:outerShdw blurRad="38100" dist="38100" dir="2700000" algn="tl">
                    <a:srgbClr val="000000"/>
                  </a:outerShdw>
                </a:effectLst>
                <a:cs typeface="+mn-cs"/>
                <a:sym typeface="Symbol" pitchFamily="18" charset="2"/>
              </a:rPr>
              <a:t>a’</a:t>
            </a:r>
            <a:r>
              <a:rPr lang="en-US" sz="1600" i="1" dirty="0" err="1">
                <a:solidFill>
                  <a:schemeClr val="accent2"/>
                </a:solidFill>
                <a:effectLst>
                  <a:outerShdw blurRad="38100" dist="38100" dir="2700000" algn="tl">
                    <a:srgbClr val="000000"/>
                  </a:outerShdw>
                </a:effectLst>
                <a:cs typeface="+mn-cs"/>
                <a:sym typeface="Symbol" pitchFamily="18" charset="2"/>
              </a:rPr>
              <a:t>x</a:t>
            </a:r>
            <a:r>
              <a:rPr lang="en-US" sz="1600" i="1" dirty="0">
                <a:solidFill>
                  <a:schemeClr val="accent2"/>
                </a:solidFill>
                <a:effectLst>
                  <a:outerShdw blurRad="38100" dist="38100" dir="2700000" algn="tl">
                    <a:srgbClr val="000000"/>
                  </a:outerShdw>
                </a:effectLst>
                <a:cs typeface="+mn-cs"/>
                <a:sym typeface="Symbol" pitchFamily="18" charset="2"/>
              </a:rPr>
              <a:t>’</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y’,right</a:t>
            </a:r>
            <a:r>
              <a:rPr lang="en-US" i="1" dirty="0">
                <a:solidFill>
                  <a:schemeClr val="accent2"/>
                </a:solidFill>
                <a:effectLst>
                  <a:outerShdw blurRad="38100" dist="38100" dir="2700000" algn="tl">
                    <a:srgbClr val="000000"/>
                  </a:outerShdw>
                </a:effectLst>
                <a:cs typeface="+mn-cs"/>
              </a:rPr>
              <a:t>&gt;</a:t>
            </a:r>
          </a:p>
        </p:txBody>
      </p:sp>
      <p:sp>
        <p:nvSpPr>
          <p:cNvPr id="453657" name="Rectangle 25"/>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3659" name="Rectangle 27"/>
          <p:cNvSpPr>
            <a:spLocks noChangeArrowheads="1"/>
          </p:cNvSpPr>
          <p:nvPr/>
        </p:nvSpPr>
        <p:spPr bwMode="auto">
          <a:xfrm>
            <a:off x="6870700"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a=6</a:t>
            </a:r>
          </a:p>
          <a:p>
            <a:pPr eaLnBrk="0" hangingPunct="0">
              <a:defRPr/>
            </a:pPr>
            <a:r>
              <a:rPr lang="en-US" sz="1800">
                <a:solidFill>
                  <a:schemeClr val="bg2"/>
                </a:solidFill>
                <a:effectLst>
                  <a:outerShdw blurRad="38100" dist="38100" dir="2700000" algn="tl">
                    <a:srgbClr val="FFFFFF"/>
                  </a:outerShdw>
                </a:effectLst>
                <a:cs typeface="+mn-cs"/>
              </a:rPr>
              <a:t>b=216</a:t>
            </a:r>
          </a:p>
          <a:p>
            <a:pPr eaLnBrk="0" hangingPunct="0">
              <a:defRPr/>
            </a:pPr>
            <a:r>
              <a:rPr lang="en-US" sz="1800">
                <a:solidFill>
                  <a:schemeClr val="bg2"/>
                </a:solidFill>
                <a:effectLst>
                  <a:outerShdw blurRad="38100" dist="38100" dir="2700000" algn="tl">
                    <a:srgbClr val="FFFFFF"/>
                  </a:outerShdw>
                </a:effectLst>
                <a:cs typeface="+mn-cs"/>
              </a:rPr>
              <a:t>…</a:t>
            </a:r>
          </a:p>
        </p:txBody>
      </p:sp>
      <p:sp>
        <p:nvSpPr>
          <p:cNvPr id="5" name="Rectangle 20"/>
          <p:cNvSpPr>
            <a:spLocks noChangeArrowheads="1"/>
          </p:cNvSpPr>
          <p:nvPr/>
        </p:nvSpPr>
        <p:spPr bwMode="auto">
          <a:xfrm>
            <a:off x="85725" y="5715000"/>
            <a:ext cx="7839075" cy="946150"/>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Evaluating </a:t>
            </a:r>
            <a:r>
              <a:rPr lang="en-US" i="1">
                <a:solidFill>
                  <a:schemeClr val="accent2"/>
                </a:solidFill>
                <a:effectLst>
                  <a:outerShdw blurRad="38100" dist="38100" dir="2700000" algn="tl">
                    <a:srgbClr val="000000"/>
                  </a:outerShdw>
                </a:effectLst>
                <a:cs typeface="+mn-cs"/>
              </a:rPr>
              <a:t>z, a, &amp; b</a:t>
            </a:r>
            <a:r>
              <a:rPr lang="en-US">
                <a:effectLst>
                  <a:outerShdw blurRad="38100" dist="38100" dir="2700000" algn="tl">
                    <a:srgbClr val="000000"/>
                  </a:outerShdw>
                </a:effectLst>
                <a:cs typeface="+mn-cs"/>
              </a:rPr>
              <a:t> does not require extra time. </a:t>
            </a:r>
          </a:p>
          <a:p>
            <a:pPr eaLnBrk="0" hangingPunct="0">
              <a:defRPr/>
            </a:pPr>
            <a:r>
              <a:rPr lang="en-US">
                <a:effectLst>
                  <a:outerShdw blurRad="38100" dist="38100" dir="2700000" algn="tl">
                    <a:srgbClr val="000000"/>
                  </a:outerShdw>
                </a:effectLst>
                <a:cs typeface="+mn-cs"/>
              </a:rPr>
              <a:t>Does it require more states (a bigger black board)? </a:t>
            </a:r>
            <a:endParaRPr lang="en-US" i="1">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6878638" y="990600"/>
            <a:ext cx="1046162" cy="2012950"/>
            <a:chOff x="4333" y="624"/>
            <a:chExt cx="659" cy="1268"/>
          </a:xfrm>
        </p:grpSpPr>
        <p:sp>
          <p:nvSpPr>
            <p:cNvPr id="68638" name="Rectangle 3"/>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4660" name="Rectangle 4"/>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861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8617" name="Group 11"/>
          <p:cNvGrpSpPr>
            <a:grpSpLocks/>
          </p:cNvGrpSpPr>
          <p:nvPr/>
        </p:nvGrpSpPr>
        <p:grpSpPr bwMode="auto">
          <a:xfrm>
            <a:off x="5718175" y="990600"/>
            <a:ext cx="1227138" cy="2012950"/>
            <a:chOff x="3602" y="624"/>
            <a:chExt cx="773" cy="1268"/>
          </a:xfrm>
        </p:grpSpPr>
        <p:sp>
          <p:nvSpPr>
            <p:cNvPr id="6863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863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3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863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863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863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54681" name="Rectangle 25"/>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4682" name="Rectangle 26"/>
          <p:cNvSpPr>
            <a:spLocks noChangeArrowheads="1"/>
          </p:cNvSpPr>
          <p:nvPr/>
        </p:nvSpPr>
        <p:spPr bwMode="auto">
          <a:xfrm>
            <a:off x="6870700"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a=6</a:t>
            </a:r>
          </a:p>
          <a:p>
            <a:pPr eaLnBrk="0" hangingPunct="0">
              <a:defRPr/>
            </a:pPr>
            <a:r>
              <a:rPr lang="en-US" sz="1800">
                <a:solidFill>
                  <a:schemeClr val="bg2"/>
                </a:solidFill>
                <a:effectLst>
                  <a:outerShdw blurRad="38100" dist="38100" dir="2700000" algn="tl">
                    <a:srgbClr val="FFFFFF"/>
                  </a:outerShdw>
                </a:effectLst>
                <a:cs typeface="+mn-cs"/>
              </a:rPr>
              <a:t>b=216</a:t>
            </a:r>
          </a:p>
          <a:p>
            <a:pPr eaLnBrk="0" hangingPunct="0">
              <a:defRPr/>
            </a:pPr>
            <a:r>
              <a:rPr lang="en-US" sz="1800">
                <a:solidFill>
                  <a:schemeClr val="bg2"/>
                </a:solidFill>
                <a:effectLst>
                  <a:outerShdw blurRad="38100" dist="38100" dir="2700000" algn="tl">
                    <a:srgbClr val="FFFFFF"/>
                  </a:outerShdw>
                </a:effectLst>
                <a:cs typeface="+mn-cs"/>
              </a:rPr>
              <a:t>…</a:t>
            </a:r>
          </a:p>
        </p:txBody>
      </p:sp>
      <p:sp>
        <p:nvSpPr>
          <p:cNvPr id="404500" name="Rectangle 20"/>
          <p:cNvSpPr>
            <a:spLocks noChangeArrowheads="1"/>
          </p:cNvSpPr>
          <p:nvPr/>
        </p:nvSpPr>
        <p:spPr bwMode="auto">
          <a:xfrm>
            <a:off x="179388" y="5715000"/>
            <a:ext cx="8294687" cy="954088"/>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The fancy state names are only for the programmer.</a:t>
            </a:r>
          </a:p>
          <a:p>
            <a:pPr eaLnBrk="0" hangingPunct="0">
              <a:defRPr/>
            </a:pPr>
            <a:r>
              <a:rPr lang="en-US" dirty="0">
                <a:effectLst>
                  <a:outerShdw blurRad="38100" dist="38100" dir="2700000" algn="tl">
                    <a:srgbClr val="000000"/>
                  </a:outerShdw>
                </a:effectLst>
                <a:cs typeface="+mn-cs"/>
              </a:rPr>
              <a:t>Later renaming them to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a:t>
            </a:r>
            <a:r>
              <a:rPr lang="en-US" dirty="0">
                <a:cs typeface="+mn-cs"/>
              </a:rPr>
              <a:t>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i="1" dirty="0">
                <a:solidFill>
                  <a:schemeClr val="accent2"/>
                </a:solidFill>
                <a:effectLst>
                  <a:outerShdw blurRad="38100" dist="38100" dir="2700000" algn="tl">
                    <a:srgbClr val="000000"/>
                  </a:outerShdw>
                </a:effectLst>
                <a:cs typeface="+mn-cs"/>
              </a:rPr>
              <a:t>,</a:t>
            </a:r>
            <a:r>
              <a:rPr lang="en-US" dirty="0">
                <a:cs typeface="+mn-cs"/>
              </a:rPr>
              <a:t> … changes nothing.</a:t>
            </a:r>
          </a:p>
        </p:txBody>
      </p:sp>
      <p:grpSp>
        <p:nvGrpSpPr>
          <p:cNvPr id="8" name="Group 31"/>
          <p:cNvGrpSpPr>
            <a:grpSpLocks/>
          </p:cNvGrpSpPr>
          <p:nvPr/>
        </p:nvGrpSpPr>
        <p:grpSpPr bwMode="auto">
          <a:xfrm>
            <a:off x="6597650" y="381000"/>
            <a:ext cx="1603375" cy="2622550"/>
            <a:chOff x="4156" y="240"/>
            <a:chExt cx="1010" cy="1652"/>
          </a:xfrm>
        </p:grpSpPr>
        <p:sp>
          <p:nvSpPr>
            <p:cNvPr id="68630" name="Rectangle 29"/>
            <p:cNvSpPr>
              <a:spLocks noChangeArrowheads="1"/>
            </p:cNvSpPr>
            <p:nvPr/>
          </p:nvSpPr>
          <p:spPr bwMode="auto">
            <a:xfrm>
              <a:off x="4375" y="624"/>
              <a:ext cx="617" cy="1268"/>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4686" name="Rectangle 30"/>
            <p:cNvSpPr>
              <a:spLocks noChangeArrowheads="1"/>
            </p:cNvSpPr>
            <p:nvPr/>
          </p:nvSpPr>
          <p:spPr bwMode="auto">
            <a:xfrm>
              <a:off x="4156" y="240"/>
              <a:ext cx="1010" cy="404"/>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hlink"/>
                  </a:solidFill>
                  <a:effectLst>
                    <a:outerShdw blurRad="38100" dist="38100" dir="2700000" algn="tl">
                      <a:srgbClr val="000000"/>
                    </a:outerShdw>
                  </a:effectLst>
                  <a:cs typeface="+mn-cs"/>
                </a:rPr>
                <a:t>Implied </a:t>
              </a:r>
              <a:br>
                <a:rPr lang="en-US" sz="1800">
                  <a:solidFill>
                    <a:schemeClr val="hlink"/>
                  </a:solidFill>
                  <a:effectLst>
                    <a:outerShdw blurRad="38100" dist="38100" dir="2700000" algn="tl">
                      <a:srgbClr val="000000"/>
                    </a:outerShdw>
                  </a:effectLst>
                  <a:cs typeface="+mn-cs"/>
                </a:rPr>
              </a:br>
              <a:r>
                <a:rPr lang="en-US" sz="1800">
                  <a:solidFill>
                    <a:schemeClr val="hlink"/>
                  </a:solidFill>
                  <a:effectLst>
                    <a:outerShdw blurRad="38100" dist="38100" dir="2700000" algn="tl">
                      <a:srgbClr val="000000"/>
                    </a:outerShdw>
                  </a:effectLst>
                  <a:cs typeface="+mn-cs"/>
                </a:rPr>
                <a:t>Knowledge</a:t>
              </a:r>
            </a:p>
          </p:txBody>
        </p:sp>
      </p:grpSp>
      <p:sp>
        <p:nvSpPr>
          <p:cNvPr id="2" name="Rectangle 20"/>
          <p:cNvSpPr>
            <a:spLocks noChangeArrowheads="1"/>
          </p:cNvSpPr>
          <p:nvPr/>
        </p:nvSpPr>
        <p:spPr bwMode="auto">
          <a:xfrm>
            <a:off x="228600" y="4572000"/>
            <a:ext cx="6176963" cy="946150"/>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As long as the TM knows </a:t>
            </a:r>
            <a:r>
              <a:rPr lang="en-US" i="1">
                <a:solidFill>
                  <a:schemeClr val="accent2"/>
                </a:solidFill>
                <a:effectLst>
                  <a:outerShdw blurRad="38100" dist="38100" dir="2700000" algn="tl">
                    <a:srgbClr val="000000"/>
                  </a:outerShdw>
                </a:effectLst>
                <a:cs typeface="+mn-cs"/>
              </a:rPr>
              <a:t>x &amp; y</a:t>
            </a:r>
            <a:r>
              <a:rPr lang="en-US">
                <a:effectLst>
                  <a:outerShdw blurRad="38100" dist="38100" dir="2700000" algn="tl">
                    <a:srgbClr val="000000"/>
                  </a:outerShdw>
                </a:effectLst>
                <a:cs typeface="+mn-cs"/>
              </a:rPr>
              <a:t>,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it implicitly knows </a:t>
            </a:r>
            <a:r>
              <a:rPr lang="en-US" i="1">
                <a:solidFill>
                  <a:schemeClr val="accent2"/>
                </a:solidFill>
                <a:effectLst>
                  <a:outerShdw blurRad="38100" dist="38100" dir="2700000" algn="tl">
                    <a:srgbClr val="000000"/>
                  </a:outerShdw>
                </a:effectLst>
                <a:cs typeface="+mn-cs"/>
              </a:rPr>
              <a:t>x+y, x</a:t>
            </a:r>
            <a:r>
              <a:rPr lang="en-US" i="1">
                <a:solidFill>
                  <a:schemeClr val="accent2"/>
                </a:solidFill>
                <a:effectLst>
                  <a:outerShdw blurRad="38100" dist="38100" dir="2700000" algn="tl">
                    <a:srgbClr val="000000"/>
                  </a:outerShdw>
                </a:effectLst>
                <a:cs typeface="+mn-cs"/>
                <a:sym typeface="Symbol" pitchFamily="18" charset="2"/>
              </a:rPr>
              <a:t>y, (</a:t>
            </a:r>
            <a:r>
              <a:rPr lang="en-US" i="1">
                <a:solidFill>
                  <a:schemeClr val="accent2"/>
                </a:solidFill>
                <a:effectLst>
                  <a:outerShdw blurRad="38100" dist="38100" dir="2700000" algn="tl">
                    <a:srgbClr val="000000"/>
                  </a:outerShdw>
                </a:effectLst>
                <a:cs typeface="+mn-cs"/>
              </a:rPr>
              <a:t>x</a:t>
            </a:r>
            <a:r>
              <a:rPr lang="en-US" i="1">
                <a:solidFill>
                  <a:schemeClr val="accent2"/>
                </a:solidFill>
                <a:effectLst>
                  <a:outerShdw blurRad="38100" dist="38100" dir="2700000" algn="tl">
                    <a:srgbClr val="000000"/>
                  </a:outerShdw>
                </a:effectLst>
                <a:cs typeface="+mn-cs"/>
                <a:sym typeface="Symbol" pitchFamily="18" charset="2"/>
              </a:rPr>
              <a:t>y)</a:t>
            </a:r>
            <a:r>
              <a:rPr lang="en-US" i="1" baseline="30000">
                <a:solidFill>
                  <a:schemeClr val="accent2"/>
                </a:solidFill>
                <a:effectLst>
                  <a:outerShdw blurRad="38100" dist="38100" dir="2700000" algn="tl">
                    <a:srgbClr val="000000"/>
                  </a:outerShdw>
                </a:effectLst>
                <a:cs typeface="+mn-cs"/>
                <a:sym typeface="Symbol" pitchFamily="18" charset="2"/>
              </a:rPr>
              <a:t>y</a:t>
            </a:r>
            <a:r>
              <a:rPr lang="en-US" i="1">
                <a:solidFill>
                  <a:schemeClr val="accent2"/>
                </a:solidFill>
                <a:effectLst>
                  <a:outerShdw blurRad="38100" dist="38100" dir="2700000" algn="tl">
                    <a:srgbClr val="000000"/>
                  </a:outerShdw>
                </a:effectLst>
                <a:cs typeface="+mn-cs"/>
                <a:sym typeface="Symbol" pitchFamily="18" charset="2"/>
              </a:rPr>
              <a:t> , …</a:t>
            </a:r>
            <a:endParaRPr lang="en-US">
              <a:effectLst>
                <a:outerShdw blurRad="38100" dist="38100" dir="2700000" algn="tl">
                  <a:srgbClr val="000000"/>
                </a:outerShdw>
              </a:effectLst>
              <a:cs typeface="+mn-cs"/>
            </a:endParaRPr>
          </a:p>
        </p:txBody>
      </p:sp>
      <p:grpSp>
        <p:nvGrpSpPr>
          <p:cNvPr id="9" name="Group 35"/>
          <p:cNvGrpSpPr>
            <a:grpSpLocks/>
          </p:cNvGrpSpPr>
          <p:nvPr/>
        </p:nvGrpSpPr>
        <p:grpSpPr bwMode="auto">
          <a:xfrm>
            <a:off x="304800" y="3062288"/>
            <a:ext cx="6732588" cy="1433512"/>
            <a:chOff x="192" y="1929"/>
            <a:chExt cx="4241" cy="903"/>
          </a:xfrm>
        </p:grpSpPr>
        <p:sp>
          <p:nvSpPr>
            <p:cNvPr id="3" name="Rectangle 20"/>
            <p:cNvSpPr>
              <a:spLocks noChangeArrowheads="1"/>
            </p:cNvSpPr>
            <p:nvPr/>
          </p:nvSpPr>
          <p:spPr bwMode="auto">
            <a:xfrm>
              <a:off x="192" y="1929"/>
              <a:ext cx="4241"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No, it really is just a renaming of the states.</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1103" y="2208"/>
              <a:ext cx="1836"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&lt;line=40,x=x’,y=,y’&gt;</a:t>
              </a:r>
              <a:endParaRPr lang="en-US" i="1">
                <a:solidFill>
                  <a:schemeClr val="accent2"/>
                </a:solidFill>
                <a:effectLst>
                  <a:outerShdw blurRad="38100" dist="38100" dir="2700000" algn="tl">
                    <a:srgbClr val="000000"/>
                  </a:outerShdw>
                </a:effectLst>
                <a:cs typeface="+mn-cs"/>
              </a:endParaRPr>
            </a:p>
          </p:txBody>
        </p:sp>
        <p:sp>
          <p:nvSpPr>
            <p:cNvPr id="5" name="Rectangle 20"/>
            <p:cNvSpPr>
              <a:spLocks noChangeArrowheads="1"/>
            </p:cNvSpPr>
            <p:nvPr/>
          </p:nvSpPr>
          <p:spPr bwMode="auto">
            <a:xfrm>
              <a:off x="854" y="2505"/>
              <a:ext cx="3562"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a:solidFill>
                    <a:schemeClr val="hlink"/>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 q</a:t>
              </a:r>
              <a:r>
                <a:rPr lang="en-US" i="1" baseline="-25000">
                  <a:solidFill>
                    <a:schemeClr val="accent2"/>
                  </a:solidFill>
                  <a:effectLst>
                    <a:outerShdw blurRad="38100" dist="38100" dir="2700000" algn="tl">
                      <a:srgbClr val="000000"/>
                    </a:outerShdw>
                  </a:effectLst>
                  <a:cs typeface="+mn-cs"/>
                </a:rPr>
                <a:t>&lt;line=40,x=x’,y=,y’,z=x’+y’,a=x’</a:t>
              </a:r>
              <a:r>
                <a:rPr lang="en-US" i="1" baseline="-25000">
                  <a:solidFill>
                    <a:schemeClr val="accent2"/>
                  </a:solidFill>
                  <a:effectLst>
                    <a:outerShdw blurRad="38100" dist="38100" dir="2700000" algn="tl">
                      <a:srgbClr val="000000"/>
                    </a:outerShdw>
                  </a:effectLst>
                  <a:cs typeface="+mn-cs"/>
                  <a:sym typeface="Symbol" pitchFamily="18" charset="2"/>
                </a:rPr>
                <a:t>y’,b=a’</a:t>
              </a:r>
              <a:r>
                <a:rPr lang="en-US" sz="1600" i="1">
                  <a:solidFill>
                    <a:schemeClr val="accent2"/>
                  </a:solidFill>
                  <a:effectLst>
                    <a:outerShdw blurRad="38100" dist="38100" dir="2700000" algn="tl">
                      <a:srgbClr val="000000"/>
                    </a:outerShdw>
                  </a:effectLst>
                  <a:cs typeface="+mn-cs"/>
                  <a:sym typeface="Symbol" pitchFamily="18" charset="2"/>
                </a:rPr>
                <a:t>x’</a:t>
              </a:r>
              <a:r>
                <a:rPr lang="en-US" i="1" baseline="-25000">
                  <a:solidFill>
                    <a:schemeClr val="accent2"/>
                  </a:solidFill>
                  <a:effectLst>
                    <a:outerShdw blurRad="38100" dist="38100" dir="2700000" algn="tl">
                      <a:srgbClr val="000000"/>
                    </a:outerShdw>
                  </a:effectLst>
                  <a:cs typeface="+mn-cs"/>
                </a:rPr>
                <a:t>&gt;</a:t>
              </a:r>
              <a:endParaRPr lang="en-US" i="1">
                <a:solidFill>
                  <a:schemeClr val="accent2"/>
                </a:solidFill>
                <a:effectLst>
                  <a:outerShdw blurRad="38100" dist="38100" dir="2700000" algn="tl">
                    <a:srgbClr val="000000"/>
                  </a:outerShdw>
                </a:effectLst>
                <a:cs typeface="+mn-cs"/>
              </a:endParaRPr>
            </a:p>
          </p:txBody>
        </p:sp>
        <p:sp>
          <p:nvSpPr>
            <p:cNvPr id="404499" name="Rectangle 19"/>
            <p:cNvSpPr>
              <a:spLocks noChangeArrowheads="1"/>
            </p:cNvSpPr>
            <p:nvPr/>
          </p:nvSpPr>
          <p:spPr bwMode="auto">
            <a:xfrm>
              <a:off x="391" y="2217"/>
              <a:ext cx="966" cy="32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grpSp>
      <p:sp>
        <p:nvSpPr>
          <p:cNvPr id="1311750" name="Text Box 6"/>
          <p:cNvSpPr txBox="1">
            <a:spLocks noChangeArrowheads="1"/>
          </p:cNvSpPr>
          <p:nvPr/>
        </p:nvSpPr>
        <p:spPr bwMode="auto">
          <a:xfrm>
            <a:off x="5257800" y="4418013"/>
            <a:ext cx="4572000" cy="1373187"/>
          </a:xfrm>
          <a:prstGeom prst="rect">
            <a:avLst/>
          </a:prstGeom>
          <a:noFill/>
          <a:ln w="38100" cap="sq">
            <a:noFill/>
            <a:miter lim="800000"/>
            <a:headEnd/>
            <a:tailEnd/>
          </a:ln>
          <a:effectLst/>
        </p:spPr>
        <p:txBody>
          <a:bodyPr lIns="274320" rIns="274320">
            <a:spAutoFit/>
          </a:bodyPr>
          <a:lstStyle/>
          <a:p>
            <a:pPr algn="ctr" eaLnBrk="0" hangingPunct="0">
              <a:defRPr/>
            </a:pPr>
            <a:r>
              <a:rPr lang="en-US">
                <a:effectLst>
                  <a:outerShdw blurRad="38100" dist="38100" dir="2700000" algn="tl">
                    <a:srgbClr val="000000"/>
                  </a:outerShdw>
                </a:effectLst>
                <a:cs typeface="+mn-cs"/>
              </a:rPr>
              <a:t>For  </a:t>
            </a:r>
            <a:r>
              <a:rPr lang="en-US" i="1">
                <a:solidFill>
                  <a:schemeClr val="accent2"/>
                </a:solidFill>
                <a:effectLst>
                  <a:outerShdw blurRad="38100" dist="38100" dir="2700000" algn="tl">
                    <a:srgbClr val="000000"/>
                  </a:outerShdw>
                </a:effectLst>
                <a:cs typeface="+mn-cs"/>
              </a:rPr>
              <a:t>x,y</a:t>
            </a:r>
            <a:r>
              <a:rPr lang="en-US">
                <a:solidFill>
                  <a:schemeClr val="accent2"/>
                </a:solidFill>
                <a:effectLst>
                  <a:outerShdw blurRad="38100" dist="38100" dir="2700000" algn="tl">
                    <a:srgbClr val="000000"/>
                  </a:outerShdw>
                </a:effectLst>
                <a:cs typeface="+mn-cs"/>
              </a:rPr>
              <a:t> </a:t>
            </a:r>
            <a:r>
              <a:rPr lang="el-GR">
                <a:solidFill>
                  <a:schemeClr val="accent2"/>
                </a:solidFill>
                <a:effectLst>
                  <a:outerShdw blurRad="38100" dist="38100" dir="2700000" algn="tl">
                    <a:srgbClr val="000000"/>
                  </a:outerShdw>
                </a:effectLst>
                <a:cs typeface="Times New Roman" pitchFamily="18" charset="0"/>
              </a:rPr>
              <a:t>ϵ</a:t>
            </a:r>
            <a:r>
              <a:rPr lang="en-US">
                <a:solidFill>
                  <a:schemeClr val="accent2"/>
                </a:solidFill>
                <a:effectLst>
                  <a:outerShdw blurRad="38100" dist="38100" dir="2700000" algn="tl">
                    <a:srgbClr val="000000"/>
                  </a:outerShdw>
                </a:effectLst>
                <a:cs typeface="Times New Roman" pitchFamily="18" charset="0"/>
              </a:rPr>
              <a:t> </a:t>
            </a:r>
            <a:r>
              <a:rPr lang="en-US">
                <a:solidFill>
                  <a:schemeClr val="accent2"/>
                </a:solidFill>
                <a:effectLst>
                  <a:outerShdw blurRad="38100" dist="38100" dir="2700000" algn="tl">
                    <a:srgbClr val="000000"/>
                  </a:outerShdw>
                </a:effectLst>
                <a:cs typeface="+mn-cs"/>
              </a:rPr>
              <a:t>{0,1,2,3,4},</a:t>
            </a:r>
            <a:r>
              <a:rPr lang="en-US">
                <a:effectLst>
                  <a:outerShdw blurRad="38100" dist="38100" dir="2700000" algn="tl">
                    <a:srgbClr val="000000"/>
                  </a:outerShdw>
                </a:effectLst>
                <a:cs typeface="+mn-cs"/>
              </a:rPr>
              <a:t>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there are still only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25=5</a:t>
            </a:r>
            <a:r>
              <a:rPr lang="en-US">
                <a:effectLst>
                  <a:outerShdw blurRad="38100" dist="38100" dir="2700000" algn="tl">
                    <a:srgbClr val="000000"/>
                  </a:outerShdw>
                </a:effectLst>
                <a:cs typeface="+mn-cs"/>
                <a:sym typeface="Symbol" pitchFamily="18" charset="2"/>
              </a:rPr>
              <a:t>5 states.</a:t>
            </a:r>
            <a:endParaRPr lang="en-US">
              <a:solidFill>
                <a:schemeClr val="accent2"/>
              </a:solidFill>
              <a:effectLst>
                <a:outerShdw blurRad="38100" dist="38100" dir="2700000" algn="tl">
                  <a:srgbClr val="000000"/>
                </a:outerShdw>
              </a:effectLst>
              <a:cs typeface="+mn-cs"/>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311750">
                                            <p:txEl>
                                              <p:pRg st="0" end="0"/>
                                            </p:txEl>
                                          </p:spTgt>
                                        </p:tgtEl>
                                        <p:attrNameLst>
                                          <p:attrName>style.visibility</p:attrName>
                                        </p:attrNameLst>
                                      </p:cBhvr>
                                      <p:to>
                                        <p:strVal val="visible"/>
                                      </p:to>
                                    </p:set>
                                    <p:anim calcmode="lin" valueType="num">
                                      <p:cBhvr additive="base">
                                        <p:cTn id="25" dur="500" fill="hold"/>
                                        <p:tgtEl>
                                          <p:spTgt spid="1311750">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3117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04500"/>
                                        </p:tgtEl>
                                        <p:attrNameLst>
                                          <p:attrName>style.visibility</p:attrName>
                                        </p:attrNameLst>
                                      </p:cBhvr>
                                      <p:to>
                                        <p:strVal val="visible"/>
                                      </p:to>
                                    </p:set>
                                    <p:anim calcmode="lin" valueType="num">
                                      <p:cBhvr additive="base">
                                        <p:cTn id="31" dur="500" fill="hold"/>
                                        <p:tgtEl>
                                          <p:spTgt spid="404500"/>
                                        </p:tgtEl>
                                        <p:attrNameLst>
                                          <p:attrName>ppt_x</p:attrName>
                                        </p:attrNameLst>
                                      </p:cBhvr>
                                      <p:tavLst>
                                        <p:tav tm="0">
                                          <p:val>
                                            <p:strVal val="#ppt_x"/>
                                          </p:val>
                                        </p:tav>
                                        <p:tav tm="100000">
                                          <p:val>
                                            <p:strVal val="#ppt_x"/>
                                          </p:val>
                                        </p:tav>
                                      </p:tavLst>
                                    </p:anim>
                                    <p:anim calcmode="lin" valueType="num">
                                      <p:cBhvr additive="base">
                                        <p:cTn id="32" dur="500" fill="hold"/>
                                        <p:tgtEl>
                                          <p:spTgt spid="4045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500" grpId="0"/>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1371600" y="3783013"/>
            <a:ext cx="66294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The 1890 census compiled by machine </a:t>
            </a:r>
            <a:br>
              <a:rPr lang="en-CA" altLang="en-US" sz="2400">
                <a:latin typeface="Times New Roman" pitchFamily="18" charset="0"/>
              </a:rPr>
            </a:br>
            <a:r>
              <a:rPr lang="en-CA" altLang="en-US" sz="2400">
                <a:latin typeface="Times New Roman" pitchFamily="18" charset="0"/>
              </a:rPr>
              <a:t>that sorted punched cards.</a:t>
            </a:r>
          </a:p>
          <a:p>
            <a:pPr>
              <a:spcBef>
                <a:spcPct val="0"/>
              </a:spcBef>
            </a:pPr>
            <a:r>
              <a:rPr lang="en-CA" altLang="en-US" sz="2400">
                <a:latin typeface="Times New Roman" pitchFamily="18" charset="0"/>
              </a:rPr>
              <a:t>Reduced required time from eight to one year</a:t>
            </a:r>
          </a:p>
          <a:p>
            <a:pPr>
              <a:spcBef>
                <a:spcPct val="0"/>
              </a:spcBef>
            </a:pPr>
            <a:r>
              <a:rPr lang="en-CA" altLang="en-US" sz="2400">
                <a:latin typeface="Times New Roman" pitchFamily="18" charset="0"/>
              </a:rPr>
              <a:t>Population of 62,947,714</a:t>
            </a:r>
          </a:p>
        </p:txBody>
      </p:sp>
      <p:pic>
        <p:nvPicPr>
          <p:cNvPr id="380930" name="Picture 2" descr="http://upload.wikimedia.org/wikipedia/commons/thumb/2/22/1890B.jpg/200px-1890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4200" y="685800"/>
            <a:ext cx="1905000"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0930"/>
                                        </p:tgtEl>
                                        <p:attrNameLst>
                                          <p:attrName>style.visibility</p:attrName>
                                        </p:attrNameLst>
                                      </p:cBhvr>
                                      <p:to>
                                        <p:strVal val="visible"/>
                                      </p:to>
                                    </p:set>
                                    <p:anim calcmode="lin" valueType="num">
                                      <p:cBhvr additive="base">
                                        <p:cTn id="7" dur="500" fill="hold"/>
                                        <p:tgtEl>
                                          <p:spTgt spid="380930"/>
                                        </p:tgtEl>
                                        <p:attrNameLst>
                                          <p:attrName>ppt_x</p:attrName>
                                        </p:attrNameLst>
                                      </p:cBhvr>
                                      <p:tavLst>
                                        <p:tav tm="0">
                                          <p:val>
                                            <p:strVal val="#ppt_x"/>
                                          </p:val>
                                        </p:tav>
                                        <p:tav tm="100000">
                                          <p:val>
                                            <p:strVal val="#ppt_x"/>
                                          </p:val>
                                        </p:tav>
                                      </p:tavLst>
                                    </p:anim>
                                    <p:anim calcmode="lin" valueType="num">
                                      <p:cBhvr additive="base">
                                        <p:cTn id="8" dur="500" fill="hold"/>
                                        <p:tgtEl>
                                          <p:spTgt spid="3809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240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2409" name="Group 21"/>
          <p:cNvGrpSpPr>
            <a:grpSpLocks/>
          </p:cNvGrpSpPr>
          <p:nvPr/>
        </p:nvGrpSpPr>
        <p:grpSpPr bwMode="auto">
          <a:xfrm flipH="1">
            <a:off x="7848600" y="2535238"/>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2410" name="Group 16"/>
          <p:cNvGrpSpPr>
            <a:grpSpLocks/>
          </p:cNvGrpSpPr>
          <p:nvPr/>
        </p:nvGrpSpPr>
        <p:grpSpPr bwMode="auto">
          <a:xfrm flipH="1">
            <a:off x="685800" y="2057400"/>
            <a:ext cx="401638" cy="1143000"/>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2411" name="Group 5"/>
          <p:cNvGrpSpPr>
            <a:grpSpLocks/>
          </p:cNvGrpSpPr>
          <p:nvPr/>
        </p:nvGrpSpPr>
        <p:grpSpPr bwMode="auto">
          <a:xfrm>
            <a:off x="533400" y="36576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54" name="AutoShape 38"/>
          <p:cNvSpPr>
            <a:spLocks noChangeArrowheads="1"/>
          </p:cNvSpPr>
          <p:nvPr/>
        </p:nvSpPr>
        <p:spPr bwMode="auto">
          <a:xfrm>
            <a:off x="1676400" y="5186363"/>
            <a:ext cx="6567488" cy="1519237"/>
          </a:xfrm>
          <a:prstGeom prst="wedgeRoundRectCallout">
            <a:avLst>
              <a:gd name="adj1" fmla="val 45889"/>
              <a:gd name="adj2" fmla="val -149792"/>
              <a:gd name="adj3" fmla="val 16667"/>
            </a:avLst>
          </a:prstGeom>
          <a:noFill/>
          <a:ln w="38100">
            <a:solidFill>
              <a:schemeClr val="hlink"/>
            </a:solidFill>
            <a:miter lim="800000"/>
            <a:headEnd/>
            <a:tailEnd/>
          </a:ln>
        </p:spPr>
        <p:txBody>
          <a:bodyPr/>
          <a:lstStyle/>
          <a:p>
            <a:pPr eaLnBrk="1" hangingPunct="1">
              <a:defRPr/>
            </a:pPr>
            <a:r>
              <a:rPr lang="en-US" sz="3000"/>
              <a:t>No, it cannot remember arbitrary</a:t>
            </a:r>
            <a:br>
              <a:rPr lang="en-US" sz="3000"/>
            </a:br>
            <a:r>
              <a:rPr lang="en-US" sz="3000"/>
              <a:t>integers in its states.</a:t>
            </a:r>
            <a:br>
              <a:rPr lang="en-US" sz="3000"/>
            </a:br>
            <a:r>
              <a:rPr lang="en-US" sz="3000"/>
              <a:t>Only: </a:t>
            </a:r>
            <a:r>
              <a:rPr lang="en-US" i="1">
                <a:solidFill>
                  <a:schemeClr val="accent2"/>
                </a:solidFill>
                <a:effectLst>
                  <a:outerShdw blurRad="38100" dist="38100" dir="2700000" algn="tl">
                    <a:srgbClr val="000000"/>
                  </a:outerShdw>
                </a:effectLst>
              </a:rPr>
              <a:t>x </a:t>
            </a:r>
            <a:r>
              <a:rPr lang="el-GR" i="1">
                <a:solidFill>
                  <a:schemeClr val="accent2"/>
                </a:solidFill>
                <a:effectLst>
                  <a:outerShdw blurRad="38100" dist="38100" dir="2700000" algn="tl">
                    <a:srgbClr val="000000"/>
                  </a:outerShdw>
                </a:effectLst>
              </a:rPr>
              <a:t>ϵ</a:t>
            </a:r>
            <a:r>
              <a:rPr lang="en-US" i="1">
                <a:solidFill>
                  <a:schemeClr val="accent2"/>
                </a:solidFill>
                <a:effectLst>
                  <a:outerShdw blurRad="38100" dist="38100" dir="2700000" algn="tl">
                    <a:srgbClr val="000000"/>
                  </a:outerShdw>
                </a:effectLst>
              </a:rPr>
              <a:t> {1,2,3,4}, y </a:t>
            </a:r>
            <a:r>
              <a:rPr lang="el-GR" i="1">
                <a:solidFill>
                  <a:schemeClr val="accent2"/>
                </a:solidFill>
                <a:effectLst>
                  <a:outerShdw blurRad="38100" dist="38100" dir="2700000" algn="tl">
                    <a:srgbClr val="000000"/>
                  </a:outerShdw>
                </a:effectLst>
              </a:rPr>
              <a:t>ϵ</a:t>
            </a:r>
            <a:r>
              <a:rPr lang="en-US" i="1">
                <a:solidFill>
                  <a:schemeClr val="accent2"/>
                </a:solidFill>
                <a:effectLst>
                  <a:outerShdw blurRad="38100" dist="38100" dir="2700000" algn="tl">
                    <a:srgbClr val="000000"/>
                  </a:outerShdw>
                </a:effectLst>
              </a:rPr>
              <a:t> {1,2,3,4,5},</a:t>
            </a:r>
            <a:r>
              <a:rPr lang="en-US" sz="3000"/>
              <a:t> </a:t>
            </a:r>
          </a:p>
        </p:txBody>
      </p:sp>
      <p:sp>
        <p:nvSpPr>
          <p:cNvPr id="989222" name="AutoShape 38"/>
          <p:cNvSpPr>
            <a:spLocks noChangeArrowheads="1"/>
          </p:cNvSpPr>
          <p:nvPr/>
        </p:nvSpPr>
        <p:spPr bwMode="auto">
          <a:xfrm>
            <a:off x="2209800" y="3092450"/>
            <a:ext cx="5424488" cy="1022350"/>
          </a:xfrm>
          <a:prstGeom prst="wedgeRoundRectCallout">
            <a:avLst>
              <a:gd name="adj1" fmla="val -70750"/>
              <a:gd name="adj2" fmla="val -12018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Can a TM multiply two arbitrary integers in one time step?</a:t>
            </a:r>
          </a:p>
        </p:txBody>
      </p:sp>
      <p:sp>
        <p:nvSpPr>
          <p:cNvPr id="2" name="AutoShape 38"/>
          <p:cNvSpPr>
            <a:spLocks noChangeArrowheads="1"/>
          </p:cNvSpPr>
          <p:nvPr/>
        </p:nvSpPr>
        <p:spPr bwMode="auto">
          <a:xfrm>
            <a:off x="1524000" y="4343400"/>
            <a:ext cx="6172200" cy="785813"/>
          </a:xfrm>
          <a:prstGeom prst="wedgeRoundRectCallout">
            <a:avLst>
              <a:gd name="adj1" fmla="val -56120"/>
              <a:gd name="adj2" fmla="val -762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We just showed you can.</a:t>
            </a:r>
            <a:endParaRPr lang="en-US" altLang="en-US" sz="3000">
              <a:solidFill>
                <a:schemeClr val="accent2"/>
              </a:solidFill>
            </a:endParaRPr>
          </a:p>
        </p:txBody>
      </p:sp>
    </p:spTree>
    <p:extLst>
      <p:ext uri="{BB962C8B-B14F-4D97-AF65-F5344CB8AC3E}">
        <p14:creationId xmlns:p14="http://schemas.microsoft.com/office/powerpoint/2010/main" val="2470443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1+#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3428"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3433" name="Group 21"/>
          <p:cNvGrpSpPr>
            <a:grpSpLocks/>
          </p:cNvGrpSpPr>
          <p:nvPr/>
        </p:nvGrpSpPr>
        <p:grpSpPr bwMode="auto">
          <a:xfrm flipH="1">
            <a:off x="7848600" y="2535238"/>
            <a:ext cx="1347788" cy="2341562"/>
            <a:chOff x="4560" y="1645"/>
            <a:chExt cx="849" cy="1475"/>
          </a:xfrm>
        </p:grpSpPr>
        <p:grpSp>
          <p:nvGrpSpPr>
            <p:cNvPr id="103463" name="Group 22"/>
            <p:cNvGrpSpPr>
              <a:grpSpLocks/>
            </p:cNvGrpSpPr>
            <p:nvPr/>
          </p:nvGrpSpPr>
          <p:grpSpPr bwMode="auto">
            <a:xfrm>
              <a:off x="4560" y="2056"/>
              <a:ext cx="849" cy="1064"/>
              <a:chOff x="2593" y="1179"/>
              <a:chExt cx="849" cy="1064"/>
            </a:xfrm>
          </p:grpSpPr>
          <p:sp>
            <p:nvSpPr>
              <p:cNvPr id="103472"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3"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4"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5"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6"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7"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8"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64" name="Group 30"/>
            <p:cNvGrpSpPr>
              <a:grpSpLocks/>
            </p:cNvGrpSpPr>
            <p:nvPr/>
          </p:nvGrpSpPr>
          <p:grpSpPr bwMode="auto">
            <a:xfrm>
              <a:off x="4703" y="1645"/>
              <a:ext cx="230" cy="1456"/>
              <a:chOff x="2720" y="768"/>
              <a:chExt cx="230" cy="1456"/>
            </a:xfrm>
          </p:grpSpPr>
          <p:sp>
            <p:nvSpPr>
              <p:cNvPr id="103470"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1"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65" name="Group 33"/>
            <p:cNvGrpSpPr>
              <a:grpSpLocks/>
            </p:cNvGrpSpPr>
            <p:nvPr/>
          </p:nvGrpSpPr>
          <p:grpSpPr bwMode="auto">
            <a:xfrm>
              <a:off x="5125" y="2204"/>
              <a:ext cx="77" cy="68"/>
              <a:chOff x="1747" y="2620"/>
              <a:chExt cx="44" cy="73"/>
            </a:xfrm>
          </p:grpSpPr>
          <p:sp>
            <p:nvSpPr>
              <p:cNvPr id="103466"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67"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68"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69"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3434" name="Group 16"/>
          <p:cNvGrpSpPr>
            <a:grpSpLocks/>
          </p:cNvGrpSpPr>
          <p:nvPr/>
        </p:nvGrpSpPr>
        <p:grpSpPr bwMode="auto">
          <a:xfrm flipH="1">
            <a:off x="685800" y="2057400"/>
            <a:ext cx="401638" cy="1143000"/>
            <a:chOff x="5760" y="720"/>
            <a:chExt cx="1021" cy="2477"/>
          </a:xfrm>
        </p:grpSpPr>
        <p:grpSp>
          <p:nvGrpSpPr>
            <p:cNvPr id="103453" name="Group 17"/>
            <p:cNvGrpSpPr>
              <a:grpSpLocks/>
            </p:cNvGrpSpPr>
            <p:nvPr/>
          </p:nvGrpSpPr>
          <p:grpSpPr bwMode="auto">
            <a:xfrm>
              <a:off x="5760" y="901"/>
              <a:ext cx="916" cy="2296"/>
              <a:chOff x="5760" y="901"/>
              <a:chExt cx="916" cy="2296"/>
            </a:xfrm>
          </p:grpSpPr>
          <p:sp>
            <p:nvSpPr>
              <p:cNvPr id="103457"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8"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9"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0"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1"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2"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54" name="Group 24"/>
            <p:cNvGrpSpPr>
              <a:grpSpLocks/>
            </p:cNvGrpSpPr>
            <p:nvPr/>
          </p:nvGrpSpPr>
          <p:grpSpPr bwMode="auto">
            <a:xfrm>
              <a:off x="6571" y="720"/>
              <a:ext cx="210" cy="264"/>
              <a:chOff x="6571" y="720"/>
              <a:chExt cx="210" cy="264"/>
            </a:xfrm>
          </p:grpSpPr>
          <p:sp>
            <p:nvSpPr>
              <p:cNvPr id="103455"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6"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3435" name="Group 5"/>
          <p:cNvGrpSpPr>
            <a:grpSpLocks/>
          </p:cNvGrpSpPr>
          <p:nvPr/>
        </p:nvGrpSpPr>
        <p:grpSpPr bwMode="auto">
          <a:xfrm>
            <a:off x="533400" y="3657600"/>
            <a:ext cx="1447800" cy="2133600"/>
            <a:chOff x="2013" y="2206"/>
            <a:chExt cx="679" cy="1010"/>
          </a:xfrm>
        </p:grpSpPr>
        <p:sp>
          <p:nvSpPr>
            <p:cNvPr id="10343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3439" name="Group 7"/>
            <p:cNvGrpSpPr>
              <a:grpSpLocks/>
            </p:cNvGrpSpPr>
            <p:nvPr/>
          </p:nvGrpSpPr>
          <p:grpSpPr bwMode="auto">
            <a:xfrm>
              <a:off x="2013" y="2206"/>
              <a:ext cx="339" cy="1010"/>
              <a:chOff x="240" y="2880"/>
              <a:chExt cx="339" cy="1010"/>
            </a:xfrm>
          </p:grpSpPr>
          <p:sp>
            <p:nvSpPr>
              <p:cNvPr id="10344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4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4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4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5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345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345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989222" name="AutoShape 38"/>
          <p:cNvSpPr>
            <a:spLocks noChangeArrowheads="1"/>
          </p:cNvSpPr>
          <p:nvPr/>
        </p:nvSpPr>
        <p:spPr bwMode="auto">
          <a:xfrm>
            <a:off x="1971675" y="3092450"/>
            <a:ext cx="5495925" cy="1022350"/>
          </a:xfrm>
          <a:prstGeom prst="wedgeRoundRectCallout">
            <a:avLst>
              <a:gd name="adj1" fmla="val -70750"/>
              <a:gd name="adj2" fmla="val -12018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chemeClr val="accent2"/>
                </a:solidFill>
                <a:sym typeface="Symbol" pitchFamily="18" charset="2"/>
              </a:rPr>
              <a:t></a:t>
            </a:r>
            <a:r>
              <a:rPr lang="en-CA" altLang="en-US" i="1">
                <a:solidFill>
                  <a:schemeClr val="accent2"/>
                </a:solidFill>
                <a:sym typeface="Symbol" pitchFamily="18" charset="2"/>
              </a:rPr>
              <a:t>k</a:t>
            </a:r>
            <a:r>
              <a:rPr lang="en-CA" altLang="en-US">
                <a:solidFill>
                  <a:schemeClr val="accent2"/>
                </a:solidFill>
                <a:sym typeface="Symbol" pitchFamily="18" charset="2"/>
              </a:rPr>
              <a:t>,   TM </a:t>
            </a:r>
            <a:r>
              <a:rPr lang="en-CA" altLang="en-US" i="1">
                <a:solidFill>
                  <a:schemeClr val="accent2"/>
                </a:solidFill>
                <a:sym typeface="Symbol" pitchFamily="18" charset="2"/>
              </a:rPr>
              <a:t>M</a:t>
            </a:r>
            <a:r>
              <a:rPr lang="en-CA" altLang="en-US">
                <a:solidFill>
                  <a:schemeClr val="accent2"/>
                </a:solidFill>
                <a:sym typeface="Symbol" pitchFamily="18" charset="2"/>
              </a:rPr>
              <a:t>, </a:t>
            </a:r>
            <a:r>
              <a:rPr lang="en-CA" altLang="en-US" i="1">
                <a:solidFill>
                  <a:schemeClr val="accent2"/>
                </a:solidFill>
                <a:sym typeface="Symbol" pitchFamily="18" charset="2"/>
              </a:rPr>
              <a:t>x,y</a:t>
            </a:r>
            <a:r>
              <a:rPr lang="en-CA" altLang="en-US">
                <a:solidFill>
                  <a:schemeClr val="accent2"/>
                </a:solidFill>
                <a:sym typeface="Symbol" pitchFamily="18" charset="2"/>
              </a:rPr>
              <a:t></a:t>
            </a:r>
            <a:r>
              <a:rPr lang="en-CA" altLang="en-US" i="1">
                <a:solidFill>
                  <a:schemeClr val="accent2"/>
                </a:solidFill>
                <a:sym typeface="Symbol" pitchFamily="18" charset="2"/>
              </a:rPr>
              <a:t>k </a:t>
            </a:r>
            <a:r>
              <a:rPr lang="en-CA" altLang="en-US">
                <a:sym typeface="Symbol" pitchFamily="18" charset="2"/>
              </a:rPr>
              <a:t/>
            </a:r>
            <a:br>
              <a:rPr lang="en-CA" altLang="en-US">
                <a:sym typeface="Symbol" pitchFamily="18" charset="2"/>
              </a:rPr>
            </a:br>
            <a:r>
              <a:rPr lang="en-CA" altLang="en-US" i="1">
                <a:solidFill>
                  <a:schemeClr val="accent2"/>
                </a:solidFill>
                <a:sym typeface="Symbol" pitchFamily="18" charset="2"/>
              </a:rPr>
              <a:t>M</a:t>
            </a:r>
            <a:r>
              <a:rPr lang="en-CA" altLang="en-US">
                <a:sym typeface="Symbol" pitchFamily="18" charset="2"/>
              </a:rPr>
              <a:t> multiplies </a:t>
            </a:r>
            <a:r>
              <a:rPr lang="en-CA" altLang="en-US" i="1">
                <a:solidFill>
                  <a:schemeClr val="accent2"/>
                </a:solidFill>
                <a:sym typeface="Symbol" pitchFamily="18" charset="2"/>
              </a:rPr>
              <a:t>xy</a:t>
            </a:r>
            <a:r>
              <a:rPr lang="en-CA" altLang="en-US">
                <a:sym typeface="Symbol" pitchFamily="18" charset="2"/>
              </a:rPr>
              <a:t> in one time step.</a:t>
            </a:r>
            <a:endParaRPr lang="en-CA" altLang="en-US"/>
          </a:p>
        </p:txBody>
      </p:sp>
      <p:sp>
        <p:nvSpPr>
          <p:cNvPr id="2" name="AutoShape 38"/>
          <p:cNvSpPr>
            <a:spLocks noChangeArrowheads="1"/>
          </p:cNvSpPr>
          <p:nvPr/>
        </p:nvSpPr>
        <p:spPr bwMode="auto">
          <a:xfrm>
            <a:off x="1524000" y="4343400"/>
            <a:ext cx="6172200" cy="1600200"/>
          </a:xfrm>
          <a:prstGeom prst="wedgeRoundRectCallout">
            <a:avLst>
              <a:gd name="adj1" fmla="val -56259"/>
              <a:gd name="adj2" fmla="val -6440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Yes. We just showed you can.</a:t>
            </a:r>
            <a:br>
              <a:rPr lang="en-US" altLang="en-US" sz="3000"/>
            </a:br>
            <a:r>
              <a:rPr lang="en-US" altLang="en-US" sz="3000"/>
              <a:t>The number of states needed grows as a function of </a:t>
            </a:r>
            <a:r>
              <a:rPr lang="en-US" altLang="en-US" sz="3000" i="1">
                <a:solidFill>
                  <a:schemeClr val="accent2"/>
                </a:solidFill>
              </a:rPr>
              <a:t>k</a:t>
            </a:r>
            <a:r>
              <a:rPr lang="en-US" altLang="en-US" sz="3000"/>
              <a:t>. </a:t>
            </a:r>
          </a:p>
        </p:txBody>
      </p:sp>
    </p:spTree>
    <p:extLst>
      <p:ext uri="{BB962C8B-B14F-4D97-AF65-F5344CB8AC3E}">
        <p14:creationId xmlns:p14="http://schemas.microsoft.com/office/powerpoint/2010/main" val="3259826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445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4457" name="Group 21"/>
          <p:cNvGrpSpPr>
            <a:grpSpLocks/>
          </p:cNvGrpSpPr>
          <p:nvPr/>
        </p:nvGrpSpPr>
        <p:grpSpPr bwMode="auto">
          <a:xfrm flipH="1">
            <a:off x="7848600" y="2535238"/>
            <a:ext cx="1347788" cy="2341562"/>
            <a:chOff x="4560" y="1645"/>
            <a:chExt cx="849" cy="1475"/>
          </a:xfrm>
        </p:grpSpPr>
        <p:grpSp>
          <p:nvGrpSpPr>
            <p:cNvPr id="104487" name="Group 22"/>
            <p:cNvGrpSpPr>
              <a:grpSpLocks/>
            </p:cNvGrpSpPr>
            <p:nvPr/>
          </p:nvGrpSpPr>
          <p:grpSpPr bwMode="auto">
            <a:xfrm>
              <a:off x="4560" y="2056"/>
              <a:ext cx="849" cy="1064"/>
              <a:chOff x="2593" y="1179"/>
              <a:chExt cx="849" cy="1064"/>
            </a:xfrm>
          </p:grpSpPr>
          <p:sp>
            <p:nvSpPr>
              <p:cNvPr id="10449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9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9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9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50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50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50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4488" name="Group 30"/>
            <p:cNvGrpSpPr>
              <a:grpSpLocks/>
            </p:cNvGrpSpPr>
            <p:nvPr/>
          </p:nvGrpSpPr>
          <p:grpSpPr bwMode="auto">
            <a:xfrm>
              <a:off x="4703" y="1645"/>
              <a:ext cx="230" cy="1456"/>
              <a:chOff x="2720" y="768"/>
              <a:chExt cx="230" cy="1456"/>
            </a:xfrm>
          </p:grpSpPr>
          <p:sp>
            <p:nvSpPr>
              <p:cNvPr id="10449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9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4489" name="Group 33"/>
            <p:cNvGrpSpPr>
              <a:grpSpLocks/>
            </p:cNvGrpSpPr>
            <p:nvPr/>
          </p:nvGrpSpPr>
          <p:grpSpPr bwMode="auto">
            <a:xfrm>
              <a:off x="5125" y="2204"/>
              <a:ext cx="77" cy="68"/>
              <a:chOff x="1747" y="2620"/>
              <a:chExt cx="44" cy="73"/>
            </a:xfrm>
          </p:grpSpPr>
          <p:sp>
            <p:nvSpPr>
              <p:cNvPr id="10449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9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9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9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4458" name="Group 16"/>
          <p:cNvGrpSpPr>
            <a:grpSpLocks/>
          </p:cNvGrpSpPr>
          <p:nvPr/>
        </p:nvGrpSpPr>
        <p:grpSpPr bwMode="auto">
          <a:xfrm flipH="1">
            <a:off x="685800" y="2057400"/>
            <a:ext cx="401638" cy="1143000"/>
            <a:chOff x="5760" y="720"/>
            <a:chExt cx="1021" cy="2477"/>
          </a:xfrm>
        </p:grpSpPr>
        <p:grpSp>
          <p:nvGrpSpPr>
            <p:cNvPr id="104477" name="Group 17"/>
            <p:cNvGrpSpPr>
              <a:grpSpLocks/>
            </p:cNvGrpSpPr>
            <p:nvPr/>
          </p:nvGrpSpPr>
          <p:grpSpPr bwMode="auto">
            <a:xfrm>
              <a:off x="5760" y="901"/>
              <a:ext cx="916" cy="2296"/>
              <a:chOff x="5760" y="901"/>
              <a:chExt cx="916" cy="2296"/>
            </a:xfrm>
          </p:grpSpPr>
          <p:sp>
            <p:nvSpPr>
              <p:cNvPr id="10448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4478" name="Group 24"/>
            <p:cNvGrpSpPr>
              <a:grpSpLocks/>
            </p:cNvGrpSpPr>
            <p:nvPr/>
          </p:nvGrpSpPr>
          <p:grpSpPr bwMode="auto">
            <a:xfrm>
              <a:off x="6571" y="720"/>
              <a:ext cx="210" cy="264"/>
              <a:chOff x="6571" y="720"/>
              <a:chExt cx="210" cy="264"/>
            </a:xfrm>
          </p:grpSpPr>
          <p:sp>
            <p:nvSpPr>
              <p:cNvPr id="104479"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8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4459" name="Group 5"/>
          <p:cNvGrpSpPr>
            <a:grpSpLocks/>
          </p:cNvGrpSpPr>
          <p:nvPr/>
        </p:nvGrpSpPr>
        <p:grpSpPr bwMode="auto">
          <a:xfrm>
            <a:off x="533400" y="3657600"/>
            <a:ext cx="1447800" cy="2133600"/>
            <a:chOff x="2013" y="2206"/>
            <a:chExt cx="679" cy="1010"/>
          </a:xfrm>
        </p:grpSpPr>
        <p:sp>
          <p:nvSpPr>
            <p:cNvPr id="10446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4463" name="Group 7"/>
            <p:cNvGrpSpPr>
              <a:grpSpLocks/>
            </p:cNvGrpSpPr>
            <p:nvPr/>
          </p:nvGrpSpPr>
          <p:grpSpPr bwMode="auto">
            <a:xfrm>
              <a:off x="2013" y="2206"/>
              <a:ext cx="339" cy="1010"/>
              <a:chOff x="240" y="2880"/>
              <a:chExt cx="339" cy="1010"/>
            </a:xfrm>
          </p:grpSpPr>
          <p:sp>
            <p:nvSpPr>
              <p:cNvPr id="10446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6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6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6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6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6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7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47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7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7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7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447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447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54" name="AutoShape 38"/>
          <p:cNvSpPr>
            <a:spLocks noChangeArrowheads="1"/>
          </p:cNvSpPr>
          <p:nvPr/>
        </p:nvSpPr>
        <p:spPr bwMode="auto">
          <a:xfrm>
            <a:off x="1676400" y="4348163"/>
            <a:ext cx="6548438" cy="2128837"/>
          </a:xfrm>
          <a:prstGeom prst="wedgeRoundRectCallout">
            <a:avLst>
              <a:gd name="adj1" fmla="val 45495"/>
              <a:gd name="adj2" fmla="val -8009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No, it cannot remember arbitrary</a:t>
            </a:r>
            <a:br>
              <a:rPr lang="en-US" altLang="en-US" sz="3000"/>
            </a:br>
            <a:r>
              <a:rPr lang="en-US" altLang="en-US" sz="3000"/>
              <a:t>integers in its states.</a:t>
            </a:r>
            <a:br>
              <a:rPr lang="en-US" altLang="en-US" sz="3000"/>
            </a:br>
            <a:r>
              <a:rPr lang="en-US" altLang="en-US" sz="3000"/>
              <a:t>The number of states needed grows as a function of </a:t>
            </a:r>
            <a:r>
              <a:rPr lang="en-US" altLang="en-US" sz="3000" i="1">
                <a:solidFill>
                  <a:schemeClr val="accent2"/>
                </a:solidFill>
              </a:rPr>
              <a:t>x </a:t>
            </a:r>
            <a:r>
              <a:rPr lang="en-US" altLang="en-US" sz="3000"/>
              <a:t>&amp;</a:t>
            </a:r>
            <a:r>
              <a:rPr lang="en-US" altLang="en-US" sz="3000" i="1">
                <a:solidFill>
                  <a:schemeClr val="accent2"/>
                </a:solidFill>
              </a:rPr>
              <a:t> y</a:t>
            </a:r>
            <a:r>
              <a:rPr lang="en-US" altLang="en-US" sz="3000"/>
              <a:t>. </a:t>
            </a:r>
          </a:p>
        </p:txBody>
      </p:sp>
      <p:sp>
        <p:nvSpPr>
          <p:cNvPr id="989222" name="AutoShape 38"/>
          <p:cNvSpPr>
            <a:spLocks noChangeArrowheads="1"/>
          </p:cNvSpPr>
          <p:nvPr/>
        </p:nvSpPr>
        <p:spPr bwMode="auto">
          <a:xfrm>
            <a:off x="1971675" y="3092450"/>
            <a:ext cx="5495925" cy="1022350"/>
          </a:xfrm>
          <a:prstGeom prst="wedgeRoundRectCallout">
            <a:avLst>
              <a:gd name="adj1" fmla="val -70750"/>
              <a:gd name="adj2" fmla="val -12018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chemeClr val="accent2"/>
                </a:solidFill>
                <a:sym typeface="Symbol" pitchFamily="18" charset="2"/>
              </a:rPr>
              <a:t> TM </a:t>
            </a:r>
            <a:r>
              <a:rPr lang="en-CA" altLang="en-US" i="1">
                <a:solidFill>
                  <a:schemeClr val="accent2"/>
                </a:solidFill>
                <a:sym typeface="Symbol" pitchFamily="18" charset="2"/>
              </a:rPr>
              <a:t>M</a:t>
            </a:r>
            <a:r>
              <a:rPr lang="en-CA" altLang="en-US">
                <a:solidFill>
                  <a:schemeClr val="accent2"/>
                </a:solidFill>
                <a:sym typeface="Symbol" pitchFamily="18" charset="2"/>
              </a:rPr>
              <a:t>, </a:t>
            </a:r>
            <a:r>
              <a:rPr lang="en-CA" altLang="en-US" i="1">
                <a:solidFill>
                  <a:schemeClr val="accent2"/>
                </a:solidFill>
                <a:sym typeface="Symbol" pitchFamily="18" charset="2"/>
              </a:rPr>
              <a:t>x,y </a:t>
            </a:r>
            <a:r>
              <a:rPr lang="en-CA" altLang="en-US">
                <a:sym typeface="Symbol" pitchFamily="18" charset="2"/>
              </a:rPr>
              <a:t/>
            </a:r>
            <a:br>
              <a:rPr lang="en-CA" altLang="en-US">
                <a:sym typeface="Symbol" pitchFamily="18" charset="2"/>
              </a:rPr>
            </a:br>
            <a:r>
              <a:rPr lang="en-CA" altLang="en-US" i="1">
                <a:solidFill>
                  <a:schemeClr val="accent2"/>
                </a:solidFill>
                <a:sym typeface="Symbol" pitchFamily="18" charset="2"/>
              </a:rPr>
              <a:t>M</a:t>
            </a:r>
            <a:r>
              <a:rPr lang="en-CA" altLang="en-US">
                <a:sym typeface="Symbol" pitchFamily="18" charset="2"/>
              </a:rPr>
              <a:t> multiplies </a:t>
            </a:r>
            <a:r>
              <a:rPr lang="en-CA" altLang="en-US" i="1">
                <a:solidFill>
                  <a:schemeClr val="accent2"/>
                </a:solidFill>
                <a:sym typeface="Symbol" pitchFamily="18" charset="2"/>
              </a:rPr>
              <a:t>xy</a:t>
            </a:r>
            <a:r>
              <a:rPr lang="en-CA" altLang="en-US">
                <a:sym typeface="Symbol" pitchFamily="18" charset="2"/>
              </a:rPr>
              <a:t> in one time step.</a:t>
            </a:r>
            <a:endParaRPr lang="en-CA" altLang="en-US"/>
          </a:p>
        </p:txBody>
      </p:sp>
    </p:spTree>
    <p:extLst>
      <p:ext uri="{BB962C8B-B14F-4D97-AF65-F5344CB8AC3E}">
        <p14:creationId xmlns:p14="http://schemas.microsoft.com/office/powerpoint/2010/main" val="18545447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1+#ppt_w/2"/>
                                          </p:val>
                                        </p:tav>
                                        <p:tav tm="100000">
                                          <p:val>
                                            <p:strVal val="#ppt_x"/>
                                          </p:val>
                                        </p:tav>
                                      </p:tavLst>
                                    </p:anim>
                                    <p:anim calcmode="lin" valueType="num">
                                      <p:cBhvr additive="base">
                                        <p:cTn id="14"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52400" y="1072564"/>
            <a:ext cx="9187068" cy="4490036"/>
            <a:chOff x="-168964" y="573156"/>
            <a:chExt cx="9187068" cy="4490036"/>
          </a:xfrm>
        </p:grpSpPr>
        <p:sp>
          <p:nvSpPr>
            <p:cNvPr id="41" name="Rectangle 40"/>
            <p:cNvSpPr>
              <a:spLocks noChangeArrowheads="1"/>
            </p:cNvSpPr>
            <p:nvPr/>
          </p:nvSpPr>
          <p:spPr bwMode="auto">
            <a:xfrm>
              <a:off x="990600" y="609600"/>
              <a:ext cx="4038600" cy="954107"/>
            </a:xfrm>
            <a:prstGeom prst="rect">
              <a:avLst/>
            </a:prstGeom>
            <a:noFill/>
            <a:ln w="38100" cap="sq">
              <a:noFill/>
              <a:miter lim="800000"/>
              <a:headEnd/>
              <a:tailEnd/>
            </a:ln>
            <a:effectLst/>
          </p:spPr>
          <p:txBody>
            <a:bodyPr wrap="square" lIns="274320" rIns="274320">
              <a:spAutoFit/>
            </a:bodyPr>
            <a:lstStyle/>
            <a:p>
              <a:pPr algn="ctr" eaLnBrk="0" hangingPunct="0">
                <a:defRPr/>
              </a:pPr>
              <a:r>
                <a:rPr lang="en-US" smtClean="0">
                  <a:cs typeface="+mn-cs"/>
                </a:rPr>
                <a:t>Constant </a:t>
              </a:r>
              <a:r>
                <a:rPr lang="en-US" dirty="0" smtClean="0">
                  <a:cs typeface="+mn-cs"/>
                </a:rPr>
                <a:t>Resources </a:t>
              </a:r>
              <a:r>
                <a:rPr lang="en-US" smtClean="0">
                  <a:cs typeface="+mn-cs"/>
                </a:rPr>
                <a:t>Fixed at </a:t>
              </a:r>
              <a:r>
                <a:rPr lang="en-US">
                  <a:cs typeface="+mn-cs"/>
                </a:rPr>
                <a:t>C</a:t>
              </a:r>
              <a:r>
                <a:rPr lang="en-US" smtClean="0">
                  <a:cs typeface="+mn-cs"/>
                </a:rPr>
                <a:t>ompile Time</a:t>
              </a:r>
              <a:endParaRPr lang="en-US" dirty="0" smtClean="0">
                <a:cs typeface="+mn-cs"/>
              </a:endParaRPr>
            </a:p>
          </p:txBody>
        </p:sp>
        <p:sp>
          <p:nvSpPr>
            <p:cNvPr id="45" name="Rectangle 44"/>
            <p:cNvSpPr>
              <a:spLocks noChangeArrowheads="1"/>
            </p:cNvSpPr>
            <p:nvPr/>
          </p:nvSpPr>
          <p:spPr bwMode="auto">
            <a:xfrm>
              <a:off x="5410200" y="573156"/>
              <a:ext cx="3352800" cy="954107"/>
            </a:xfrm>
            <a:prstGeom prst="rect">
              <a:avLst/>
            </a:prstGeom>
            <a:noFill/>
            <a:ln w="38100" cap="sq">
              <a:noFill/>
              <a:miter lim="800000"/>
              <a:headEnd/>
              <a:tailEnd/>
            </a:ln>
            <a:effectLst/>
          </p:spPr>
          <p:txBody>
            <a:bodyPr wrap="square" lIns="274320" rIns="274320">
              <a:spAutoFit/>
            </a:bodyPr>
            <a:lstStyle/>
            <a:p>
              <a:pPr algn="ctr" eaLnBrk="0" hangingPunct="0">
                <a:defRPr/>
              </a:pPr>
              <a:r>
                <a:rPr lang="en-US" dirty="0" smtClean="0">
                  <a:cs typeface="+mn-cs"/>
                </a:rPr>
                <a:t>Resources </a:t>
              </a:r>
              <a:br>
                <a:rPr lang="en-US" dirty="0" smtClean="0">
                  <a:cs typeface="+mn-cs"/>
                </a:rPr>
              </a:br>
              <a:r>
                <a:rPr lang="en-US" smtClean="0">
                  <a:cs typeface="+mn-cs"/>
                </a:rPr>
                <a:t>Grow with Input</a:t>
              </a:r>
              <a:endParaRPr lang="en-US" dirty="0" smtClean="0">
                <a:cs typeface="+mn-cs"/>
              </a:endParaRPr>
            </a:p>
          </p:txBody>
        </p:sp>
        <p:sp>
          <p:nvSpPr>
            <p:cNvPr id="58" name="Rectangle 57"/>
            <p:cNvSpPr>
              <a:spLocks noChangeArrowheads="1"/>
            </p:cNvSpPr>
            <p:nvPr/>
          </p:nvSpPr>
          <p:spPr bwMode="auto">
            <a:xfrm>
              <a:off x="-168964" y="1524000"/>
              <a:ext cx="13716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smtClean="0">
                  <a:cs typeface="+mn-cs"/>
                </a:rPr>
                <a:t>Java:</a:t>
              </a:r>
            </a:p>
          </p:txBody>
        </p:sp>
        <p:sp>
          <p:nvSpPr>
            <p:cNvPr id="59" name="Rectangle 58"/>
            <p:cNvSpPr>
              <a:spLocks noChangeArrowheads="1"/>
            </p:cNvSpPr>
            <p:nvPr/>
          </p:nvSpPr>
          <p:spPr bwMode="auto">
            <a:xfrm>
              <a:off x="-152400" y="3200400"/>
              <a:ext cx="13716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smtClean="0">
                  <a:cs typeface="+mn-cs"/>
                </a:rPr>
                <a:t>TM</a:t>
              </a:r>
              <a:r>
                <a:rPr lang="en-US" dirty="0" smtClean="0">
                  <a:cs typeface="+mn-cs"/>
                </a:rPr>
                <a:t>:</a:t>
              </a:r>
            </a:p>
          </p:txBody>
        </p:sp>
        <p:cxnSp>
          <p:nvCxnSpPr>
            <p:cNvPr id="6" name="Straight Connector 5"/>
            <p:cNvCxnSpPr/>
            <p:nvPr/>
          </p:nvCxnSpPr>
          <p:spPr bwMode="auto">
            <a:xfrm>
              <a:off x="178904" y="32004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61" name="Straight Connector 60"/>
            <p:cNvCxnSpPr/>
            <p:nvPr/>
          </p:nvCxnSpPr>
          <p:spPr bwMode="auto">
            <a:xfrm>
              <a:off x="165652" y="50292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69" name="Straight Connector 68"/>
            <p:cNvCxnSpPr/>
            <p:nvPr/>
          </p:nvCxnSpPr>
          <p:spPr bwMode="auto">
            <a:xfrm>
              <a:off x="178904" y="15240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70" name="Straight Connector 69"/>
            <p:cNvCxnSpPr/>
            <p:nvPr/>
          </p:nvCxnSpPr>
          <p:spPr bwMode="auto">
            <a:xfrm>
              <a:off x="914400" y="762000"/>
              <a:ext cx="0" cy="4301192"/>
            </a:xfrm>
            <a:prstGeom prst="line">
              <a:avLst/>
            </a:prstGeom>
            <a:noFill/>
            <a:ln w="12700" cap="sq" cmpd="sng" algn="ctr">
              <a:solidFill>
                <a:schemeClr val="tx1"/>
              </a:solidFill>
              <a:prstDash val="solid"/>
              <a:round/>
              <a:headEnd type="none" w="med" len="med"/>
              <a:tailEnd type="none" w="med" len="med"/>
            </a:ln>
            <a:effectLst/>
          </p:spPr>
        </p:cxnSp>
        <p:cxnSp>
          <p:nvCxnSpPr>
            <p:cNvPr id="71" name="Straight Connector 70"/>
            <p:cNvCxnSpPr/>
            <p:nvPr/>
          </p:nvCxnSpPr>
          <p:spPr bwMode="auto">
            <a:xfrm>
              <a:off x="4953000" y="775252"/>
              <a:ext cx="0" cy="4253948"/>
            </a:xfrm>
            <a:prstGeom prst="line">
              <a:avLst/>
            </a:prstGeom>
            <a:noFill/>
            <a:ln w="12700" cap="sq" cmpd="sng" algn="ctr">
              <a:solidFill>
                <a:schemeClr val="tx1"/>
              </a:solidFill>
              <a:prstDash val="solid"/>
              <a:round/>
              <a:headEnd type="none" w="med" len="med"/>
              <a:tailEnd type="none" w="med" len="med"/>
            </a:ln>
            <a:effectLst/>
          </p:spPr>
        </p:cxnSp>
      </p:grpSp>
      <p:sp>
        <p:nvSpPr>
          <p:cNvPr id="72" name="Rectangle 71"/>
          <p:cNvSpPr>
            <a:spLocks noChangeArrowheads="1"/>
          </p:cNvSpPr>
          <p:nvPr/>
        </p:nvSpPr>
        <p:spPr bwMode="auto">
          <a:xfrm>
            <a:off x="685800" y="2053948"/>
            <a:ext cx="4343400" cy="1569660"/>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smtClean="0">
                <a:cs typeface="+mn-cs"/>
              </a:rPr>
              <a:t># Lines of code</a:t>
            </a:r>
          </a:p>
          <a:p>
            <a:pPr marL="457200" indent="-457200" eaLnBrk="0" hangingPunct="0">
              <a:buFont typeface="Arial" panose="020B0604020202020204" pitchFamily="34" charset="0"/>
              <a:buChar char="•"/>
              <a:defRPr/>
            </a:pPr>
            <a:r>
              <a:rPr lang="en-US" sz="2400" dirty="0" smtClean="0">
                <a:cs typeface="+mn-cs"/>
              </a:rPr>
              <a:t># </a:t>
            </a:r>
            <a:r>
              <a:rPr lang="en-US" sz="2400" dirty="0"/>
              <a:t>&amp; R</a:t>
            </a:r>
            <a:r>
              <a:rPr lang="en-US" sz="2400" dirty="0" smtClean="0"/>
              <a:t>ange </a:t>
            </a:r>
            <a:r>
              <a:rPr lang="en-US" sz="2400" dirty="0" smtClean="0">
                <a:cs typeface="+mn-cs"/>
              </a:rPr>
              <a:t>of Variables </a:t>
            </a:r>
          </a:p>
          <a:p>
            <a:pPr marL="457200" indent="-457200" eaLnBrk="0" hangingPunct="0">
              <a:buFont typeface="Arial" panose="020B0604020202020204" pitchFamily="34" charset="0"/>
              <a:buChar char="•"/>
              <a:defRPr/>
            </a:pPr>
            <a:r>
              <a:rPr lang="en-US" sz="2400" smtClean="0">
                <a:cs typeface="+mn-cs"/>
              </a:rPr>
              <a:t>Instruction Set</a:t>
            </a:r>
            <a:r>
              <a:rPr lang="en-US" sz="2400" dirty="0">
                <a:cs typeface="+mn-cs"/>
              </a:rPr>
              <a:t/>
            </a:r>
            <a:br>
              <a:rPr lang="en-US" sz="2400" dirty="0">
                <a:cs typeface="+mn-cs"/>
              </a:rPr>
            </a:br>
            <a:r>
              <a:rPr lang="en-US" sz="2400" dirty="0" smtClean="0">
                <a:cs typeface="+mn-cs"/>
              </a:rPr>
              <a:t> </a:t>
            </a:r>
            <a:r>
              <a:rPr lang="en-US" sz="2400" smtClean="0">
                <a:cs typeface="+mn-cs"/>
              </a:rPr>
              <a:t>(Computed </a:t>
            </a:r>
            <a:r>
              <a:rPr lang="en-US" sz="2400" dirty="0" smtClean="0">
                <a:cs typeface="+mn-cs"/>
              </a:rPr>
              <a:t>in </a:t>
            </a:r>
            <a:r>
              <a:rPr lang="en-US" sz="2400">
                <a:cs typeface="+mn-cs"/>
              </a:rPr>
              <a:t>O</a:t>
            </a:r>
            <a:r>
              <a:rPr lang="en-US" sz="2400" smtClean="0">
                <a:cs typeface="+mn-cs"/>
              </a:rPr>
              <a:t>ne  Step</a:t>
            </a:r>
            <a:r>
              <a:rPr lang="en-US" sz="2400" dirty="0" smtClean="0">
                <a:cs typeface="+mn-cs"/>
              </a:rPr>
              <a:t>)</a:t>
            </a:r>
          </a:p>
        </p:txBody>
      </p:sp>
      <p:sp>
        <p:nvSpPr>
          <p:cNvPr id="73" name="Rectangle 72"/>
          <p:cNvSpPr>
            <a:spLocks noChangeArrowheads="1"/>
          </p:cNvSpPr>
          <p:nvPr/>
        </p:nvSpPr>
        <p:spPr bwMode="auto">
          <a:xfrm>
            <a:off x="4939748" y="2259211"/>
            <a:ext cx="4038600" cy="830997"/>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smtClean="0">
                <a:cs typeface="+mn-cs"/>
              </a:rPr>
              <a:t>Allocated memory</a:t>
            </a:r>
          </a:p>
          <a:p>
            <a:pPr marL="457200" indent="-457200" eaLnBrk="0" hangingPunct="0">
              <a:buFont typeface="Arial" panose="020B0604020202020204" pitchFamily="34" charset="0"/>
              <a:buChar char="•"/>
              <a:defRPr/>
            </a:pPr>
            <a:r>
              <a:rPr lang="en-US" sz="2400" dirty="0" smtClean="0">
                <a:cs typeface="+mn-cs"/>
              </a:rPr>
              <a:t>Running time</a:t>
            </a:r>
          </a:p>
        </p:txBody>
      </p:sp>
      <p:sp>
        <p:nvSpPr>
          <p:cNvPr id="74" name="Rectangle 73"/>
          <p:cNvSpPr>
            <a:spLocks noChangeArrowheads="1"/>
          </p:cNvSpPr>
          <p:nvPr/>
        </p:nvSpPr>
        <p:spPr bwMode="auto">
          <a:xfrm>
            <a:off x="685800" y="3623608"/>
            <a:ext cx="4280452" cy="1938992"/>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smtClean="0">
                <a:cs typeface="+mn-cs"/>
              </a:rPr>
              <a:t># </a:t>
            </a:r>
            <a:r>
              <a:rPr lang="en-US" sz="2400" smtClean="0">
                <a:cs typeface="+mn-cs"/>
              </a:rPr>
              <a:t>of States </a:t>
            </a:r>
            <a:r>
              <a:rPr lang="en-US" sz="2400" dirty="0" smtClean="0">
                <a:cs typeface="+mn-cs"/>
              </a:rPr>
              <a:t/>
            </a:r>
            <a:br>
              <a:rPr lang="en-US" sz="2400" dirty="0" smtClean="0">
                <a:cs typeface="+mn-cs"/>
              </a:rPr>
            </a:br>
            <a:r>
              <a:rPr lang="en-US" sz="2400" smtClean="0">
                <a:cs typeface="+mn-cs"/>
              </a:rPr>
              <a:t>(#  Bits </a:t>
            </a:r>
            <a:r>
              <a:rPr lang="en-US" sz="2400" dirty="0" smtClean="0">
                <a:cs typeface="+mn-cs"/>
              </a:rPr>
              <a:t>on Black </a:t>
            </a:r>
            <a:r>
              <a:rPr lang="en-US" sz="2400" dirty="0">
                <a:cs typeface="+mn-cs"/>
              </a:rPr>
              <a:t>B</a:t>
            </a:r>
            <a:r>
              <a:rPr lang="en-US" sz="2400" dirty="0" smtClean="0">
                <a:cs typeface="+mn-cs"/>
              </a:rPr>
              <a:t>oard)</a:t>
            </a:r>
          </a:p>
          <a:p>
            <a:pPr marL="457200" indent="-457200" eaLnBrk="0" hangingPunct="0">
              <a:buFont typeface="Arial" panose="020B0604020202020204" pitchFamily="34" charset="0"/>
              <a:buChar char="•"/>
              <a:defRPr/>
            </a:pPr>
            <a:r>
              <a:rPr lang="en-US" sz="2400" smtClean="0">
                <a:cs typeface="+mn-cs"/>
              </a:rPr>
              <a:t>Tape Alphabet</a:t>
            </a:r>
            <a:endParaRPr lang="en-US" sz="2400" dirty="0" smtClean="0">
              <a:cs typeface="+mn-cs"/>
            </a:endParaRPr>
          </a:p>
          <a:p>
            <a:pPr marL="457200" indent="-457200" eaLnBrk="0" hangingPunct="0">
              <a:buFont typeface="Arial" panose="020B0604020202020204" pitchFamily="34" charset="0"/>
              <a:buChar char="•"/>
              <a:defRPr/>
            </a:pPr>
            <a:r>
              <a:rPr lang="en-US" sz="2400" smtClean="0">
                <a:cs typeface="+mn-cs"/>
              </a:rPr>
              <a:t>State Transitions</a:t>
            </a:r>
            <a:r>
              <a:rPr lang="en-US" sz="2400" dirty="0">
                <a:cs typeface="+mn-cs"/>
              </a:rPr>
              <a:t/>
            </a:r>
            <a:br>
              <a:rPr lang="en-US" sz="2400" dirty="0">
                <a:cs typeface="+mn-cs"/>
              </a:rPr>
            </a:br>
            <a:r>
              <a:rPr lang="en-US" sz="2400" dirty="0" smtClean="0">
                <a:cs typeface="+mn-cs"/>
              </a:rPr>
              <a:t> </a:t>
            </a:r>
            <a:r>
              <a:rPr lang="en-US" sz="2400" smtClean="0">
                <a:cs typeface="+mn-cs"/>
              </a:rPr>
              <a:t>(Computed </a:t>
            </a:r>
            <a:r>
              <a:rPr lang="en-US" sz="2400" dirty="0" smtClean="0">
                <a:cs typeface="+mn-cs"/>
              </a:rPr>
              <a:t>in </a:t>
            </a:r>
            <a:r>
              <a:rPr lang="en-US" sz="2400" smtClean="0">
                <a:cs typeface="+mn-cs"/>
              </a:rPr>
              <a:t>One  Step</a:t>
            </a:r>
            <a:r>
              <a:rPr lang="en-US" sz="2400" dirty="0" smtClean="0">
                <a:cs typeface="+mn-cs"/>
              </a:rPr>
              <a:t>)</a:t>
            </a:r>
          </a:p>
        </p:txBody>
      </p:sp>
      <p:sp>
        <p:nvSpPr>
          <p:cNvPr id="75" name="Rectangle 74"/>
          <p:cNvSpPr>
            <a:spLocks noChangeArrowheads="1"/>
          </p:cNvSpPr>
          <p:nvPr/>
        </p:nvSpPr>
        <p:spPr bwMode="auto">
          <a:xfrm>
            <a:off x="4926496" y="4032412"/>
            <a:ext cx="4038600" cy="830997"/>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smtClean="0">
                <a:cs typeface="+mn-cs"/>
              </a:rPr>
              <a:t># Cells used</a:t>
            </a:r>
          </a:p>
          <a:p>
            <a:pPr marL="457200" indent="-457200" eaLnBrk="0" hangingPunct="0">
              <a:buFont typeface="Arial" panose="020B0604020202020204" pitchFamily="34" charset="0"/>
              <a:buChar char="•"/>
              <a:defRPr/>
            </a:pPr>
            <a:r>
              <a:rPr lang="en-US" sz="2400" dirty="0" smtClean="0">
                <a:cs typeface="+mn-cs"/>
              </a:rPr>
              <a:t>Running time</a:t>
            </a:r>
          </a:p>
        </p:txBody>
      </p:sp>
      <p:sp>
        <p:nvSpPr>
          <p:cNvPr id="33"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Tree>
    <p:extLst>
      <p:ext uri="{BB962C8B-B14F-4D97-AF65-F5344CB8AC3E}">
        <p14:creationId xmlns:p14="http://schemas.microsoft.com/office/powerpoint/2010/main" val="102762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2">
                                            <p:txEl>
                                              <p:pRg st="0" end="0"/>
                                            </p:txEl>
                                          </p:spTgt>
                                        </p:tgtEl>
                                        <p:attrNameLst>
                                          <p:attrName>style.visibility</p:attrName>
                                        </p:attrNameLst>
                                      </p:cBhvr>
                                      <p:to>
                                        <p:strVal val="visible"/>
                                      </p:to>
                                    </p:set>
                                    <p:anim calcmode="lin" valueType="num">
                                      <p:cBhvr additive="base">
                                        <p:cTn id="13"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4">
                                            <p:txEl>
                                              <p:pRg st="0" end="0"/>
                                            </p:txEl>
                                          </p:spTgt>
                                        </p:tgtEl>
                                        <p:attrNameLst>
                                          <p:attrName>style.visibility</p:attrName>
                                        </p:attrNameLst>
                                      </p:cBhvr>
                                      <p:to>
                                        <p:strVal val="visible"/>
                                      </p:to>
                                    </p:set>
                                    <p:anim calcmode="lin" valueType="num">
                                      <p:cBhvr additive="base">
                                        <p:cTn id="19"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2">
                                            <p:txEl>
                                              <p:pRg st="1" end="1"/>
                                            </p:txEl>
                                          </p:spTgt>
                                        </p:tgtEl>
                                        <p:attrNameLst>
                                          <p:attrName>style.visibility</p:attrName>
                                        </p:attrNameLst>
                                      </p:cBhvr>
                                      <p:to>
                                        <p:strVal val="visible"/>
                                      </p:to>
                                    </p:set>
                                    <p:anim calcmode="lin" valueType="num">
                                      <p:cBhvr additive="base">
                                        <p:cTn id="25" dur="500" fill="hold"/>
                                        <p:tgtEl>
                                          <p:spTgt spid="72">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73">
                                            <p:txEl>
                                              <p:pRg st="0" end="0"/>
                                            </p:txEl>
                                          </p:spTgt>
                                        </p:tgtEl>
                                        <p:attrNameLst>
                                          <p:attrName>style.visibility</p:attrName>
                                        </p:attrNameLst>
                                      </p:cBhvr>
                                      <p:to>
                                        <p:strVal val="visible"/>
                                      </p:to>
                                    </p:set>
                                    <p:anim calcmode="lin" valueType="num">
                                      <p:cBhvr additive="base">
                                        <p:cTn id="31" dur="500" fill="hold"/>
                                        <p:tgtEl>
                                          <p:spTgt spid="73">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4">
                                            <p:txEl>
                                              <p:pRg st="1" end="1"/>
                                            </p:txEl>
                                          </p:spTgt>
                                        </p:tgtEl>
                                        <p:attrNameLst>
                                          <p:attrName>style.visibility</p:attrName>
                                        </p:attrNameLst>
                                      </p:cBhvr>
                                      <p:to>
                                        <p:strVal val="visible"/>
                                      </p:to>
                                    </p:set>
                                    <p:anim calcmode="lin" valueType="num">
                                      <p:cBhvr additive="base">
                                        <p:cTn id="37" dur="500" fill="hold"/>
                                        <p:tgtEl>
                                          <p:spTgt spid="74">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75">
                                            <p:txEl>
                                              <p:pRg st="0" end="0"/>
                                            </p:txEl>
                                          </p:spTgt>
                                        </p:tgtEl>
                                        <p:attrNameLst>
                                          <p:attrName>style.visibility</p:attrName>
                                        </p:attrNameLst>
                                      </p:cBhvr>
                                      <p:to>
                                        <p:strVal val="visible"/>
                                      </p:to>
                                    </p:set>
                                    <p:anim calcmode="lin" valueType="num">
                                      <p:cBhvr additive="base">
                                        <p:cTn id="43"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2">
                                            <p:txEl>
                                              <p:pRg st="2" end="2"/>
                                            </p:txEl>
                                          </p:spTgt>
                                        </p:tgtEl>
                                        <p:attrNameLst>
                                          <p:attrName>style.visibility</p:attrName>
                                        </p:attrNameLst>
                                      </p:cBhvr>
                                      <p:to>
                                        <p:strVal val="visible"/>
                                      </p:to>
                                    </p:set>
                                    <p:anim calcmode="lin" valueType="num">
                                      <p:cBhvr additive="base">
                                        <p:cTn id="49"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74">
                                            <p:txEl>
                                              <p:pRg st="2" end="2"/>
                                            </p:txEl>
                                          </p:spTgt>
                                        </p:tgtEl>
                                        <p:attrNameLst>
                                          <p:attrName>style.visibility</p:attrName>
                                        </p:attrNameLst>
                                      </p:cBhvr>
                                      <p:to>
                                        <p:strVal val="visible"/>
                                      </p:to>
                                    </p:set>
                                    <p:anim calcmode="lin" valueType="num">
                                      <p:cBhvr additive="base">
                                        <p:cTn id="55" dur="500" fill="hold"/>
                                        <p:tgtEl>
                                          <p:spTgt spid="74">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73">
                                            <p:txEl>
                                              <p:pRg st="1" end="1"/>
                                            </p:txEl>
                                          </p:spTgt>
                                        </p:tgtEl>
                                        <p:attrNameLst>
                                          <p:attrName>style.visibility</p:attrName>
                                        </p:attrNameLst>
                                      </p:cBhvr>
                                      <p:to>
                                        <p:strVal val="visible"/>
                                      </p:to>
                                    </p:set>
                                    <p:anim calcmode="lin" valueType="num">
                                      <p:cBhvr additive="base">
                                        <p:cTn id="61" dur="500" fill="hold"/>
                                        <p:tgtEl>
                                          <p:spTgt spid="73">
                                            <p:txEl>
                                              <p:pRg st="1" end="1"/>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75">
                                            <p:txEl>
                                              <p:pRg st="1" end="1"/>
                                            </p:txEl>
                                          </p:spTgt>
                                        </p:tgtEl>
                                        <p:attrNameLst>
                                          <p:attrName>style.visibility</p:attrName>
                                        </p:attrNameLst>
                                      </p:cBhvr>
                                      <p:to>
                                        <p:strVal val="visible"/>
                                      </p:to>
                                    </p:set>
                                    <p:anim calcmode="lin" valueType="num">
                                      <p:cBhvr additive="base">
                                        <p:cTn id="67" dur="500" fill="hold"/>
                                        <p:tgtEl>
                                          <p:spTgt spid="75">
                                            <p:txEl>
                                              <p:pRg st="1" end="1"/>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547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7"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5481" name="Group 21"/>
          <p:cNvGrpSpPr>
            <a:grpSpLocks/>
          </p:cNvGrpSpPr>
          <p:nvPr/>
        </p:nvGrpSpPr>
        <p:grpSpPr bwMode="auto">
          <a:xfrm flipH="1">
            <a:off x="7848600" y="2535238"/>
            <a:ext cx="1347788" cy="2341562"/>
            <a:chOff x="4560" y="1645"/>
            <a:chExt cx="849" cy="1475"/>
          </a:xfrm>
        </p:grpSpPr>
        <p:grpSp>
          <p:nvGrpSpPr>
            <p:cNvPr id="105512" name="Group 22"/>
            <p:cNvGrpSpPr>
              <a:grpSpLocks/>
            </p:cNvGrpSpPr>
            <p:nvPr/>
          </p:nvGrpSpPr>
          <p:grpSpPr bwMode="auto">
            <a:xfrm>
              <a:off x="4560" y="2056"/>
              <a:ext cx="849" cy="1064"/>
              <a:chOff x="2593" y="1179"/>
              <a:chExt cx="849" cy="1064"/>
            </a:xfrm>
          </p:grpSpPr>
          <p:sp>
            <p:nvSpPr>
              <p:cNvPr id="105521"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2"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3"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4"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5"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6"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7"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13" name="Group 30"/>
            <p:cNvGrpSpPr>
              <a:grpSpLocks/>
            </p:cNvGrpSpPr>
            <p:nvPr/>
          </p:nvGrpSpPr>
          <p:grpSpPr bwMode="auto">
            <a:xfrm>
              <a:off x="4703" y="1645"/>
              <a:ext cx="230" cy="1456"/>
              <a:chOff x="2720" y="768"/>
              <a:chExt cx="230" cy="1456"/>
            </a:xfrm>
          </p:grpSpPr>
          <p:sp>
            <p:nvSpPr>
              <p:cNvPr id="105519"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0"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14" name="Group 33"/>
            <p:cNvGrpSpPr>
              <a:grpSpLocks/>
            </p:cNvGrpSpPr>
            <p:nvPr/>
          </p:nvGrpSpPr>
          <p:grpSpPr bwMode="auto">
            <a:xfrm>
              <a:off x="5125" y="2204"/>
              <a:ext cx="77" cy="68"/>
              <a:chOff x="1747" y="2620"/>
              <a:chExt cx="44" cy="73"/>
            </a:xfrm>
          </p:grpSpPr>
          <p:sp>
            <p:nvSpPr>
              <p:cNvPr id="105515"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6"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7"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8"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5482" name="Group 16"/>
          <p:cNvGrpSpPr>
            <a:grpSpLocks/>
          </p:cNvGrpSpPr>
          <p:nvPr/>
        </p:nvGrpSpPr>
        <p:grpSpPr bwMode="auto">
          <a:xfrm flipH="1">
            <a:off x="685800" y="2057400"/>
            <a:ext cx="401638" cy="1143000"/>
            <a:chOff x="5760" y="720"/>
            <a:chExt cx="1021" cy="2477"/>
          </a:xfrm>
        </p:grpSpPr>
        <p:grpSp>
          <p:nvGrpSpPr>
            <p:cNvPr id="105502" name="Group 17"/>
            <p:cNvGrpSpPr>
              <a:grpSpLocks/>
            </p:cNvGrpSpPr>
            <p:nvPr/>
          </p:nvGrpSpPr>
          <p:grpSpPr bwMode="auto">
            <a:xfrm>
              <a:off x="5760" y="901"/>
              <a:ext cx="916" cy="2296"/>
              <a:chOff x="5760" y="901"/>
              <a:chExt cx="916" cy="2296"/>
            </a:xfrm>
          </p:grpSpPr>
          <p:sp>
            <p:nvSpPr>
              <p:cNvPr id="105506"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7"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8"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9"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10"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11"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03" name="Group 24"/>
            <p:cNvGrpSpPr>
              <a:grpSpLocks/>
            </p:cNvGrpSpPr>
            <p:nvPr/>
          </p:nvGrpSpPr>
          <p:grpSpPr bwMode="auto">
            <a:xfrm>
              <a:off x="6571" y="720"/>
              <a:ext cx="210" cy="264"/>
              <a:chOff x="6571" y="720"/>
              <a:chExt cx="210" cy="264"/>
            </a:xfrm>
          </p:grpSpPr>
          <p:sp>
            <p:nvSpPr>
              <p:cNvPr id="105504"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5"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5483" name="Group 5"/>
          <p:cNvGrpSpPr>
            <a:grpSpLocks/>
          </p:cNvGrpSpPr>
          <p:nvPr/>
        </p:nvGrpSpPr>
        <p:grpSpPr bwMode="auto">
          <a:xfrm>
            <a:off x="533400" y="3657600"/>
            <a:ext cx="1447800" cy="2133600"/>
            <a:chOff x="2013" y="2206"/>
            <a:chExt cx="679" cy="1010"/>
          </a:xfrm>
        </p:grpSpPr>
        <p:sp>
          <p:nvSpPr>
            <p:cNvPr id="10548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5488" name="Group 7"/>
            <p:cNvGrpSpPr>
              <a:grpSpLocks/>
            </p:cNvGrpSpPr>
            <p:nvPr/>
          </p:nvGrpSpPr>
          <p:grpSpPr bwMode="auto">
            <a:xfrm>
              <a:off x="2013" y="2206"/>
              <a:ext cx="339" cy="1010"/>
              <a:chOff x="240" y="2880"/>
              <a:chExt cx="339" cy="1010"/>
            </a:xfrm>
          </p:grpSpPr>
          <p:sp>
            <p:nvSpPr>
              <p:cNvPr id="10548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0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550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54" name="AutoShape 38"/>
          <p:cNvSpPr>
            <a:spLocks noChangeArrowheads="1"/>
          </p:cNvSpPr>
          <p:nvPr/>
        </p:nvSpPr>
        <p:spPr bwMode="auto">
          <a:xfrm>
            <a:off x="1676400" y="5643563"/>
            <a:ext cx="6529388" cy="985837"/>
          </a:xfrm>
          <a:prstGeom prst="wedgeRoundRectCallout">
            <a:avLst>
              <a:gd name="adj1" fmla="val 47375"/>
              <a:gd name="adj2" fmla="val -24404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3000"/>
              <a:t>But it can’t remember the entire input</a:t>
            </a:r>
          </a:p>
          <a:p>
            <a:pPr eaLnBrk="1" hangingPunct="1"/>
            <a:r>
              <a:rPr lang="en-US" altLang="en-US" sz="3000"/>
              <a:t>because it is too big.</a:t>
            </a:r>
            <a:endParaRPr lang="en-US" altLang="en-US" sz="3200"/>
          </a:p>
        </p:txBody>
      </p:sp>
      <p:sp>
        <p:nvSpPr>
          <p:cNvPr id="989222"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2" name="AutoShape 38"/>
          <p:cNvSpPr>
            <a:spLocks noChangeArrowheads="1"/>
          </p:cNvSpPr>
          <p:nvPr/>
        </p:nvSpPr>
        <p:spPr bwMode="auto">
          <a:xfrm>
            <a:off x="1676400" y="3886200"/>
            <a:ext cx="6172200" cy="1600200"/>
          </a:xfrm>
          <a:prstGeom prst="wedgeRoundRectCallout">
            <a:avLst>
              <a:gd name="adj1" fmla="val -59056"/>
              <a:gd name="adj2" fmla="val -3432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It can scan the input writing </a:t>
            </a:r>
            <a:br>
              <a:rPr lang="en-US" altLang="en-US" sz="3000"/>
            </a:br>
            <a:r>
              <a:rPr lang="en-US" altLang="en-US" sz="3000"/>
              <a:t>in its states what </a:t>
            </a:r>
            <a:br>
              <a:rPr lang="en-US" altLang="en-US" sz="3000"/>
            </a:br>
            <a:r>
              <a:rPr lang="en-US" altLang="en-US" sz="3000"/>
              <a:t>it wants to remember.</a:t>
            </a:r>
            <a:endParaRPr lang="en-US" altLang="en-US" sz="3000">
              <a:solidFill>
                <a:schemeClr val="accent2"/>
              </a:solidFill>
            </a:endParaRPr>
          </a:p>
        </p:txBody>
      </p:sp>
    </p:spTree>
    <p:extLst>
      <p:ext uri="{BB962C8B-B14F-4D97-AF65-F5344CB8AC3E}">
        <p14:creationId xmlns:p14="http://schemas.microsoft.com/office/powerpoint/2010/main" val="13008528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1+#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650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6505" name="Group 21"/>
          <p:cNvGrpSpPr>
            <a:grpSpLocks/>
          </p:cNvGrpSpPr>
          <p:nvPr/>
        </p:nvGrpSpPr>
        <p:grpSpPr bwMode="auto">
          <a:xfrm flipH="1">
            <a:off x="7848600" y="2535238"/>
            <a:ext cx="1347788" cy="2341562"/>
            <a:chOff x="4560" y="1645"/>
            <a:chExt cx="849" cy="1475"/>
          </a:xfrm>
        </p:grpSpPr>
        <p:grpSp>
          <p:nvGrpSpPr>
            <p:cNvPr id="106535" name="Group 22"/>
            <p:cNvGrpSpPr>
              <a:grpSpLocks/>
            </p:cNvGrpSpPr>
            <p:nvPr/>
          </p:nvGrpSpPr>
          <p:grpSpPr bwMode="auto">
            <a:xfrm>
              <a:off x="4560" y="2056"/>
              <a:ext cx="849" cy="1064"/>
              <a:chOff x="2593" y="1179"/>
              <a:chExt cx="849" cy="1064"/>
            </a:xfrm>
          </p:grpSpPr>
          <p:sp>
            <p:nvSpPr>
              <p:cNvPr id="10654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5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36" name="Group 30"/>
            <p:cNvGrpSpPr>
              <a:grpSpLocks/>
            </p:cNvGrpSpPr>
            <p:nvPr/>
          </p:nvGrpSpPr>
          <p:grpSpPr bwMode="auto">
            <a:xfrm>
              <a:off x="4703" y="1645"/>
              <a:ext cx="230" cy="1456"/>
              <a:chOff x="2720" y="768"/>
              <a:chExt cx="230" cy="1456"/>
            </a:xfrm>
          </p:grpSpPr>
          <p:sp>
            <p:nvSpPr>
              <p:cNvPr id="10654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37" name="Group 33"/>
            <p:cNvGrpSpPr>
              <a:grpSpLocks/>
            </p:cNvGrpSpPr>
            <p:nvPr/>
          </p:nvGrpSpPr>
          <p:grpSpPr bwMode="auto">
            <a:xfrm>
              <a:off x="5125" y="2204"/>
              <a:ext cx="77" cy="68"/>
              <a:chOff x="1747" y="2620"/>
              <a:chExt cx="44" cy="73"/>
            </a:xfrm>
          </p:grpSpPr>
          <p:sp>
            <p:nvSpPr>
              <p:cNvPr id="10653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3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4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4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6506" name="Group 16"/>
          <p:cNvGrpSpPr>
            <a:grpSpLocks/>
          </p:cNvGrpSpPr>
          <p:nvPr/>
        </p:nvGrpSpPr>
        <p:grpSpPr bwMode="auto">
          <a:xfrm flipH="1">
            <a:off x="685800" y="2057400"/>
            <a:ext cx="401638" cy="1143000"/>
            <a:chOff x="5760" y="720"/>
            <a:chExt cx="1021" cy="2477"/>
          </a:xfrm>
        </p:grpSpPr>
        <p:grpSp>
          <p:nvGrpSpPr>
            <p:cNvPr id="106525" name="Group 17"/>
            <p:cNvGrpSpPr>
              <a:grpSpLocks/>
            </p:cNvGrpSpPr>
            <p:nvPr/>
          </p:nvGrpSpPr>
          <p:grpSpPr bwMode="auto">
            <a:xfrm>
              <a:off x="5760" y="901"/>
              <a:ext cx="916" cy="2296"/>
              <a:chOff x="5760" y="901"/>
              <a:chExt cx="916" cy="2296"/>
            </a:xfrm>
          </p:grpSpPr>
          <p:sp>
            <p:nvSpPr>
              <p:cNvPr id="106529"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0"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1"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2"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3"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4"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26" name="Group 24"/>
            <p:cNvGrpSpPr>
              <a:grpSpLocks/>
            </p:cNvGrpSpPr>
            <p:nvPr/>
          </p:nvGrpSpPr>
          <p:grpSpPr bwMode="auto">
            <a:xfrm>
              <a:off x="6571" y="720"/>
              <a:ext cx="210" cy="264"/>
              <a:chOff x="6571" y="720"/>
              <a:chExt cx="210" cy="264"/>
            </a:xfrm>
          </p:grpSpPr>
          <p:sp>
            <p:nvSpPr>
              <p:cNvPr id="106527"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28"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6507" name="Group 5"/>
          <p:cNvGrpSpPr>
            <a:grpSpLocks/>
          </p:cNvGrpSpPr>
          <p:nvPr/>
        </p:nvGrpSpPr>
        <p:grpSpPr bwMode="auto">
          <a:xfrm>
            <a:off x="533400" y="3657600"/>
            <a:ext cx="1447800" cy="2133600"/>
            <a:chOff x="2013" y="2206"/>
            <a:chExt cx="679" cy="1010"/>
          </a:xfrm>
        </p:grpSpPr>
        <p:sp>
          <p:nvSpPr>
            <p:cNvPr id="10651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6511" name="Group 7"/>
            <p:cNvGrpSpPr>
              <a:grpSpLocks/>
            </p:cNvGrpSpPr>
            <p:nvPr/>
          </p:nvGrpSpPr>
          <p:grpSpPr bwMode="auto">
            <a:xfrm>
              <a:off x="2013" y="2206"/>
              <a:ext cx="339" cy="1010"/>
              <a:chOff x="240" y="2880"/>
              <a:chExt cx="339" cy="1010"/>
            </a:xfrm>
          </p:grpSpPr>
          <p:sp>
            <p:nvSpPr>
              <p:cNvPr id="10651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652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6508"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4" name="AutoShape 38"/>
          <p:cNvSpPr>
            <a:spLocks noChangeArrowheads="1"/>
          </p:cNvSpPr>
          <p:nvPr/>
        </p:nvSpPr>
        <p:spPr bwMode="auto">
          <a:xfrm>
            <a:off x="1676400" y="3886200"/>
            <a:ext cx="6172200" cy="1790700"/>
          </a:xfrm>
          <a:prstGeom prst="wedgeRoundRectCallout">
            <a:avLst>
              <a:gd name="adj1" fmla="val -59056"/>
              <a:gd name="adj2" fmla="val -3599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But it will remember what it can,</a:t>
            </a:r>
            <a:br>
              <a:rPr lang="en-US" altLang="en-US" sz="3000"/>
            </a:br>
            <a:r>
              <a:rPr lang="en-US" altLang="en-US" sz="3000"/>
              <a:t>compute what ever it wants</a:t>
            </a:r>
            <a:br>
              <a:rPr lang="en-US" altLang="en-US" sz="3000"/>
            </a:br>
            <a:r>
              <a:rPr lang="en-US" altLang="en-US" sz="3000"/>
              <a:t>from what it can remember.</a:t>
            </a:r>
            <a:endParaRPr lang="en-US" altLang="en-US" sz="3000">
              <a:solidFill>
                <a:schemeClr val="accent2"/>
              </a:solidFill>
            </a:endParaRPr>
          </a:p>
        </p:txBody>
      </p:sp>
    </p:spTree>
    <p:extLst>
      <p:ext uri="{BB962C8B-B14F-4D97-AF65-F5344CB8AC3E}">
        <p14:creationId xmlns:p14="http://schemas.microsoft.com/office/powerpoint/2010/main" val="485191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752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7529" name="Group 21"/>
          <p:cNvGrpSpPr>
            <a:grpSpLocks/>
          </p:cNvGrpSpPr>
          <p:nvPr/>
        </p:nvGrpSpPr>
        <p:grpSpPr bwMode="auto">
          <a:xfrm flipH="1">
            <a:off x="7848600" y="2535238"/>
            <a:ext cx="1347788" cy="2341562"/>
            <a:chOff x="4560" y="1645"/>
            <a:chExt cx="849" cy="1475"/>
          </a:xfrm>
        </p:grpSpPr>
        <p:grpSp>
          <p:nvGrpSpPr>
            <p:cNvPr id="107559" name="Group 22"/>
            <p:cNvGrpSpPr>
              <a:grpSpLocks/>
            </p:cNvGrpSpPr>
            <p:nvPr/>
          </p:nvGrpSpPr>
          <p:grpSpPr bwMode="auto">
            <a:xfrm>
              <a:off x="4560" y="2056"/>
              <a:ext cx="849" cy="1064"/>
              <a:chOff x="2593" y="1179"/>
              <a:chExt cx="849" cy="1064"/>
            </a:xfrm>
          </p:grpSpPr>
          <p:sp>
            <p:nvSpPr>
              <p:cNvPr id="107568"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69"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0"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1"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2"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3"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4"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60" name="Group 30"/>
            <p:cNvGrpSpPr>
              <a:grpSpLocks/>
            </p:cNvGrpSpPr>
            <p:nvPr/>
          </p:nvGrpSpPr>
          <p:grpSpPr bwMode="auto">
            <a:xfrm>
              <a:off x="4703" y="1645"/>
              <a:ext cx="230" cy="1456"/>
              <a:chOff x="2720" y="768"/>
              <a:chExt cx="230" cy="1456"/>
            </a:xfrm>
          </p:grpSpPr>
          <p:sp>
            <p:nvSpPr>
              <p:cNvPr id="107566"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67"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61" name="Group 33"/>
            <p:cNvGrpSpPr>
              <a:grpSpLocks/>
            </p:cNvGrpSpPr>
            <p:nvPr/>
          </p:nvGrpSpPr>
          <p:grpSpPr bwMode="auto">
            <a:xfrm>
              <a:off x="5125" y="2204"/>
              <a:ext cx="77" cy="68"/>
              <a:chOff x="1747" y="2620"/>
              <a:chExt cx="44" cy="73"/>
            </a:xfrm>
          </p:grpSpPr>
          <p:sp>
            <p:nvSpPr>
              <p:cNvPr id="107562"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3"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4"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5"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7530" name="Group 16"/>
          <p:cNvGrpSpPr>
            <a:grpSpLocks/>
          </p:cNvGrpSpPr>
          <p:nvPr/>
        </p:nvGrpSpPr>
        <p:grpSpPr bwMode="auto">
          <a:xfrm flipH="1">
            <a:off x="685800" y="2057400"/>
            <a:ext cx="401638" cy="1143000"/>
            <a:chOff x="5760" y="720"/>
            <a:chExt cx="1021" cy="2477"/>
          </a:xfrm>
        </p:grpSpPr>
        <p:grpSp>
          <p:nvGrpSpPr>
            <p:cNvPr id="107549" name="Group 17"/>
            <p:cNvGrpSpPr>
              <a:grpSpLocks/>
            </p:cNvGrpSpPr>
            <p:nvPr/>
          </p:nvGrpSpPr>
          <p:grpSpPr bwMode="auto">
            <a:xfrm>
              <a:off x="5760" y="901"/>
              <a:ext cx="916" cy="2296"/>
              <a:chOff x="5760" y="901"/>
              <a:chExt cx="916" cy="2296"/>
            </a:xfrm>
          </p:grpSpPr>
          <p:sp>
            <p:nvSpPr>
              <p:cNvPr id="107553"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4"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5"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6"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7"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8"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50" name="Group 24"/>
            <p:cNvGrpSpPr>
              <a:grpSpLocks/>
            </p:cNvGrpSpPr>
            <p:nvPr/>
          </p:nvGrpSpPr>
          <p:grpSpPr bwMode="auto">
            <a:xfrm>
              <a:off x="6571" y="720"/>
              <a:ext cx="210" cy="264"/>
              <a:chOff x="6571" y="720"/>
              <a:chExt cx="210" cy="264"/>
            </a:xfrm>
          </p:grpSpPr>
          <p:sp>
            <p:nvSpPr>
              <p:cNvPr id="107551"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2"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7531" name="Group 5"/>
          <p:cNvGrpSpPr>
            <a:grpSpLocks/>
          </p:cNvGrpSpPr>
          <p:nvPr/>
        </p:nvGrpSpPr>
        <p:grpSpPr bwMode="auto">
          <a:xfrm>
            <a:off x="533400" y="3657600"/>
            <a:ext cx="1447800" cy="2133600"/>
            <a:chOff x="2013" y="2206"/>
            <a:chExt cx="679" cy="1010"/>
          </a:xfrm>
        </p:grpSpPr>
        <p:sp>
          <p:nvSpPr>
            <p:cNvPr id="10753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7535" name="Group 7"/>
            <p:cNvGrpSpPr>
              <a:grpSpLocks/>
            </p:cNvGrpSpPr>
            <p:nvPr/>
          </p:nvGrpSpPr>
          <p:grpSpPr bwMode="auto">
            <a:xfrm>
              <a:off x="2013" y="2206"/>
              <a:ext cx="339" cy="1010"/>
              <a:chOff x="240" y="2880"/>
              <a:chExt cx="339" cy="1010"/>
            </a:xfrm>
          </p:grpSpPr>
          <p:sp>
            <p:nvSpPr>
              <p:cNvPr id="10753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754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7532"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5" name="AutoShape 38"/>
          <p:cNvSpPr>
            <a:spLocks noChangeArrowheads="1"/>
          </p:cNvSpPr>
          <p:nvPr/>
        </p:nvSpPr>
        <p:spPr bwMode="auto">
          <a:xfrm>
            <a:off x="1676400" y="3886200"/>
            <a:ext cx="6019800" cy="2057400"/>
          </a:xfrm>
          <a:prstGeom prst="wedgeRoundRectCallout">
            <a:avLst>
              <a:gd name="adj1" fmla="val -59282"/>
              <a:gd name="adj2" fmla="val -378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Then move the head to learn something else about the input </a:t>
            </a:r>
            <a:br>
              <a:rPr lang="en-US" altLang="en-US" sz="3000"/>
            </a:br>
            <a:r>
              <a:rPr lang="en-US" altLang="en-US" sz="3000"/>
              <a:t>(forgetting something else)</a:t>
            </a:r>
            <a:br>
              <a:rPr lang="en-US" altLang="en-US" sz="3000"/>
            </a:br>
            <a:endParaRPr lang="en-US" altLang="en-US" sz="3000">
              <a:solidFill>
                <a:schemeClr val="accent2"/>
              </a:solidFill>
            </a:endParaRPr>
          </a:p>
        </p:txBody>
      </p:sp>
    </p:spTree>
    <p:extLst>
      <p:ext uri="{BB962C8B-B14F-4D97-AF65-F5344CB8AC3E}">
        <p14:creationId xmlns:p14="http://schemas.microsoft.com/office/powerpoint/2010/main" val="3749676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algn="l">
              <a:spcBef>
                <a:spcPct val="50000"/>
              </a:spcBef>
              <a:defRPr/>
            </a:pPr>
            <a:r>
              <a:rPr lang="en-US">
                <a:effectLst>
                  <a:outerShdw blurRad="38100" dist="38100" dir="2700000" algn="tl">
                    <a:srgbClr val="000000"/>
                  </a:outerShdw>
                </a:effectLst>
              </a:rPr>
              <a:t>Model of Computation:</a:t>
            </a:r>
            <a:r>
              <a:rPr lang="en-US">
                <a:solidFill>
                  <a:schemeClr val="accent2"/>
                </a:solidFill>
                <a:effectLst>
                  <a:outerShdw blurRad="38100" dist="38100" dir="2700000" algn="tl">
                    <a:srgbClr val="000000"/>
                  </a:outerShdw>
                </a:effectLst>
              </a:rPr>
              <a:t> Turing Machine</a:t>
            </a:r>
            <a:r>
              <a:rPr lang="en-US">
                <a:effectLst>
                  <a:outerShdw blurRad="38100" dist="38100" dir="2700000" algn="tl">
                    <a:srgbClr val="000000"/>
                  </a:outerShdw>
                </a:effectLst>
              </a:rPr>
              <a:t> </a:t>
            </a:r>
          </a:p>
        </p:txBody>
      </p:sp>
      <p:pic>
        <p:nvPicPr>
          <p:cNvPr id="108548"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a:solidFill>
                  <a:schemeClr val="tx2"/>
                </a:solidFill>
                <a:effectLst>
                  <a:outerShdw blurRad="38100" dist="38100" dir="2700000" algn="tl">
                    <a:srgbClr val="000000"/>
                  </a:outerShdw>
                </a:effectLst>
                <a:latin typeface="Arial Rounded MT Bold" pitchFamily="34" charset="0"/>
              </a:rPr>
              <a:t>TM Model of Computation</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8553" name="Group 21"/>
          <p:cNvGrpSpPr>
            <a:grpSpLocks/>
          </p:cNvGrpSpPr>
          <p:nvPr/>
        </p:nvGrpSpPr>
        <p:grpSpPr bwMode="auto">
          <a:xfrm flipH="1">
            <a:off x="7848600" y="2535238"/>
            <a:ext cx="1347788" cy="2341562"/>
            <a:chOff x="4560" y="1645"/>
            <a:chExt cx="849" cy="1475"/>
          </a:xfrm>
        </p:grpSpPr>
        <p:grpSp>
          <p:nvGrpSpPr>
            <p:cNvPr id="108583" name="Group 22"/>
            <p:cNvGrpSpPr>
              <a:grpSpLocks/>
            </p:cNvGrpSpPr>
            <p:nvPr/>
          </p:nvGrpSpPr>
          <p:grpSpPr bwMode="auto">
            <a:xfrm>
              <a:off x="4560" y="2056"/>
              <a:ext cx="849" cy="1064"/>
              <a:chOff x="2593" y="1179"/>
              <a:chExt cx="849" cy="1064"/>
            </a:xfrm>
          </p:grpSpPr>
          <p:sp>
            <p:nvSpPr>
              <p:cNvPr id="108592"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3"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4"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5"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6"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7"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8"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84" name="Group 30"/>
            <p:cNvGrpSpPr>
              <a:grpSpLocks/>
            </p:cNvGrpSpPr>
            <p:nvPr/>
          </p:nvGrpSpPr>
          <p:grpSpPr bwMode="auto">
            <a:xfrm>
              <a:off x="4703" y="1645"/>
              <a:ext cx="230" cy="1456"/>
              <a:chOff x="2720" y="768"/>
              <a:chExt cx="230" cy="1456"/>
            </a:xfrm>
          </p:grpSpPr>
          <p:sp>
            <p:nvSpPr>
              <p:cNvPr id="108590"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1"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85" name="Group 33"/>
            <p:cNvGrpSpPr>
              <a:grpSpLocks/>
            </p:cNvGrpSpPr>
            <p:nvPr/>
          </p:nvGrpSpPr>
          <p:grpSpPr bwMode="auto">
            <a:xfrm>
              <a:off x="5125" y="2204"/>
              <a:ext cx="77" cy="68"/>
              <a:chOff x="1747" y="2620"/>
              <a:chExt cx="44" cy="73"/>
            </a:xfrm>
          </p:grpSpPr>
          <p:sp>
            <p:nvSpPr>
              <p:cNvPr id="108586"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7"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8"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9"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8554" name="Group 16"/>
          <p:cNvGrpSpPr>
            <a:grpSpLocks/>
          </p:cNvGrpSpPr>
          <p:nvPr/>
        </p:nvGrpSpPr>
        <p:grpSpPr bwMode="auto">
          <a:xfrm flipH="1">
            <a:off x="685800" y="2057400"/>
            <a:ext cx="401638" cy="1143000"/>
            <a:chOff x="5760" y="720"/>
            <a:chExt cx="1021" cy="2477"/>
          </a:xfrm>
        </p:grpSpPr>
        <p:grpSp>
          <p:nvGrpSpPr>
            <p:cNvPr id="108573" name="Group 17"/>
            <p:cNvGrpSpPr>
              <a:grpSpLocks/>
            </p:cNvGrpSpPr>
            <p:nvPr/>
          </p:nvGrpSpPr>
          <p:grpSpPr bwMode="auto">
            <a:xfrm>
              <a:off x="5760" y="901"/>
              <a:ext cx="916" cy="2296"/>
              <a:chOff x="5760" y="901"/>
              <a:chExt cx="916" cy="2296"/>
            </a:xfrm>
          </p:grpSpPr>
          <p:sp>
            <p:nvSpPr>
              <p:cNvPr id="108577"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8"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9"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0"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1"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2"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74" name="Group 24"/>
            <p:cNvGrpSpPr>
              <a:grpSpLocks/>
            </p:cNvGrpSpPr>
            <p:nvPr/>
          </p:nvGrpSpPr>
          <p:grpSpPr bwMode="auto">
            <a:xfrm>
              <a:off x="6571" y="720"/>
              <a:ext cx="210" cy="264"/>
              <a:chOff x="6571" y="720"/>
              <a:chExt cx="210" cy="264"/>
            </a:xfrm>
          </p:grpSpPr>
          <p:sp>
            <p:nvSpPr>
              <p:cNvPr id="108575"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6"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8555" name="Group 5"/>
          <p:cNvGrpSpPr>
            <a:grpSpLocks/>
          </p:cNvGrpSpPr>
          <p:nvPr/>
        </p:nvGrpSpPr>
        <p:grpSpPr bwMode="auto">
          <a:xfrm>
            <a:off x="533400" y="3657600"/>
            <a:ext cx="1447800" cy="2133600"/>
            <a:chOff x="2013" y="2206"/>
            <a:chExt cx="679" cy="1010"/>
          </a:xfrm>
        </p:grpSpPr>
        <p:sp>
          <p:nvSpPr>
            <p:cNvPr id="10855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8559" name="Group 7"/>
            <p:cNvGrpSpPr>
              <a:grpSpLocks/>
            </p:cNvGrpSpPr>
            <p:nvPr/>
          </p:nvGrpSpPr>
          <p:grpSpPr bwMode="auto">
            <a:xfrm>
              <a:off x="2013" y="2206"/>
              <a:ext cx="339" cy="1010"/>
              <a:chOff x="240" y="2880"/>
              <a:chExt cx="339" cy="1010"/>
            </a:xfrm>
          </p:grpSpPr>
          <p:sp>
            <p:nvSpPr>
              <p:cNvPr id="10856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6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6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7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7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857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8556"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4" name="AutoShape 38"/>
          <p:cNvSpPr>
            <a:spLocks noChangeArrowheads="1"/>
          </p:cNvSpPr>
          <p:nvPr/>
        </p:nvSpPr>
        <p:spPr bwMode="auto">
          <a:xfrm>
            <a:off x="1676400" y="3886200"/>
            <a:ext cx="6019800" cy="2057400"/>
          </a:xfrm>
          <a:prstGeom prst="wedgeRoundRectCallout">
            <a:avLst>
              <a:gd name="adj1" fmla="val -59282"/>
              <a:gd name="adj2" fmla="val -378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Or it writes something that it has computed somewhere on the tape</a:t>
            </a:r>
            <a:br>
              <a:rPr lang="en-US" altLang="en-US" sz="3000"/>
            </a:br>
            <a:r>
              <a:rPr lang="en-US" altLang="en-US" sz="3000"/>
              <a:t>so that it can come back an reread it later.</a:t>
            </a:r>
          </a:p>
        </p:txBody>
      </p:sp>
    </p:spTree>
    <p:extLst>
      <p:ext uri="{BB962C8B-B14F-4D97-AF65-F5344CB8AC3E}">
        <p14:creationId xmlns:p14="http://schemas.microsoft.com/office/powerpoint/2010/main" val="31708959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685800" y="-152400"/>
            <a:ext cx="7772400" cy="1143000"/>
          </a:xfrm>
        </p:spPr>
        <p:txBody>
          <a:bodyPr/>
          <a:lstStyle/>
          <a:p>
            <a:pPr>
              <a:defRPr/>
            </a:pPr>
            <a:r>
              <a:rPr lang="en-US" dirty="0" smtClean="0"/>
              <a:t>Home work</a:t>
            </a:r>
            <a:br>
              <a:rPr lang="en-US" dirty="0" smtClean="0"/>
            </a:br>
            <a:r>
              <a:rPr lang="en-US" sz="2400" dirty="0" smtClean="0"/>
              <a:t>to do starting now</a:t>
            </a:r>
            <a:endParaRPr lang="en-US" dirty="0" smtClean="0"/>
          </a:p>
        </p:txBody>
      </p:sp>
      <p:pic>
        <p:nvPicPr>
          <p:cNvPr id="378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8588" y="1752600"/>
            <a:ext cx="88868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4" name="Group 3"/>
          <p:cNvGrpSpPr/>
          <p:nvPr/>
        </p:nvGrpSpPr>
        <p:grpSpPr>
          <a:xfrm>
            <a:off x="914400" y="76200"/>
            <a:ext cx="7543800" cy="1371600"/>
            <a:chOff x="914400" y="76200"/>
            <a:chExt cx="7543800" cy="1371600"/>
          </a:xfrm>
        </p:grpSpPr>
        <p:cxnSp>
          <p:nvCxnSpPr>
            <p:cNvPr id="3" name="Straight Connector 2"/>
            <p:cNvCxnSpPr/>
            <p:nvPr/>
          </p:nvCxnSpPr>
          <p:spPr bwMode="auto">
            <a:xfrm flipV="1">
              <a:off x="3200400" y="76200"/>
              <a:ext cx="2743200" cy="838200"/>
            </a:xfrm>
            <a:prstGeom prst="line">
              <a:avLst/>
            </a:prstGeom>
            <a:noFill/>
            <a:ln w="38100" cap="sq" cmpd="sng" algn="ctr">
              <a:solidFill>
                <a:schemeClr val="hlink"/>
              </a:solidFill>
              <a:prstDash val="solid"/>
              <a:round/>
              <a:headEnd type="none" w="med" len="med"/>
              <a:tailEnd type="none" w="med" len="med"/>
            </a:ln>
            <a:effectLst/>
          </p:spPr>
        </p:cxnSp>
        <p:sp>
          <p:nvSpPr>
            <p:cNvPr id="7" name="Rectangle 7"/>
            <p:cNvSpPr>
              <a:spLocks noChangeArrowheads="1"/>
            </p:cNvSpPr>
            <p:nvPr/>
          </p:nvSpPr>
          <p:spPr bwMode="auto">
            <a:xfrm>
              <a:off x="914400" y="923925"/>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smtClean="0">
                  <a:latin typeface="Times New Roman" pitchFamily="18" charset="0"/>
                </a:rPr>
                <a:t>Oops I did it for you.</a:t>
              </a:r>
              <a:endParaRPr lang="en-US" altLang="en-US" sz="2800" dirty="0">
                <a:latin typeface="Times New Roman" pitchFamily="18" charset="0"/>
              </a:endParaRPr>
            </a:p>
          </p:txBody>
        </p:sp>
      </p:grpSp>
    </p:spTree>
    <p:extLst>
      <p:ext uri="{BB962C8B-B14F-4D97-AF65-F5344CB8AC3E}">
        <p14:creationId xmlns:p14="http://schemas.microsoft.com/office/powerpoint/2010/main" val="4072848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893"/>
                                        </p:tgtEl>
                                        <p:attrNameLst>
                                          <p:attrName>style.visibility</p:attrName>
                                        </p:attrNameLst>
                                      </p:cBhvr>
                                      <p:to>
                                        <p:strVal val="visible"/>
                                      </p:to>
                                    </p:set>
                                    <p:anim calcmode="lin" valueType="num">
                                      <p:cBhvr additive="base">
                                        <p:cTn id="7" dur="500" fill="hold"/>
                                        <p:tgtEl>
                                          <p:spTgt spid="37893"/>
                                        </p:tgtEl>
                                        <p:attrNameLst>
                                          <p:attrName>ppt_x</p:attrName>
                                        </p:attrNameLst>
                                      </p:cBhvr>
                                      <p:tavLst>
                                        <p:tav tm="0">
                                          <p:val>
                                            <p:strVal val="#ppt_x"/>
                                          </p:val>
                                        </p:tav>
                                        <p:tav tm="100000">
                                          <p:val>
                                            <p:strVal val="#ppt_x"/>
                                          </p:val>
                                        </p:tav>
                                      </p:tavLst>
                                    </p:anim>
                                    <p:anim calcmode="lin" valueType="num">
                                      <p:cBhvr additive="base">
                                        <p:cTn id="8" dur="500" fill="hold"/>
                                        <p:tgtEl>
                                          <p:spTgt spid="378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2174875" y="996950"/>
            <a:ext cx="3235325" cy="346075"/>
            <a:chOff x="2175659" y="996950"/>
            <a:chExt cx="3234541" cy="346513"/>
          </a:xfrm>
        </p:grpSpPr>
        <p:sp>
          <p:nvSpPr>
            <p:cNvPr id="7682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682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24" name="Group 123"/>
          <p:cNvGrpSpPr>
            <a:grpSpLocks/>
          </p:cNvGrpSpPr>
          <p:nvPr/>
        </p:nvGrpSpPr>
        <p:grpSpPr bwMode="auto">
          <a:xfrm>
            <a:off x="3035300" y="495300"/>
            <a:ext cx="334963" cy="433388"/>
            <a:chOff x="1955795" y="533400"/>
            <a:chExt cx="825510" cy="901700"/>
          </a:xfrm>
        </p:grpSpPr>
        <p:cxnSp>
          <p:nvCxnSpPr>
            <p:cNvPr id="7682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682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sp>
        <p:nvSpPr>
          <p:cNvPr id="128" name="Rectangle 7"/>
          <p:cNvSpPr>
            <a:spLocks noChangeArrowheads="1"/>
          </p:cNvSpPr>
          <p:nvPr/>
        </p:nvSpPr>
        <p:spPr bwMode="auto">
          <a:xfrm>
            <a:off x="1066800" y="23622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buFontTx/>
              <a:buChar char="•"/>
            </a:pPr>
            <a:r>
              <a:rPr lang="en-US" altLang="en-US" sz="2800">
                <a:latin typeface="Times New Roman" pitchFamily="18" charset="0"/>
              </a:rPr>
              <a:t> Do not worry about the entire computation.</a:t>
            </a:r>
          </a:p>
        </p:txBody>
      </p:sp>
      <p:grpSp>
        <p:nvGrpSpPr>
          <p:cNvPr id="129" name="Group 128"/>
          <p:cNvGrpSpPr>
            <a:grpSpLocks/>
          </p:cNvGrpSpPr>
          <p:nvPr/>
        </p:nvGrpSpPr>
        <p:grpSpPr bwMode="auto">
          <a:xfrm>
            <a:off x="2286000" y="3048000"/>
            <a:ext cx="3733800" cy="2514600"/>
            <a:chOff x="2743200" y="4024313"/>
            <a:chExt cx="3733800" cy="2514600"/>
          </a:xfrm>
        </p:grpSpPr>
        <p:grpSp>
          <p:nvGrpSpPr>
            <p:cNvPr id="76809" name="Group 15"/>
            <p:cNvGrpSpPr>
              <a:grpSpLocks/>
            </p:cNvGrpSpPr>
            <p:nvPr/>
          </p:nvGrpSpPr>
          <p:grpSpPr bwMode="auto">
            <a:xfrm>
              <a:off x="2832100" y="4648200"/>
              <a:ext cx="339725" cy="330200"/>
              <a:chOff x="1784" y="2928"/>
              <a:chExt cx="214" cy="208"/>
            </a:xfrm>
          </p:grpSpPr>
          <p:sp>
            <p:nvSpPr>
              <p:cNvPr id="76819"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76820"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1"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2"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3"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6810" name="Group 22"/>
            <p:cNvGrpSpPr>
              <a:grpSpLocks/>
            </p:cNvGrpSpPr>
            <p:nvPr/>
          </p:nvGrpSpPr>
          <p:grpSpPr bwMode="auto">
            <a:xfrm>
              <a:off x="2743200" y="4759325"/>
              <a:ext cx="622300" cy="1779588"/>
              <a:chOff x="1728" y="2998"/>
              <a:chExt cx="392" cy="1121"/>
            </a:xfrm>
          </p:grpSpPr>
          <p:sp>
            <p:nvSpPr>
              <p:cNvPr id="76813"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4"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5"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6"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7"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8"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76811" name="Picture 20" descr="C:\Users\Jeff\Documents\154512_10150923856771030_83636976029_9805650_440571230_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8600" y="4024313"/>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12" name="Rectangle 66"/>
            <p:cNvSpPr>
              <a:spLocks noChangeArrowheads="1"/>
            </p:cNvSpPr>
            <p:nvPr/>
          </p:nvSpPr>
          <p:spPr bwMode="auto">
            <a:xfrm>
              <a:off x="4374851" y="5595813"/>
              <a:ext cx="794874" cy="461665"/>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latin typeface="Tempus Sans ITC" pitchFamily="82" charset="0"/>
                </a:rPr>
                <a:t>next</a:t>
              </a:r>
              <a:endParaRPr lang="en-CA" altLang="en-US" sz="2400">
                <a:latin typeface="Tempus Sans ITC" pitchFamily="82"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4"/>
                                        </p:tgtEl>
                                        <p:attrNameLst>
                                          <p:attrName>style.visibility</p:attrName>
                                        </p:attrNameLst>
                                      </p:cBhvr>
                                      <p:to>
                                        <p:strVal val="visible"/>
                                      </p:to>
                                    </p:set>
                                    <p:anim calcmode="lin" valueType="num">
                                      <p:cBhvr additive="base">
                                        <p:cTn id="13" dur="500" fill="hold"/>
                                        <p:tgtEl>
                                          <p:spTgt spid="124"/>
                                        </p:tgtEl>
                                        <p:attrNameLst>
                                          <p:attrName>ppt_x</p:attrName>
                                        </p:attrNameLst>
                                      </p:cBhvr>
                                      <p:tavLst>
                                        <p:tav tm="0">
                                          <p:val>
                                            <p:strVal val="#ppt_x"/>
                                          </p:val>
                                        </p:tav>
                                        <p:tav tm="100000">
                                          <p:val>
                                            <p:strVal val="#ppt_x"/>
                                          </p:val>
                                        </p:tav>
                                      </p:tavLst>
                                    </p:anim>
                                    <p:anim calcmode="lin" valueType="num">
                                      <p:cBhvr additive="base">
                                        <p:cTn id="14" dur="500" fill="hold"/>
                                        <p:tgtEl>
                                          <p:spTgt spid="12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28"/>
                                        </p:tgtEl>
                                        <p:attrNameLst>
                                          <p:attrName>style.visibility</p:attrName>
                                        </p:attrNameLst>
                                      </p:cBhvr>
                                      <p:to>
                                        <p:strVal val="visible"/>
                                      </p:to>
                                    </p:set>
                                    <p:anim calcmode="lin" valueType="num">
                                      <p:cBhvr additive="base">
                                        <p:cTn id="17" dur="500" fill="hold"/>
                                        <p:tgtEl>
                                          <p:spTgt spid="128"/>
                                        </p:tgtEl>
                                        <p:attrNameLst>
                                          <p:attrName>ppt_x</p:attrName>
                                        </p:attrNameLst>
                                      </p:cBhvr>
                                      <p:tavLst>
                                        <p:tav tm="0">
                                          <p:val>
                                            <p:strVal val="#ppt_x"/>
                                          </p:val>
                                        </p:tav>
                                        <p:tav tm="100000">
                                          <p:val>
                                            <p:strVal val="#ppt_x"/>
                                          </p:val>
                                        </p:tav>
                                      </p:tavLst>
                                    </p:anim>
                                    <p:anim calcmode="lin" valueType="num">
                                      <p:cBhvr additive="base">
                                        <p:cTn id="18"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29"/>
                                        </p:tgtEl>
                                        <p:attrNameLst>
                                          <p:attrName>style.visibility</p:attrName>
                                        </p:attrNameLst>
                                      </p:cBhvr>
                                      <p:to>
                                        <p:strVal val="visible"/>
                                      </p:to>
                                    </p:set>
                                    <p:anim calcmode="lin" valueType="num">
                                      <p:cBhvr additive="base">
                                        <p:cTn id="23" dur="500" fill="hold"/>
                                        <p:tgtEl>
                                          <p:spTgt spid="129"/>
                                        </p:tgtEl>
                                        <p:attrNameLst>
                                          <p:attrName>ppt_x</p:attrName>
                                        </p:attrNameLst>
                                      </p:cBhvr>
                                      <p:tavLst>
                                        <p:tav tm="0">
                                          <p:val>
                                            <p:strVal val="#ppt_x"/>
                                          </p:val>
                                        </p:tav>
                                        <p:tav tm="100000">
                                          <p:val>
                                            <p:strVal val="#ppt_x"/>
                                          </p:val>
                                        </p:tav>
                                      </p:tavLst>
                                    </p:anim>
                                    <p:anim calcmode="lin" valueType="num">
                                      <p:cBhvr additive="base">
                                        <p:cTn id="24" dur="500" fill="hold"/>
                                        <p:tgtEl>
                                          <p:spTgt spid="12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53710" name="Rectangle 14"/>
          <p:cNvSpPr>
            <a:spLocks noChangeArrowheads="1"/>
          </p:cNvSpPr>
          <p:nvPr/>
        </p:nvSpPr>
        <p:spPr bwMode="auto">
          <a:xfrm>
            <a:off x="3314700" y="2590800"/>
            <a:ext cx="62103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Can every problem be computed?</a:t>
            </a:r>
          </a:p>
          <a:p>
            <a:pPr algn="ctr">
              <a:spcBef>
                <a:spcPct val="0"/>
              </a:spcBef>
            </a:pPr>
            <a:r>
              <a:rPr lang="en-US" altLang="en-US" sz="2800">
                <a:latin typeface="Times New Roman" pitchFamily="18" charset="0"/>
              </a:rPr>
              <a:t>Or are some </a:t>
            </a:r>
            <a:r>
              <a:rPr lang="en-US" altLang="en-US" sz="2800">
                <a:solidFill>
                  <a:schemeClr val="hlink"/>
                </a:solidFill>
                <a:latin typeface="Times New Roman" pitchFamily="18" charset="0"/>
              </a:rPr>
              <a:t>Uncomputable?</a:t>
            </a:r>
          </a:p>
          <a:p>
            <a:pPr algn="ctr">
              <a:spcBef>
                <a:spcPct val="0"/>
              </a:spcBef>
            </a:pPr>
            <a:r>
              <a:rPr lang="en-CA" altLang="en-US" sz="2800">
                <a:latin typeface="Times New Roman" pitchFamily="18" charset="0"/>
              </a:rPr>
              <a:t>One of his 23 influential </a:t>
            </a:r>
            <a:br>
              <a:rPr lang="en-CA" altLang="en-US" sz="2800">
                <a:latin typeface="Times New Roman" pitchFamily="18" charset="0"/>
              </a:rPr>
            </a:br>
            <a:r>
              <a:rPr lang="en-CA" altLang="en-US" sz="2800">
                <a:latin typeface="Times New Roman" pitchFamily="18" charset="0"/>
              </a:rPr>
              <a:t>open problems (1900)</a:t>
            </a:r>
            <a:r>
              <a:rPr lang="en-US" altLang="en-US" sz="2800">
                <a:latin typeface="Times New Roman" pitchFamily="18" charset="0"/>
              </a:rPr>
              <a:t>  </a:t>
            </a:r>
          </a:p>
        </p:txBody>
      </p:sp>
      <p:grpSp>
        <p:nvGrpSpPr>
          <p:cNvPr id="2" name="Group 24"/>
          <p:cNvGrpSpPr>
            <a:grpSpLocks/>
          </p:cNvGrpSpPr>
          <p:nvPr/>
        </p:nvGrpSpPr>
        <p:grpSpPr bwMode="auto">
          <a:xfrm>
            <a:off x="685800" y="1524000"/>
            <a:ext cx="3074988" cy="3889375"/>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Hilbert</a:t>
              </a:r>
            </a:p>
          </p:txBody>
        </p:sp>
      </p:grpSp>
      <p:sp>
        <p:nvSpPr>
          <p:cNvPr id="1053719" name="Text Box 23"/>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sp>
        <p:nvSpPr>
          <p:cNvPr id="1053721" name="Rectangle 2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53710">
                                            <p:txEl>
                                              <p:pRg st="0" end="0"/>
                                            </p:txEl>
                                          </p:spTgt>
                                        </p:tgtEl>
                                        <p:attrNameLst>
                                          <p:attrName>style.visibility</p:attrName>
                                        </p:attrNameLst>
                                      </p:cBhvr>
                                      <p:to>
                                        <p:strVal val="visible"/>
                                      </p:to>
                                    </p:set>
                                    <p:anim calcmode="lin" valueType="num">
                                      <p:cBhvr additive="base">
                                        <p:cTn id="11" dur="500" fill="hold"/>
                                        <p:tgtEl>
                                          <p:spTgt spid="10537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537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053710">
                                            <p:txEl>
                                              <p:pRg st="1" end="1"/>
                                            </p:txEl>
                                          </p:spTgt>
                                        </p:tgtEl>
                                        <p:attrNameLst>
                                          <p:attrName>style.visibility</p:attrName>
                                        </p:attrNameLst>
                                      </p:cBhvr>
                                      <p:to>
                                        <p:strVal val="visible"/>
                                      </p:to>
                                    </p:set>
                                    <p:anim calcmode="lin" valueType="num">
                                      <p:cBhvr additive="base">
                                        <p:cTn id="17" dur="500" fill="hold"/>
                                        <p:tgtEl>
                                          <p:spTgt spid="10537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537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053710">
                                            <p:txEl>
                                              <p:pRg st="2" end="2"/>
                                            </p:txEl>
                                          </p:spTgt>
                                        </p:tgtEl>
                                        <p:attrNameLst>
                                          <p:attrName>style.visibility</p:attrName>
                                        </p:attrNameLst>
                                      </p:cBhvr>
                                      <p:to>
                                        <p:strVal val="visible"/>
                                      </p:to>
                                    </p:set>
                                    <p:anim calcmode="lin" valueType="num">
                                      <p:cBhvr additive="base">
                                        <p:cTn id="23" dur="500" fill="hold"/>
                                        <p:tgtEl>
                                          <p:spTgt spid="10537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537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53719"/>
                                        </p:tgtEl>
                                        <p:attrNameLst>
                                          <p:attrName>style.visibility</p:attrName>
                                        </p:attrNameLst>
                                      </p:cBhvr>
                                      <p:to>
                                        <p:strVal val="visible"/>
                                      </p:to>
                                    </p:set>
                                    <p:anim calcmode="lin" valueType="num">
                                      <p:cBhvr additive="base">
                                        <p:cTn id="29" dur="500" fill="hold"/>
                                        <p:tgtEl>
                                          <p:spTgt spid="1053719"/>
                                        </p:tgtEl>
                                        <p:attrNameLst>
                                          <p:attrName>ppt_x</p:attrName>
                                        </p:attrNameLst>
                                      </p:cBhvr>
                                      <p:tavLst>
                                        <p:tav tm="0">
                                          <p:val>
                                            <p:strVal val="#ppt_x"/>
                                          </p:val>
                                        </p:tav>
                                        <p:tav tm="100000">
                                          <p:val>
                                            <p:strVal val="#ppt_x"/>
                                          </p:val>
                                        </p:tav>
                                      </p:tavLst>
                                    </p:anim>
                                    <p:anim calcmode="lin" valueType="num">
                                      <p:cBhvr additive="base">
                                        <p:cTn id="30" dur="500" fill="hold"/>
                                        <p:tgtEl>
                                          <p:spTgt spid="10537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1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7828" name="Group 3"/>
          <p:cNvGrpSpPr>
            <a:grpSpLocks/>
          </p:cNvGrpSpPr>
          <p:nvPr/>
        </p:nvGrpSpPr>
        <p:grpSpPr bwMode="auto">
          <a:xfrm>
            <a:off x="2174875" y="996950"/>
            <a:ext cx="3235325" cy="346075"/>
            <a:chOff x="2175659" y="996950"/>
            <a:chExt cx="3234541" cy="346513"/>
          </a:xfrm>
        </p:grpSpPr>
        <p:sp>
          <p:nvSpPr>
            <p:cNvPr id="77852"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3"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4"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5"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6"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7"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8"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9"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7829"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7851"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7830" name="Group 123"/>
          <p:cNvGrpSpPr>
            <a:grpSpLocks/>
          </p:cNvGrpSpPr>
          <p:nvPr/>
        </p:nvGrpSpPr>
        <p:grpSpPr bwMode="auto">
          <a:xfrm>
            <a:off x="3035300" y="495300"/>
            <a:ext cx="334963" cy="433388"/>
            <a:chOff x="1955795" y="533400"/>
            <a:chExt cx="825510" cy="901700"/>
          </a:xfrm>
        </p:grpSpPr>
        <p:cxnSp>
          <p:nvCxnSpPr>
            <p:cNvPr id="77847"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7848"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37" name="Group 36"/>
          <p:cNvGrpSpPr>
            <a:grpSpLocks/>
          </p:cNvGrpSpPr>
          <p:nvPr/>
        </p:nvGrpSpPr>
        <p:grpSpPr bwMode="auto">
          <a:xfrm>
            <a:off x="457200" y="2743200"/>
            <a:ext cx="8340725" cy="3962400"/>
            <a:chOff x="457200" y="2743200"/>
            <a:chExt cx="8340725" cy="3962400"/>
          </a:xfrm>
        </p:grpSpPr>
        <p:sp>
          <p:nvSpPr>
            <p:cNvPr id="38" name="Rectangle 3"/>
            <p:cNvSpPr txBox="1">
              <a:spLocks noChangeArrowheads="1"/>
            </p:cNvSpPr>
            <p:nvPr/>
          </p:nvSpPr>
          <p:spPr>
            <a:xfrm>
              <a:off x="990600" y="2743200"/>
              <a:ext cx="7543800" cy="15240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800" kern="0" dirty="0" smtClean="0"/>
                <a:t>Leap into the middle of the algorithm. </a:t>
              </a:r>
              <a:endParaRPr lang="en-US" altLang="en-US" sz="2800" kern="0" dirty="0" smtClean="0"/>
            </a:p>
            <a:p>
              <a:pPr algn="ctr" eaLnBrk="1" hangingPunct="1">
                <a:buFontTx/>
                <a:buNone/>
                <a:defRPr/>
              </a:pPr>
              <a:r>
                <a:rPr lang="en-CA" altLang="en-US" sz="2800" kern="0" dirty="0" smtClean="0"/>
                <a:t>What would you like your data structure to look like when you are half done?</a:t>
              </a:r>
            </a:p>
            <a:p>
              <a:pPr algn="ctr" eaLnBrk="1" hangingPunct="1">
                <a:buFontTx/>
                <a:buNone/>
                <a:defRPr/>
              </a:pPr>
              <a:endParaRPr lang="en-CA" altLang="en-US" sz="2800" kern="0" dirty="0" smtClean="0"/>
            </a:p>
          </p:txBody>
        </p:sp>
        <p:pic>
          <p:nvPicPr>
            <p:cNvPr id="77833"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5"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7836" name="Group 7"/>
            <p:cNvGrpSpPr>
              <a:grpSpLocks/>
            </p:cNvGrpSpPr>
            <p:nvPr/>
          </p:nvGrpSpPr>
          <p:grpSpPr bwMode="auto">
            <a:xfrm>
              <a:off x="4040188" y="4337050"/>
              <a:ext cx="812800" cy="1751013"/>
              <a:chOff x="2545" y="1969"/>
              <a:chExt cx="512" cy="1103"/>
            </a:xfrm>
          </p:grpSpPr>
          <p:grpSp>
            <p:nvGrpSpPr>
              <p:cNvPr id="77837" name="Group 8"/>
              <p:cNvGrpSpPr>
                <a:grpSpLocks/>
              </p:cNvGrpSpPr>
              <p:nvPr/>
            </p:nvGrpSpPr>
            <p:grpSpPr bwMode="auto">
              <a:xfrm>
                <a:off x="2545" y="2054"/>
                <a:ext cx="512" cy="1018"/>
                <a:chOff x="2545" y="2054"/>
                <a:chExt cx="512" cy="1018"/>
              </a:xfrm>
            </p:grpSpPr>
            <p:sp>
              <p:nvSpPr>
                <p:cNvPr id="77841"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2"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3"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4"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5"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6"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7838" name="Group 15"/>
              <p:cNvGrpSpPr>
                <a:grpSpLocks/>
              </p:cNvGrpSpPr>
              <p:nvPr/>
            </p:nvGrpSpPr>
            <p:grpSpPr bwMode="auto">
              <a:xfrm>
                <a:off x="2853" y="1969"/>
                <a:ext cx="93" cy="125"/>
                <a:chOff x="2853" y="1969"/>
                <a:chExt cx="93" cy="125"/>
              </a:xfrm>
            </p:grpSpPr>
            <p:sp>
              <p:nvSpPr>
                <p:cNvPr id="77839"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0"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8852" name="Group 3"/>
          <p:cNvGrpSpPr>
            <a:grpSpLocks/>
          </p:cNvGrpSpPr>
          <p:nvPr/>
        </p:nvGrpSpPr>
        <p:grpSpPr bwMode="auto">
          <a:xfrm>
            <a:off x="2174875" y="996950"/>
            <a:ext cx="3235325" cy="346075"/>
            <a:chOff x="2175659" y="996950"/>
            <a:chExt cx="3234541" cy="346513"/>
          </a:xfrm>
        </p:grpSpPr>
        <p:sp>
          <p:nvSpPr>
            <p:cNvPr id="7888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8853"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888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8854" name="Group 123"/>
          <p:cNvGrpSpPr>
            <a:grpSpLocks/>
          </p:cNvGrpSpPr>
          <p:nvPr/>
        </p:nvGrpSpPr>
        <p:grpSpPr bwMode="auto">
          <a:xfrm>
            <a:off x="3035300" y="495300"/>
            <a:ext cx="334963" cy="433388"/>
            <a:chOff x="1955795" y="533400"/>
            <a:chExt cx="825510" cy="901700"/>
          </a:xfrm>
        </p:grpSpPr>
        <p:cxnSp>
          <p:nvCxnSpPr>
            <p:cNvPr id="7888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888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pic>
        <p:nvPicPr>
          <p:cNvPr id="78855"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7"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8858" name="Group 7"/>
          <p:cNvGrpSpPr>
            <a:grpSpLocks/>
          </p:cNvGrpSpPr>
          <p:nvPr/>
        </p:nvGrpSpPr>
        <p:grpSpPr bwMode="auto">
          <a:xfrm>
            <a:off x="4040188" y="4337050"/>
            <a:ext cx="812800" cy="1751013"/>
            <a:chOff x="2545" y="1969"/>
            <a:chExt cx="512" cy="1103"/>
          </a:xfrm>
        </p:grpSpPr>
        <p:grpSp>
          <p:nvGrpSpPr>
            <p:cNvPr id="78874" name="Group 8"/>
            <p:cNvGrpSpPr>
              <a:grpSpLocks/>
            </p:cNvGrpSpPr>
            <p:nvPr/>
          </p:nvGrpSpPr>
          <p:grpSpPr bwMode="auto">
            <a:xfrm>
              <a:off x="2545" y="2054"/>
              <a:ext cx="512" cy="1018"/>
              <a:chOff x="2545" y="2054"/>
              <a:chExt cx="512" cy="1018"/>
            </a:xfrm>
          </p:grpSpPr>
          <p:sp>
            <p:nvSpPr>
              <p:cNvPr id="78878"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9"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0"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1"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2"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3"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8875" name="Group 15"/>
            <p:cNvGrpSpPr>
              <a:grpSpLocks/>
            </p:cNvGrpSpPr>
            <p:nvPr/>
          </p:nvGrpSpPr>
          <p:grpSpPr bwMode="auto">
            <a:xfrm>
              <a:off x="2853" y="1969"/>
              <a:ext cx="93" cy="125"/>
              <a:chOff x="2853" y="1969"/>
              <a:chExt cx="93" cy="125"/>
            </a:xfrm>
          </p:grpSpPr>
          <p:sp>
            <p:nvSpPr>
              <p:cNvPr id="78876"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7"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0" name="Text Box 103"/>
          <p:cNvSpPr txBox="1">
            <a:spLocks noChangeArrowheads="1"/>
          </p:cNvSpPr>
          <p:nvPr/>
        </p:nvSpPr>
        <p:spPr bwMode="auto">
          <a:xfrm>
            <a:off x="1905000" y="2286000"/>
            <a:ext cx="7086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smtClean="0">
                <a:cs typeface="+mn-cs"/>
              </a:rPr>
              <a:t>A </a:t>
            </a:r>
            <a:r>
              <a:rPr lang="en-CA" altLang="en-US" sz="2800" kern="0" dirty="0" smtClean="0">
                <a:solidFill>
                  <a:schemeClr val="tx2"/>
                </a:solidFill>
                <a:cs typeface="+mn-cs"/>
              </a:rPr>
              <a:t>loop invariant </a:t>
            </a:r>
            <a:r>
              <a:rPr lang="en-CA" altLang="en-US" sz="2800" kern="0" dirty="0" smtClean="0">
                <a:cs typeface="+mn-cs"/>
              </a:rPr>
              <a:t>is an assertion that must be true  about the state of the data structure </a:t>
            </a:r>
            <a:br>
              <a:rPr lang="en-CA" altLang="en-US" sz="2800" kern="0" dirty="0" smtClean="0">
                <a:cs typeface="+mn-cs"/>
              </a:rPr>
            </a:br>
            <a:r>
              <a:rPr lang="en-CA" altLang="en-US" sz="2800" kern="0" dirty="0" smtClean="0">
                <a:cs typeface="+mn-cs"/>
              </a:rPr>
              <a:t>every time the algorithm is </a:t>
            </a:r>
            <a:br>
              <a:rPr lang="en-CA" altLang="en-US" sz="2800" kern="0" dirty="0" smtClean="0">
                <a:cs typeface="+mn-cs"/>
              </a:rPr>
            </a:br>
            <a:r>
              <a:rPr lang="en-CA" altLang="en-US" sz="2800" kern="0" dirty="0" smtClean="0">
                <a:cs typeface="+mn-cs"/>
              </a:rPr>
              <a:t>at the top of the loop.</a:t>
            </a:r>
            <a:endParaRPr lang="en-CA" altLang="en-US" sz="2800" dirty="0" smtClean="0">
              <a:cs typeface="+mn-cs"/>
            </a:endParaRPr>
          </a:p>
          <a:p>
            <a:pPr eaLnBrk="1" hangingPunct="1">
              <a:lnSpc>
                <a:spcPct val="90000"/>
              </a:lnSpc>
              <a:buFontTx/>
              <a:buNone/>
              <a:defRPr/>
            </a:pPr>
            <a:endParaRPr lang="en-US" altLang="en-US" sz="2800" kern="0" dirty="0" smtClean="0">
              <a:cs typeface="+mn-cs"/>
            </a:endParaRPr>
          </a:p>
        </p:txBody>
      </p:sp>
      <p:grpSp>
        <p:nvGrpSpPr>
          <p:cNvPr id="81" name="Group 22"/>
          <p:cNvGrpSpPr>
            <a:grpSpLocks/>
          </p:cNvGrpSpPr>
          <p:nvPr/>
        </p:nvGrpSpPr>
        <p:grpSpPr bwMode="auto">
          <a:xfrm>
            <a:off x="533400" y="1828800"/>
            <a:ext cx="1181100" cy="1066800"/>
            <a:chOff x="1224" y="2539"/>
            <a:chExt cx="2280" cy="1785"/>
          </a:xfrm>
        </p:grpSpPr>
        <p:sp>
          <p:nvSpPr>
            <p:cNvPr id="7886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78862" name="Group 24"/>
            <p:cNvGrpSpPr>
              <a:grpSpLocks/>
            </p:cNvGrpSpPr>
            <p:nvPr/>
          </p:nvGrpSpPr>
          <p:grpSpPr bwMode="auto">
            <a:xfrm>
              <a:off x="1584" y="2688"/>
              <a:ext cx="1216" cy="1440"/>
              <a:chOff x="2641" y="1488"/>
              <a:chExt cx="2655" cy="2488"/>
            </a:xfrm>
          </p:grpSpPr>
          <p:grpSp>
            <p:nvGrpSpPr>
              <p:cNvPr id="78863" name="Group 25"/>
              <p:cNvGrpSpPr>
                <a:grpSpLocks/>
              </p:cNvGrpSpPr>
              <p:nvPr/>
            </p:nvGrpSpPr>
            <p:grpSpPr bwMode="auto">
              <a:xfrm>
                <a:off x="2641" y="1488"/>
                <a:ext cx="2496" cy="2436"/>
                <a:chOff x="2641" y="1488"/>
                <a:chExt cx="2496" cy="2436"/>
              </a:xfrm>
            </p:grpSpPr>
            <p:sp>
              <p:nvSpPr>
                <p:cNvPr id="7886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8864" name="Group 32"/>
              <p:cNvGrpSpPr>
                <a:grpSpLocks/>
              </p:cNvGrpSpPr>
              <p:nvPr/>
            </p:nvGrpSpPr>
            <p:grpSpPr bwMode="auto">
              <a:xfrm>
                <a:off x="4864" y="3099"/>
                <a:ext cx="432" cy="877"/>
                <a:chOff x="4864" y="3099"/>
                <a:chExt cx="432" cy="877"/>
              </a:xfrm>
            </p:grpSpPr>
            <p:sp>
              <p:nvSpPr>
                <p:cNvPr id="7886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 calcmode="lin" valueType="num">
                                      <p:cBhvr additive="base">
                                        <p:cTn id="7"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anim calcmode="lin" valueType="num">
                                      <p:cBhvr additive="base">
                                        <p:cTn id="11" dur="500" fill="hold"/>
                                        <p:tgtEl>
                                          <p:spTgt spid="81"/>
                                        </p:tgtEl>
                                        <p:attrNameLst>
                                          <p:attrName>ppt_x</p:attrName>
                                        </p:attrNameLst>
                                      </p:cBhvr>
                                      <p:tavLst>
                                        <p:tav tm="0">
                                          <p:val>
                                            <p:strVal val="0-#ppt_w/2"/>
                                          </p:val>
                                        </p:tav>
                                        <p:tav tm="100000">
                                          <p:val>
                                            <p:strVal val="#ppt_x"/>
                                          </p:val>
                                        </p:tav>
                                      </p:tavLst>
                                    </p:anim>
                                    <p:anim calcmode="lin" valueType="num">
                                      <p:cBhvr additive="base">
                                        <p:cTn id="12"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9876" name="Group 3"/>
          <p:cNvGrpSpPr>
            <a:grpSpLocks/>
          </p:cNvGrpSpPr>
          <p:nvPr/>
        </p:nvGrpSpPr>
        <p:grpSpPr bwMode="auto">
          <a:xfrm>
            <a:off x="2174875" y="996950"/>
            <a:ext cx="3235325" cy="346075"/>
            <a:chOff x="2175659" y="996950"/>
            <a:chExt cx="3234541" cy="346513"/>
          </a:xfrm>
        </p:grpSpPr>
        <p:sp>
          <p:nvSpPr>
            <p:cNvPr id="79984"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5"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6"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7"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8"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9"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90"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91"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987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9983"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9878" name="Group 123"/>
          <p:cNvGrpSpPr>
            <a:grpSpLocks/>
          </p:cNvGrpSpPr>
          <p:nvPr/>
        </p:nvGrpSpPr>
        <p:grpSpPr bwMode="auto">
          <a:xfrm>
            <a:off x="3035300" y="495300"/>
            <a:ext cx="334963" cy="433388"/>
            <a:chOff x="1955795" y="533400"/>
            <a:chExt cx="825510" cy="901700"/>
          </a:xfrm>
        </p:grpSpPr>
        <p:cxnSp>
          <p:nvCxnSpPr>
            <p:cNvPr id="79979"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9980"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pic>
        <p:nvPicPr>
          <p:cNvPr id="79879"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8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1"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68"/>
          <p:cNvGrpSpPr>
            <a:grpSpLocks/>
          </p:cNvGrpSpPr>
          <p:nvPr/>
        </p:nvGrpSpPr>
        <p:grpSpPr bwMode="auto">
          <a:xfrm>
            <a:off x="1600200" y="1905000"/>
            <a:ext cx="7772400" cy="4494213"/>
            <a:chOff x="1600200" y="1905000"/>
            <a:chExt cx="7772400" cy="4494213"/>
          </a:xfrm>
        </p:grpSpPr>
        <p:sp>
          <p:nvSpPr>
            <p:cNvPr id="70" name="Rectangle 3"/>
            <p:cNvSpPr txBox="1">
              <a:spLocks noChangeArrowheads="1"/>
            </p:cNvSpPr>
            <p:nvPr/>
          </p:nvSpPr>
          <p:spPr>
            <a:xfrm>
              <a:off x="1600200" y="1905000"/>
              <a:ext cx="7772400" cy="41148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FontTx/>
                <a:buNone/>
                <a:defRPr/>
              </a:pPr>
              <a:r>
                <a:rPr lang="en-CA" altLang="en-US" sz="2400" kern="0" dirty="0" smtClean="0"/>
                <a:t>The loop invariant should flow smoothly from the beginning to the end of the algorithm.  </a:t>
              </a:r>
            </a:p>
            <a:p>
              <a:pPr lvl="1" eaLnBrk="1" hangingPunct="1">
                <a:defRPr/>
              </a:pPr>
              <a:r>
                <a:rPr lang="en-CA" altLang="en-US" sz="2400" kern="0" dirty="0" smtClean="0"/>
                <a:t>At the beginning, it should follow easily from the preconditions. </a:t>
              </a:r>
            </a:p>
            <a:p>
              <a:pPr lvl="1" eaLnBrk="1" hangingPunct="1">
                <a:defRPr/>
              </a:pPr>
              <a:r>
                <a:rPr lang="en-CA" altLang="en-US" sz="2400" kern="0" dirty="0" smtClean="0"/>
                <a:t>It should progress in small natural steps. </a:t>
              </a:r>
            </a:p>
            <a:p>
              <a:pPr lvl="1" eaLnBrk="1" hangingPunct="1">
                <a:defRPr/>
              </a:pPr>
              <a:r>
                <a:rPr lang="en-CA" altLang="en-US" sz="2400" kern="0" dirty="0" smtClean="0"/>
                <a:t>Once the exit condition has been met, the </a:t>
              </a:r>
              <a:r>
                <a:rPr lang="en-CA" altLang="en-US" sz="2400" kern="0" dirty="0" err="1" smtClean="0"/>
                <a:t>postconditions</a:t>
              </a:r>
              <a:r>
                <a:rPr lang="en-CA" altLang="en-US" sz="2400" kern="0" dirty="0" smtClean="0"/>
                <a:t> should easily follow. </a:t>
              </a:r>
            </a:p>
            <a:p>
              <a:pPr lvl="1" eaLnBrk="1" hangingPunct="1">
                <a:defRPr/>
              </a:pPr>
              <a:endParaRPr lang="en-CA" altLang="en-US" sz="2400" kern="0" dirty="0" smtClean="0"/>
            </a:p>
          </p:txBody>
        </p:sp>
        <p:grpSp>
          <p:nvGrpSpPr>
            <p:cNvPr id="79898" name="Group 271"/>
            <p:cNvGrpSpPr>
              <a:grpSpLocks/>
            </p:cNvGrpSpPr>
            <p:nvPr/>
          </p:nvGrpSpPr>
          <p:grpSpPr bwMode="auto">
            <a:xfrm>
              <a:off x="3438525" y="4375150"/>
              <a:ext cx="2263775" cy="2024063"/>
              <a:chOff x="3438525" y="4375150"/>
              <a:chExt cx="2263775" cy="2024063"/>
            </a:xfrm>
          </p:grpSpPr>
          <p:grpSp>
            <p:nvGrpSpPr>
              <p:cNvPr id="79899" name="Group 7"/>
              <p:cNvGrpSpPr>
                <a:grpSpLocks/>
              </p:cNvGrpSpPr>
              <p:nvPr/>
            </p:nvGrpSpPr>
            <p:grpSpPr bwMode="auto">
              <a:xfrm>
                <a:off x="5010150" y="5037138"/>
                <a:ext cx="392113" cy="403225"/>
                <a:chOff x="3156" y="3173"/>
                <a:chExt cx="247" cy="254"/>
              </a:xfrm>
            </p:grpSpPr>
            <p:sp>
              <p:nvSpPr>
                <p:cNvPr id="79967"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8"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9"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0"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79971" name="Group 12"/>
                <p:cNvGrpSpPr>
                  <a:grpSpLocks/>
                </p:cNvGrpSpPr>
                <p:nvPr/>
              </p:nvGrpSpPr>
              <p:grpSpPr bwMode="auto">
                <a:xfrm>
                  <a:off x="3191" y="3248"/>
                  <a:ext cx="92" cy="94"/>
                  <a:chOff x="3191" y="3248"/>
                  <a:chExt cx="92" cy="94"/>
                </a:xfrm>
              </p:grpSpPr>
              <p:sp>
                <p:nvSpPr>
                  <p:cNvPr id="79976"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7"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8"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72" name="Group 16"/>
                <p:cNvGrpSpPr>
                  <a:grpSpLocks/>
                </p:cNvGrpSpPr>
                <p:nvPr/>
              </p:nvGrpSpPr>
              <p:grpSpPr bwMode="auto">
                <a:xfrm>
                  <a:off x="3248" y="3231"/>
                  <a:ext cx="105" cy="103"/>
                  <a:chOff x="3248" y="3231"/>
                  <a:chExt cx="105" cy="103"/>
                </a:xfrm>
              </p:grpSpPr>
              <p:sp>
                <p:nvSpPr>
                  <p:cNvPr id="79973"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4"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5"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79900" name="Group 20"/>
              <p:cNvGrpSpPr>
                <a:grpSpLocks/>
              </p:cNvGrpSpPr>
              <p:nvPr/>
            </p:nvGrpSpPr>
            <p:grpSpPr bwMode="auto">
              <a:xfrm>
                <a:off x="3538538" y="4375150"/>
                <a:ext cx="668337" cy="528638"/>
                <a:chOff x="2229" y="2756"/>
                <a:chExt cx="421" cy="333"/>
              </a:xfrm>
            </p:grpSpPr>
            <p:sp>
              <p:nvSpPr>
                <p:cNvPr id="79956"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7"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8"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9"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0"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1"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2"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3"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4"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5"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6"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01" name="Group 32"/>
              <p:cNvGrpSpPr>
                <a:grpSpLocks/>
              </p:cNvGrpSpPr>
              <p:nvPr/>
            </p:nvGrpSpPr>
            <p:grpSpPr bwMode="auto">
              <a:xfrm>
                <a:off x="3919538" y="4921250"/>
                <a:ext cx="1287462" cy="1046163"/>
                <a:chOff x="2469" y="3100"/>
                <a:chExt cx="811" cy="659"/>
              </a:xfrm>
            </p:grpSpPr>
            <p:sp>
              <p:nvSpPr>
                <p:cNvPr id="79950"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1"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2"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3"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4"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5"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02" name="Group 39"/>
              <p:cNvGrpSpPr>
                <a:grpSpLocks/>
              </p:cNvGrpSpPr>
              <p:nvPr/>
            </p:nvGrpSpPr>
            <p:grpSpPr bwMode="auto">
              <a:xfrm>
                <a:off x="3438525" y="5808663"/>
                <a:ext cx="2263775" cy="590550"/>
                <a:chOff x="2166" y="3659"/>
                <a:chExt cx="1426" cy="372"/>
              </a:xfrm>
            </p:grpSpPr>
            <p:grpSp>
              <p:nvGrpSpPr>
                <p:cNvPr id="79903" name="Group 40"/>
                <p:cNvGrpSpPr>
                  <a:grpSpLocks/>
                </p:cNvGrpSpPr>
                <p:nvPr/>
              </p:nvGrpSpPr>
              <p:grpSpPr bwMode="auto">
                <a:xfrm>
                  <a:off x="2192" y="3659"/>
                  <a:ext cx="1391" cy="352"/>
                  <a:chOff x="2192" y="3659"/>
                  <a:chExt cx="1391" cy="352"/>
                </a:xfrm>
              </p:grpSpPr>
              <p:grpSp>
                <p:nvGrpSpPr>
                  <p:cNvPr id="79926" name="Group 41"/>
                  <p:cNvGrpSpPr>
                    <a:grpSpLocks/>
                  </p:cNvGrpSpPr>
                  <p:nvPr/>
                </p:nvGrpSpPr>
                <p:grpSpPr bwMode="auto">
                  <a:xfrm>
                    <a:off x="2192" y="3697"/>
                    <a:ext cx="123" cy="127"/>
                    <a:chOff x="2192" y="3697"/>
                    <a:chExt cx="123" cy="127"/>
                  </a:xfrm>
                </p:grpSpPr>
                <p:sp>
                  <p:nvSpPr>
                    <p:cNvPr id="79947"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8"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9"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7" name="Group 45"/>
                  <p:cNvGrpSpPr>
                    <a:grpSpLocks/>
                  </p:cNvGrpSpPr>
                  <p:nvPr/>
                </p:nvGrpSpPr>
                <p:grpSpPr bwMode="auto">
                  <a:xfrm>
                    <a:off x="2251" y="3868"/>
                    <a:ext cx="142" cy="118"/>
                    <a:chOff x="2251" y="3868"/>
                    <a:chExt cx="142" cy="118"/>
                  </a:xfrm>
                </p:grpSpPr>
                <p:sp>
                  <p:nvSpPr>
                    <p:cNvPr id="79944"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5"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6"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8" name="Group 49"/>
                  <p:cNvGrpSpPr>
                    <a:grpSpLocks/>
                  </p:cNvGrpSpPr>
                  <p:nvPr/>
                </p:nvGrpSpPr>
                <p:grpSpPr bwMode="auto">
                  <a:xfrm>
                    <a:off x="2388" y="3814"/>
                    <a:ext cx="132" cy="123"/>
                    <a:chOff x="2388" y="3814"/>
                    <a:chExt cx="132" cy="123"/>
                  </a:xfrm>
                </p:grpSpPr>
                <p:sp>
                  <p:nvSpPr>
                    <p:cNvPr id="79941"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2"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3"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9" name="Group 53"/>
                  <p:cNvGrpSpPr>
                    <a:grpSpLocks/>
                  </p:cNvGrpSpPr>
                  <p:nvPr/>
                </p:nvGrpSpPr>
                <p:grpSpPr bwMode="auto">
                  <a:xfrm>
                    <a:off x="2908" y="3881"/>
                    <a:ext cx="139" cy="113"/>
                    <a:chOff x="2908" y="3881"/>
                    <a:chExt cx="139" cy="113"/>
                  </a:xfrm>
                </p:grpSpPr>
                <p:sp>
                  <p:nvSpPr>
                    <p:cNvPr id="79938"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9"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0"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30" name="Group 57"/>
                  <p:cNvGrpSpPr>
                    <a:grpSpLocks/>
                  </p:cNvGrpSpPr>
                  <p:nvPr/>
                </p:nvGrpSpPr>
                <p:grpSpPr bwMode="auto">
                  <a:xfrm>
                    <a:off x="3256" y="3888"/>
                    <a:ext cx="130" cy="123"/>
                    <a:chOff x="3256" y="3888"/>
                    <a:chExt cx="130" cy="123"/>
                  </a:xfrm>
                </p:grpSpPr>
                <p:sp>
                  <p:nvSpPr>
                    <p:cNvPr id="79935"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6"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7"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31" name="Group 61"/>
                  <p:cNvGrpSpPr>
                    <a:grpSpLocks/>
                  </p:cNvGrpSpPr>
                  <p:nvPr/>
                </p:nvGrpSpPr>
                <p:grpSpPr bwMode="auto">
                  <a:xfrm>
                    <a:off x="3460" y="3659"/>
                    <a:ext cx="123" cy="163"/>
                    <a:chOff x="3460" y="3659"/>
                    <a:chExt cx="123" cy="163"/>
                  </a:xfrm>
                </p:grpSpPr>
                <p:sp>
                  <p:nvSpPr>
                    <p:cNvPr id="79932"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3"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4"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79904" name="Group 65"/>
                <p:cNvGrpSpPr>
                  <a:grpSpLocks/>
                </p:cNvGrpSpPr>
                <p:nvPr/>
              </p:nvGrpSpPr>
              <p:grpSpPr bwMode="auto">
                <a:xfrm>
                  <a:off x="2166" y="3758"/>
                  <a:ext cx="1426" cy="273"/>
                  <a:chOff x="2166" y="3758"/>
                  <a:chExt cx="1426" cy="273"/>
                </a:xfrm>
              </p:grpSpPr>
              <p:sp>
                <p:nvSpPr>
                  <p:cNvPr id="79905"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6"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7"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8"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9"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0"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1"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2"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3"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4"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5"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6"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7"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8"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9"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0"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1"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2"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3"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4"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5"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grpSp>
        <p:nvGrpSpPr>
          <p:cNvPr id="79883" name="Group 22"/>
          <p:cNvGrpSpPr>
            <a:grpSpLocks/>
          </p:cNvGrpSpPr>
          <p:nvPr/>
        </p:nvGrpSpPr>
        <p:grpSpPr bwMode="auto">
          <a:xfrm>
            <a:off x="533400" y="1828800"/>
            <a:ext cx="1181100" cy="1066800"/>
            <a:chOff x="1224" y="2539"/>
            <a:chExt cx="2280" cy="1785"/>
          </a:xfrm>
        </p:grpSpPr>
        <p:sp>
          <p:nvSpPr>
            <p:cNvPr id="7988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79885" name="Group 24"/>
            <p:cNvGrpSpPr>
              <a:grpSpLocks/>
            </p:cNvGrpSpPr>
            <p:nvPr/>
          </p:nvGrpSpPr>
          <p:grpSpPr bwMode="auto">
            <a:xfrm>
              <a:off x="1584" y="2688"/>
              <a:ext cx="1216" cy="1440"/>
              <a:chOff x="2641" y="1488"/>
              <a:chExt cx="2655" cy="2488"/>
            </a:xfrm>
          </p:grpSpPr>
          <p:grpSp>
            <p:nvGrpSpPr>
              <p:cNvPr id="79886" name="Group 25"/>
              <p:cNvGrpSpPr>
                <a:grpSpLocks/>
              </p:cNvGrpSpPr>
              <p:nvPr/>
            </p:nvGrpSpPr>
            <p:grpSpPr bwMode="auto">
              <a:xfrm>
                <a:off x="2641" y="1488"/>
                <a:ext cx="2496" cy="2436"/>
                <a:chOff x="2641" y="1488"/>
                <a:chExt cx="2496" cy="2436"/>
              </a:xfrm>
            </p:grpSpPr>
            <p:sp>
              <p:nvSpPr>
                <p:cNvPr id="7989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887" name="Group 32"/>
              <p:cNvGrpSpPr>
                <a:grpSpLocks/>
              </p:cNvGrpSpPr>
              <p:nvPr/>
            </p:nvGrpSpPr>
            <p:grpSpPr bwMode="auto">
              <a:xfrm>
                <a:off x="4864" y="3099"/>
                <a:ext cx="432" cy="877"/>
                <a:chOff x="4864" y="3099"/>
                <a:chExt cx="432" cy="877"/>
              </a:xfrm>
            </p:grpSpPr>
            <p:sp>
              <p:nvSpPr>
                <p:cNvPr id="7988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8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ppt_x"/>
                                          </p:val>
                                        </p:tav>
                                        <p:tav tm="100000">
                                          <p:val>
                                            <p:strVal val="#ppt_x"/>
                                          </p:val>
                                        </p:tav>
                                      </p:tavLst>
                                    </p:anim>
                                    <p:anim calcmode="lin" valueType="num">
                                      <p:cBhvr additive="base">
                                        <p:cTn id="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0900" name="Group 3"/>
          <p:cNvGrpSpPr>
            <a:grpSpLocks/>
          </p:cNvGrpSpPr>
          <p:nvPr/>
        </p:nvGrpSpPr>
        <p:grpSpPr bwMode="auto">
          <a:xfrm>
            <a:off x="2174875" y="996950"/>
            <a:ext cx="3235325" cy="346075"/>
            <a:chOff x="2175659" y="996950"/>
            <a:chExt cx="3234541" cy="346513"/>
          </a:xfrm>
        </p:grpSpPr>
        <p:sp>
          <p:nvSpPr>
            <p:cNvPr id="81010"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1"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2"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3"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4"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5"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6"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7"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1"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1009"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2" name="Group 123"/>
          <p:cNvGrpSpPr>
            <a:grpSpLocks/>
          </p:cNvGrpSpPr>
          <p:nvPr/>
        </p:nvGrpSpPr>
        <p:grpSpPr bwMode="auto">
          <a:xfrm>
            <a:off x="3035300" y="495300"/>
            <a:ext cx="334963" cy="433388"/>
            <a:chOff x="1955795" y="533400"/>
            <a:chExt cx="825510" cy="901700"/>
          </a:xfrm>
        </p:grpSpPr>
        <p:cxnSp>
          <p:nvCxnSpPr>
            <p:cNvPr id="81005"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1006"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0903" name="Group 391"/>
          <p:cNvGrpSpPr>
            <a:grpSpLocks/>
          </p:cNvGrpSpPr>
          <p:nvPr/>
        </p:nvGrpSpPr>
        <p:grpSpPr bwMode="auto">
          <a:xfrm>
            <a:off x="3314700" y="830263"/>
            <a:ext cx="800100" cy="846137"/>
            <a:chOff x="3438525" y="4375150"/>
            <a:chExt cx="2263775" cy="2024063"/>
          </a:xfrm>
        </p:grpSpPr>
        <p:grpSp>
          <p:nvGrpSpPr>
            <p:cNvPr id="80925" name="Group 7"/>
            <p:cNvGrpSpPr>
              <a:grpSpLocks/>
            </p:cNvGrpSpPr>
            <p:nvPr/>
          </p:nvGrpSpPr>
          <p:grpSpPr bwMode="auto">
            <a:xfrm>
              <a:off x="5010150" y="5037138"/>
              <a:ext cx="392113" cy="403225"/>
              <a:chOff x="3156" y="3173"/>
              <a:chExt cx="247" cy="254"/>
            </a:xfrm>
          </p:grpSpPr>
          <p:sp>
            <p:nvSpPr>
              <p:cNvPr id="80993"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4"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5"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6"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0997" name="Group 12"/>
              <p:cNvGrpSpPr>
                <a:grpSpLocks/>
              </p:cNvGrpSpPr>
              <p:nvPr/>
            </p:nvGrpSpPr>
            <p:grpSpPr bwMode="auto">
              <a:xfrm>
                <a:off x="3191" y="3248"/>
                <a:ext cx="92" cy="94"/>
                <a:chOff x="3191" y="3248"/>
                <a:chExt cx="92" cy="94"/>
              </a:xfrm>
            </p:grpSpPr>
            <p:sp>
              <p:nvSpPr>
                <p:cNvPr id="81002"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3"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4"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98" name="Group 16"/>
              <p:cNvGrpSpPr>
                <a:grpSpLocks/>
              </p:cNvGrpSpPr>
              <p:nvPr/>
            </p:nvGrpSpPr>
            <p:grpSpPr bwMode="auto">
              <a:xfrm>
                <a:off x="3248" y="3231"/>
                <a:ext cx="105" cy="103"/>
                <a:chOff x="3248" y="3231"/>
                <a:chExt cx="105" cy="103"/>
              </a:xfrm>
            </p:grpSpPr>
            <p:sp>
              <p:nvSpPr>
                <p:cNvPr id="80999"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0"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1"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26" name="Group 20"/>
            <p:cNvGrpSpPr>
              <a:grpSpLocks/>
            </p:cNvGrpSpPr>
            <p:nvPr/>
          </p:nvGrpSpPr>
          <p:grpSpPr bwMode="auto">
            <a:xfrm>
              <a:off x="3538538" y="4375150"/>
              <a:ext cx="668337" cy="528638"/>
              <a:chOff x="2229" y="2756"/>
              <a:chExt cx="421" cy="333"/>
            </a:xfrm>
          </p:grpSpPr>
          <p:sp>
            <p:nvSpPr>
              <p:cNvPr id="80982"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3"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4"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5"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6"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7"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8"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9"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0"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1"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2"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7" name="Group 32"/>
            <p:cNvGrpSpPr>
              <a:grpSpLocks/>
            </p:cNvGrpSpPr>
            <p:nvPr/>
          </p:nvGrpSpPr>
          <p:grpSpPr bwMode="auto">
            <a:xfrm>
              <a:off x="3919538" y="4921250"/>
              <a:ext cx="1287462" cy="1046163"/>
              <a:chOff x="2469" y="3100"/>
              <a:chExt cx="811" cy="659"/>
            </a:xfrm>
          </p:grpSpPr>
          <p:sp>
            <p:nvSpPr>
              <p:cNvPr id="80976"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7"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8"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9"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0"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1"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8" name="Group 39"/>
            <p:cNvGrpSpPr>
              <a:grpSpLocks/>
            </p:cNvGrpSpPr>
            <p:nvPr/>
          </p:nvGrpSpPr>
          <p:grpSpPr bwMode="auto">
            <a:xfrm>
              <a:off x="3438525" y="5808663"/>
              <a:ext cx="2263775" cy="590550"/>
              <a:chOff x="2166" y="3659"/>
              <a:chExt cx="1426" cy="372"/>
            </a:xfrm>
          </p:grpSpPr>
          <p:grpSp>
            <p:nvGrpSpPr>
              <p:cNvPr id="80929" name="Group 40"/>
              <p:cNvGrpSpPr>
                <a:grpSpLocks/>
              </p:cNvGrpSpPr>
              <p:nvPr/>
            </p:nvGrpSpPr>
            <p:grpSpPr bwMode="auto">
              <a:xfrm>
                <a:off x="2192" y="3659"/>
                <a:ext cx="1391" cy="352"/>
                <a:chOff x="2192" y="3659"/>
                <a:chExt cx="1391" cy="352"/>
              </a:xfrm>
            </p:grpSpPr>
            <p:grpSp>
              <p:nvGrpSpPr>
                <p:cNvPr id="80952" name="Group 41"/>
                <p:cNvGrpSpPr>
                  <a:grpSpLocks/>
                </p:cNvGrpSpPr>
                <p:nvPr/>
              </p:nvGrpSpPr>
              <p:grpSpPr bwMode="auto">
                <a:xfrm>
                  <a:off x="2192" y="3697"/>
                  <a:ext cx="123" cy="127"/>
                  <a:chOff x="2192" y="3697"/>
                  <a:chExt cx="123" cy="127"/>
                </a:xfrm>
              </p:grpSpPr>
              <p:sp>
                <p:nvSpPr>
                  <p:cNvPr id="80973"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4"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5"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3" name="Group 45"/>
                <p:cNvGrpSpPr>
                  <a:grpSpLocks/>
                </p:cNvGrpSpPr>
                <p:nvPr/>
              </p:nvGrpSpPr>
              <p:grpSpPr bwMode="auto">
                <a:xfrm>
                  <a:off x="2251" y="3868"/>
                  <a:ext cx="142" cy="118"/>
                  <a:chOff x="2251" y="3868"/>
                  <a:chExt cx="142" cy="118"/>
                </a:xfrm>
              </p:grpSpPr>
              <p:sp>
                <p:nvSpPr>
                  <p:cNvPr id="80970"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1"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2"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4" name="Group 49"/>
                <p:cNvGrpSpPr>
                  <a:grpSpLocks/>
                </p:cNvGrpSpPr>
                <p:nvPr/>
              </p:nvGrpSpPr>
              <p:grpSpPr bwMode="auto">
                <a:xfrm>
                  <a:off x="2388" y="3814"/>
                  <a:ext cx="132" cy="123"/>
                  <a:chOff x="2388" y="3814"/>
                  <a:chExt cx="132" cy="123"/>
                </a:xfrm>
              </p:grpSpPr>
              <p:sp>
                <p:nvSpPr>
                  <p:cNvPr id="80967"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8"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9"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5" name="Group 53"/>
                <p:cNvGrpSpPr>
                  <a:grpSpLocks/>
                </p:cNvGrpSpPr>
                <p:nvPr/>
              </p:nvGrpSpPr>
              <p:grpSpPr bwMode="auto">
                <a:xfrm>
                  <a:off x="2908" y="3881"/>
                  <a:ext cx="139" cy="113"/>
                  <a:chOff x="2908" y="3881"/>
                  <a:chExt cx="139" cy="113"/>
                </a:xfrm>
              </p:grpSpPr>
              <p:sp>
                <p:nvSpPr>
                  <p:cNvPr id="80964"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5"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6"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6" name="Group 57"/>
                <p:cNvGrpSpPr>
                  <a:grpSpLocks/>
                </p:cNvGrpSpPr>
                <p:nvPr/>
              </p:nvGrpSpPr>
              <p:grpSpPr bwMode="auto">
                <a:xfrm>
                  <a:off x="3256" y="3888"/>
                  <a:ext cx="130" cy="123"/>
                  <a:chOff x="3256" y="3888"/>
                  <a:chExt cx="130" cy="123"/>
                </a:xfrm>
              </p:grpSpPr>
              <p:sp>
                <p:nvSpPr>
                  <p:cNvPr id="80961"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2"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3"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7" name="Group 61"/>
                <p:cNvGrpSpPr>
                  <a:grpSpLocks/>
                </p:cNvGrpSpPr>
                <p:nvPr/>
              </p:nvGrpSpPr>
              <p:grpSpPr bwMode="auto">
                <a:xfrm>
                  <a:off x="3460" y="3659"/>
                  <a:ext cx="123" cy="163"/>
                  <a:chOff x="3460" y="3659"/>
                  <a:chExt cx="123" cy="163"/>
                </a:xfrm>
              </p:grpSpPr>
              <p:sp>
                <p:nvSpPr>
                  <p:cNvPr id="80958"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9"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0"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30" name="Group 65"/>
              <p:cNvGrpSpPr>
                <a:grpSpLocks/>
              </p:cNvGrpSpPr>
              <p:nvPr/>
            </p:nvGrpSpPr>
            <p:grpSpPr bwMode="auto">
              <a:xfrm>
                <a:off x="2166" y="3758"/>
                <a:ext cx="1426" cy="273"/>
                <a:chOff x="2166" y="3758"/>
                <a:chExt cx="1426" cy="273"/>
              </a:xfrm>
            </p:grpSpPr>
            <p:sp>
              <p:nvSpPr>
                <p:cNvPr id="80931"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2"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3"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4"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5"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6"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7"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8"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9"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0"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1"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2"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3"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4"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5"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6"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7"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8"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9"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0"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1"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 name="Group 17"/>
          <p:cNvGrpSpPr>
            <a:grpSpLocks/>
          </p:cNvGrpSpPr>
          <p:nvPr/>
        </p:nvGrpSpPr>
        <p:grpSpPr bwMode="auto">
          <a:xfrm>
            <a:off x="1882775" y="1722438"/>
            <a:ext cx="6718300" cy="1892300"/>
            <a:chOff x="1882671" y="1723083"/>
            <a:chExt cx="6718479" cy="1891415"/>
          </a:xfrm>
        </p:grpSpPr>
        <p:sp>
          <p:nvSpPr>
            <p:cNvPr id="117" name="Rectangle 116"/>
            <p:cNvSpPr/>
            <p:nvPr/>
          </p:nvSpPr>
          <p:spPr>
            <a:xfrm>
              <a:off x="1923947" y="2676724"/>
              <a:ext cx="4645149" cy="461747"/>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19" name="Rectangle 118"/>
            <p:cNvSpPr/>
            <p:nvPr/>
          </p:nvSpPr>
          <p:spPr>
            <a:xfrm>
              <a:off x="1919185" y="1723083"/>
              <a:ext cx="5596086" cy="461746"/>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err="1">
                  <a:solidFill>
                    <a:srgbClr val="FF0000"/>
                  </a:solidFill>
                  <a:effectLst>
                    <a:outerShdw blurRad="38100" dist="38100" dir="2700000" algn="tl">
                      <a:srgbClr val="000000"/>
                    </a:outerShdw>
                  </a:effectLst>
                </a:rPr>
                <a:t>i</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121" name="Rectangle 120"/>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303676" cy="460160"/>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0924"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229100"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0905" name="Group 22"/>
          <p:cNvGrpSpPr>
            <a:grpSpLocks/>
          </p:cNvGrpSpPr>
          <p:nvPr/>
        </p:nvGrpSpPr>
        <p:grpSpPr bwMode="auto">
          <a:xfrm>
            <a:off x="533400" y="1828800"/>
            <a:ext cx="1181100" cy="1066800"/>
            <a:chOff x="1224" y="2539"/>
            <a:chExt cx="2280" cy="1785"/>
          </a:xfrm>
        </p:grpSpPr>
        <p:sp>
          <p:nvSpPr>
            <p:cNvPr id="8090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0908" name="Group 24"/>
            <p:cNvGrpSpPr>
              <a:grpSpLocks/>
            </p:cNvGrpSpPr>
            <p:nvPr/>
          </p:nvGrpSpPr>
          <p:grpSpPr bwMode="auto">
            <a:xfrm>
              <a:off x="1584" y="2688"/>
              <a:ext cx="1216" cy="1440"/>
              <a:chOff x="2641" y="1488"/>
              <a:chExt cx="2655" cy="2488"/>
            </a:xfrm>
          </p:grpSpPr>
          <p:grpSp>
            <p:nvGrpSpPr>
              <p:cNvPr id="80909" name="Group 25"/>
              <p:cNvGrpSpPr>
                <a:grpSpLocks/>
              </p:cNvGrpSpPr>
              <p:nvPr/>
            </p:nvGrpSpPr>
            <p:grpSpPr bwMode="auto">
              <a:xfrm>
                <a:off x="2641" y="1488"/>
                <a:ext cx="2496" cy="2436"/>
                <a:chOff x="2641" y="1488"/>
                <a:chExt cx="2496" cy="2436"/>
              </a:xfrm>
            </p:grpSpPr>
            <p:sp>
              <p:nvSpPr>
                <p:cNvPr id="8091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10" name="Group 32"/>
              <p:cNvGrpSpPr>
                <a:grpSpLocks/>
              </p:cNvGrpSpPr>
              <p:nvPr/>
            </p:nvGrpSpPr>
            <p:grpSpPr bwMode="auto">
              <a:xfrm>
                <a:off x="4864" y="3099"/>
                <a:ext cx="432" cy="877"/>
                <a:chOff x="4864" y="3099"/>
                <a:chExt cx="432" cy="877"/>
              </a:xfrm>
            </p:grpSpPr>
            <p:sp>
              <p:nvSpPr>
                <p:cNvPr id="8091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1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250" name="Picture 3"/>
          <p:cNvPicPr>
            <a:picLocks noChangeAspect="1" noChangeArrowheads="1"/>
          </p:cNvPicPr>
          <p:nvPr/>
        </p:nvPicPr>
        <p:blipFill>
          <a:blip r:embed="rId8">
            <a:extLst>
              <a:ext uri="{28A0092B-C50C-407E-A947-70E740481C1C}">
                <a14:useLocalDpi xmlns:a14="http://schemas.microsoft.com/office/drawing/2010/main" val="0"/>
              </a:ext>
            </a:extLst>
          </a:blip>
          <a:srcRect l="12115" t="29471" b="52902"/>
          <a:stretch>
            <a:fillRect/>
          </a:stretch>
        </p:blipFill>
        <p:spPr bwMode="auto">
          <a:xfrm>
            <a:off x="76200" y="4114800"/>
            <a:ext cx="8729663"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0"/>
                                        </p:tgtEl>
                                        <p:attrNameLst>
                                          <p:attrName>style.visibility</p:attrName>
                                        </p:attrNameLst>
                                      </p:cBhvr>
                                      <p:to>
                                        <p:strVal val="visible"/>
                                      </p:to>
                                    </p:set>
                                    <p:anim calcmode="lin" valueType="num">
                                      <p:cBhvr additive="base">
                                        <p:cTn id="11" dur="500" fill="hold"/>
                                        <p:tgtEl>
                                          <p:spTgt spid="250"/>
                                        </p:tgtEl>
                                        <p:attrNameLst>
                                          <p:attrName>ppt_x</p:attrName>
                                        </p:attrNameLst>
                                      </p:cBhvr>
                                      <p:tavLst>
                                        <p:tav tm="0">
                                          <p:val>
                                            <p:strVal val="#ppt_x"/>
                                          </p:val>
                                        </p:tav>
                                        <p:tav tm="100000">
                                          <p:val>
                                            <p:strVal val="#ppt_x"/>
                                          </p:val>
                                        </p:tav>
                                      </p:tavLst>
                                    </p:anim>
                                    <p:anim calcmode="lin" valueType="num">
                                      <p:cBhvr additive="base">
                                        <p:cTn id="12" dur="500" fill="hold"/>
                                        <p:tgtEl>
                                          <p:spTgt spid="2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1924" name="Group 3"/>
          <p:cNvGrpSpPr>
            <a:grpSpLocks/>
          </p:cNvGrpSpPr>
          <p:nvPr/>
        </p:nvGrpSpPr>
        <p:grpSpPr bwMode="auto">
          <a:xfrm>
            <a:off x="2174875" y="996950"/>
            <a:ext cx="3235325" cy="346075"/>
            <a:chOff x="2175659" y="996950"/>
            <a:chExt cx="3234541" cy="346513"/>
          </a:xfrm>
        </p:grpSpPr>
        <p:sp>
          <p:nvSpPr>
            <p:cNvPr id="82097"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098"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099"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100"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101"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102"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103"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2104"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1925"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2096"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1926" name="Group 123"/>
          <p:cNvGrpSpPr>
            <a:grpSpLocks/>
          </p:cNvGrpSpPr>
          <p:nvPr/>
        </p:nvGrpSpPr>
        <p:grpSpPr bwMode="auto">
          <a:xfrm>
            <a:off x="3035300" y="495300"/>
            <a:ext cx="334963" cy="433388"/>
            <a:chOff x="1955795" y="533400"/>
            <a:chExt cx="825510" cy="901700"/>
          </a:xfrm>
        </p:grpSpPr>
        <p:cxnSp>
          <p:nvCxnSpPr>
            <p:cNvPr id="82092"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2093"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1927" name="Group 391"/>
          <p:cNvGrpSpPr>
            <a:grpSpLocks/>
          </p:cNvGrpSpPr>
          <p:nvPr/>
        </p:nvGrpSpPr>
        <p:grpSpPr bwMode="auto">
          <a:xfrm>
            <a:off x="3314700" y="830263"/>
            <a:ext cx="800100" cy="846137"/>
            <a:chOff x="3438525" y="4375150"/>
            <a:chExt cx="2263775" cy="2024063"/>
          </a:xfrm>
        </p:grpSpPr>
        <p:grpSp>
          <p:nvGrpSpPr>
            <p:cNvPr id="82012" name="Group 7"/>
            <p:cNvGrpSpPr>
              <a:grpSpLocks/>
            </p:cNvGrpSpPr>
            <p:nvPr/>
          </p:nvGrpSpPr>
          <p:grpSpPr bwMode="auto">
            <a:xfrm>
              <a:off x="5010150" y="5037138"/>
              <a:ext cx="392113" cy="403225"/>
              <a:chOff x="3156" y="3173"/>
              <a:chExt cx="247" cy="254"/>
            </a:xfrm>
          </p:grpSpPr>
          <p:sp>
            <p:nvSpPr>
              <p:cNvPr id="82080"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81"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82"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83"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2084" name="Group 12"/>
              <p:cNvGrpSpPr>
                <a:grpSpLocks/>
              </p:cNvGrpSpPr>
              <p:nvPr/>
            </p:nvGrpSpPr>
            <p:grpSpPr bwMode="auto">
              <a:xfrm>
                <a:off x="3191" y="3248"/>
                <a:ext cx="92" cy="94"/>
                <a:chOff x="3191" y="3248"/>
                <a:chExt cx="92" cy="94"/>
              </a:xfrm>
            </p:grpSpPr>
            <p:sp>
              <p:nvSpPr>
                <p:cNvPr id="82089"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90"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91"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85" name="Group 16"/>
              <p:cNvGrpSpPr>
                <a:grpSpLocks/>
              </p:cNvGrpSpPr>
              <p:nvPr/>
            </p:nvGrpSpPr>
            <p:grpSpPr bwMode="auto">
              <a:xfrm>
                <a:off x="3248" y="3231"/>
                <a:ext cx="105" cy="103"/>
                <a:chOff x="3248" y="3231"/>
                <a:chExt cx="105" cy="103"/>
              </a:xfrm>
            </p:grpSpPr>
            <p:sp>
              <p:nvSpPr>
                <p:cNvPr id="82086"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87"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88"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2013" name="Group 20"/>
            <p:cNvGrpSpPr>
              <a:grpSpLocks/>
            </p:cNvGrpSpPr>
            <p:nvPr/>
          </p:nvGrpSpPr>
          <p:grpSpPr bwMode="auto">
            <a:xfrm>
              <a:off x="3538538" y="4375150"/>
              <a:ext cx="668337" cy="528638"/>
              <a:chOff x="2229" y="2756"/>
              <a:chExt cx="421" cy="333"/>
            </a:xfrm>
          </p:grpSpPr>
          <p:sp>
            <p:nvSpPr>
              <p:cNvPr id="82069"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0"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1"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2"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3"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4"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5"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6"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7"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8"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79"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14" name="Group 32"/>
            <p:cNvGrpSpPr>
              <a:grpSpLocks/>
            </p:cNvGrpSpPr>
            <p:nvPr/>
          </p:nvGrpSpPr>
          <p:grpSpPr bwMode="auto">
            <a:xfrm>
              <a:off x="3919538" y="4921250"/>
              <a:ext cx="1287462" cy="1046163"/>
              <a:chOff x="2469" y="3100"/>
              <a:chExt cx="811" cy="659"/>
            </a:xfrm>
          </p:grpSpPr>
          <p:sp>
            <p:nvSpPr>
              <p:cNvPr id="82063"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4"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5"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6"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7"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8"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15" name="Group 39"/>
            <p:cNvGrpSpPr>
              <a:grpSpLocks/>
            </p:cNvGrpSpPr>
            <p:nvPr/>
          </p:nvGrpSpPr>
          <p:grpSpPr bwMode="auto">
            <a:xfrm>
              <a:off x="3438525" y="5808663"/>
              <a:ext cx="2263775" cy="590550"/>
              <a:chOff x="2166" y="3659"/>
              <a:chExt cx="1426" cy="372"/>
            </a:xfrm>
          </p:grpSpPr>
          <p:grpSp>
            <p:nvGrpSpPr>
              <p:cNvPr id="82016" name="Group 40"/>
              <p:cNvGrpSpPr>
                <a:grpSpLocks/>
              </p:cNvGrpSpPr>
              <p:nvPr/>
            </p:nvGrpSpPr>
            <p:grpSpPr bwMode="auto">
              <a:xfrm>
                <a:off x="2192" y="3659"/>
                <a:ext cx="1391" cy="352"/>
                <a:chOff x="2192" y="3659"/>
                <a:chExt cx="1391" cy="352"/>
              </a:xfrm>
            </p:grpSpPr>
            <p:grpSp>
              <p:nvGrpSpPr>
                <p:cNvPr id="82039" name="Group 41"/>
                <p:cNvGrpSpPr>
                  <a:grpSpLocks/>
                </p:cNvGrpSpPr>
                <p:nvPr/>
              </p:nvGrpSpPr>
              <p:grpSpPr bwMode="auto">
                <a:xfrm>
                  <a:off x="2192" y="3697"/>
                  <a:ext cx="123" cy="127"/>
                  <a:chOff x="2192" y="3697"/>
                  <a:chExt cx="123" cy="127"/>
                </a:xfrm>
              </p:grpSpPr>
              <p:sp>
                <p:nvSpPr>
                  <p:cNvPr id="82060"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1"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62"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40" name="Group 45"/>
                <p:cNvGrpSpPr>
                  <a:grpSpLocks/>
                </p:cNvGrpSpPr>
                <p:nvPr/>
              </p:nvGrpSpPr>
              <p:grpSpPr bwMode="auto">
                <a:xfrm>
                  <a:off x="2251" y="3868"/>
                  <a:ext cx="142" cy="118"/>
                  <a:chOff x="2251" y="3868"/>
                  <a:chExt cx="142" cy="118"/>
                </a:xfrm>
              </p:grpSpPr>
              <p:sp>
                <p:nvSpPr>
                  <p:cNvPr id="82057"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8"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9"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41" name="Group 49"/>
                <p:cNvGrpSpPr>
                  <a:grpSpLocks/>
                </p:cNvGrpSpPr>
                <p:nvPr/>
              </p:nvGrpSpPr>
              <p:grpSpPr bwMode="auto">
                <a:xfrm>
                  <a:off x="2388" y="3814"/>
                  <a:ext cx="132" cy="123"/>
                  <a:chOff x="2388" y="3814"/>
                  <a:chExt cx="132" cy="123"/>
                </a:xfrm>
              </p:grpSpPr>
              <p:sp>
                <p:nvSpPr>
                  <p:cNvPr id="82054"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5"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6"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42" name="Group 53"/>
                <p:cNvGrpSpPr>
                  <a:grpSpLocks/>
                </p:cNvGrpSpPr>
                <p:nvPr/>
              </p:nvGrpSpPr>
              <p:grpSpPr bwMode="auto">
                <a:xfrm>
                  <a:off x="2908" y="3881"/>
                  <a:ext cx="139" cy="113"/>
                  <a:chOff x="2908" y="3881"/>
                  <a:chExt cx="139" cy="113"/>
                </a:xfrm>
              </p:grpSpPr>
              <p:sp>
                <p:nvSpPr>
                  <p:cNvPr id="82051"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2"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3"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43" name="Group 57"/>
                <p:cNvGrpSpPr>
                  <a:grpSpLocks/>
                </p:cNvGrpSpPr>
                <p:nvPr/>
              </p:nvGrpSpPr>
              <p:grpSpPr bwMode="auto">
                <a:xfrm>
                  <a:off x="3256" y="3888"/>
                  <a:ext cx="130" cy="123"/>
                  <a:chOff x="3256" y="3888"/>
                  <a:chExt cx="130" cy="123"/>
                </a:xfrm>
              </p:grpSpPr>
              <p:sp>
                <p:nvSpPr>
                  <p:cNvPr id="82048"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49"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50"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044" name="Group 61"/>
                <p:cNvGrpSpPr>
                  <a:grpSpLocks/>
                </p:cNvGrpSpPr>
                <p:nvPr/>
              </p:nvGrpSpPr>
              <p:grpSpPr bwMode="auto">
                <a:xfrm>
                  <a:off x="3460" y="3659"/>
                  <a:ext cx="123" cy="163"/>
                  <a:chOff x="3460" y="3659"/>
                  <a:chExt cx="123" cy="163"/>
                </a:xfrm>
              </p:grpSpPr>
              <p:sp>
                <p:nvSpPr>
                  <p:cNvPr id="82045"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46"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47"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2017" name="Group 65"/>
              <p:cNvGrpSpPr>
                <a:grpSpLocks/>
              </p:cNvGrpSpPr>
              <p:nvPr/>
            </p:nvGrpSpPr>
            <p:grpSpPr bwMode="auto">
              <a:xfrm>
                <a:off x="2166" y="3758"/>
                <a:ext cx="1426" cy="273"/>
                <a:chOff x="2166" y="3758"/>
                <a:chExt cx="1426" cy="273"/>
              </a:xfrm>
            </p:grpSpPr>
            <p:sp>
              <p:nvSpPr>
                <p:cNvPr id="82018"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19"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0"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1"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2"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3"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4"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5"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6"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7"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8"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29"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0"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1"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2"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3"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4"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5"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6"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7"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38"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1928" name="Group 17"/>
          <p:cNvGrpSpPr>
            <a:grpSpLocks/>
          </p:cNvGrpSpPr>
          <p:nvPr/>
        </p:nvGrpSpPr>
        <p:grpSpPr bwMode="auto">
          <a:xfrm>
            <a:off x="1882775" y="1722438"/>
            <a:ext cx="6718300" cy="1892300"/>
            <a:chOff x="1882671" y="1723083"/>
            <a:chExt cx="6718479" cy="1891415"/>
          </a:xfrm>
        </p:grpSpPr>
        <p:sp>
          <p:nvSpPr>
            <p:cNvPr id="117" name="Rectangle 116"/>
            <p:cNvSpPr/>
            <p:nvPr/>
          </p:nvSpPr>
          <p:spPr>
            <a:xfrm>
              <a:off x="1923947" y="2676724"/>
              <a:ext cx="4645149" cy="461747"/>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19" name="Rectangle 118"/>
            <p:cNvSpPr/>
            <p:nvPr/>
          </p:nvSpPr>
          <p:spPr>
            <a:xfrm>
              <a:off x="1919185" y="1723083"/>
              <a:ext cx="5596086" cy="461746"/>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err="1">
                  <a:solidFill>
                    <a:srgbClr val="FF0000"/>
                  </a:solidFill>
                  <a:effectLst>
                    <a:outerShdw blurRad="38100" dist="38100" dir="2700000" algn="tl">
                      <a:srgbClr val="000000"/>
                    </a:outerShdw>
                  </a:effectLst>
                </a:rPr>
                <a:t>i</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121" name="Rectangle 120"/>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303676" cy="460160"/>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2011" name="Picture 8" descr="stock-vector-yellow-submarine-vector-illustration-61484677"/>
            <p:cNvPicPr>
              <a:picLocks noChangeAspect="1" noChangeArrowheads="1"/>
            </p:cNvPicPr>
            <p:nvPr/>
          </p:nvPicPr>
          <p:blipFill>
            <a:blip r:embed="rId7">
              <a:extLst>
                <a:ext uri="{28A0092B-C50C-407E-A947-70E740481C1C}">
                  <a14:useLocalDpi xmlns:a14="http://schemas.microsoft.com/office/drawing/2010/main" val="0"/>
                </a:ext>
              </a:extLst>
            </a:blip>
            <a:srcRect b="7317"/>
            <a:stretch>
              <a:fillRect/>
            </a:stretch>
          </p:blipFill>
          <p:spPr bwMode="auto">
            <a:xfrm>
              <a:off x="4229100"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1929" name="Group 22"/>
          <p:cNvGrpSpPr>
            <a:grpSpLocks/>
          </p:cNvGrpSpPr>
          <p:nvPr/>
        </p:nvGrpSpPr>
        <p:grpSpPr bwMode="auto">
          <a:xfrm>
            <a:off x="533400" y="1828800"/>
            <a:ext cx="1181100" cy="1066800"/>
            <a:chOff x="1224" y="2539"/>
            <a:chExt cx="2280" cy="1785"/>
          </a:xfrm>
        </p:grpSpPr>
        <p:sp>
          <p:nvSpPr>
            <p:cNvPr id="8199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81995" name="Group 24"/>
            <p:cNvGrpSpPr>
              <a:grpSpLocks/>
            </p:cNvGrpSpPr>
            <p:nvPr/>
          </p:nvGrpSpPr>
          <p:grpSpPr bwMode="auto">
            <a:xfrm>
              <a:off x="1584" y="2688"/>
              <a:ext cx="1216" cy="1440"/>
              <a:chOff x="2641" y="1488"/>
              <a:chExt cx="2655" cy="2488"/>
            </a:xfrm>
          </p:grpSpPr>
          <p:grpSp>
            <p:nvGrpSpPr>
              <p:cNvPr id="81996" name="Group 25"/>
              <p:cNvGrpSpPr>
                <a:grpSpLocks/>
              </p:cNvGrpSpPr>
              <p:nvPr/>
            </p:nvGrpSpPr>
            <p:grpSpPr bwMode="auto">
              <a:xfrm>
                <a:off x="2641" y="1488"/>
                <a:ext cx="2496" cy="2436"/>
                <a:chOff x="2641" y="1488"/>
                <a:chExt cx="2496" cy="2436"/>
              </a:xfrm>
            </p:grpSpPr>
            <p:sp>
              <p:nvSpPr>
                <p:cNvPr id="8200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1997" name="Group 32"/>
              <p:cNvGrpSpPr>
                <a:grpSpLocks/>
              </p:cNvGrpSpPr>
              <p:nvPr/>
            </p:nvGrpSpPr>
            <p:grpSpPr bwMode="auto">
              <a:xfrm>
                <a:off x="4864" y="3099"/>
                <a:ext cx="432" cy="877"/>
                <a:chOff x="4864" y="3099"/>
                <a:chExt cx="432" cy="877"/>
              </a:xfrm>
            </p:grpSpPr>
            <p:sp>
              <p:nvSpPr>
                <p:cNvPr id="8199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9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00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6" name="Group 27"/>
          <p:cNvGrpSpPr>
            <a:grpSpLocks noChangeAspect="1"/>
          </p:cNvGrpSpPr>
          <p:nvPr/>
        </p:nvGrpSpPr>
        <p:grpSpPr bwMode="auto">
          <a:xfrm>
            <a:off x="7754938" y="4038600"/>
            <a:ext cx="1119187" cy="1169988"/>
            <a:chOff x="4641" y="2352"/>
            <a:chExt cx="735" cy="768"/>
          </a:xfrm>
        </p:grpSpPr>
        <p:sp>
          <p:nvSpPr>
            <p:cNvPr id="81981"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81982" name="Group 29"/>
            <p:cNvGrpSpPr>
              <a:grpSpLocks noChangeAspect="1"/>
            </p:cNvGrpSpPr>
            <p:nvPr/>
          </p:nvGrpSpPr>
          <p:grpSpPr bwMode="auto">
            <a:xfrm>
              <a:off x="4703" y="2655"/>
              <a:ext cx="208" cy="170"/>
              <a:chOff x="1728" y="2064"/>
              <a:chExt cx="768" cy="672"/>
            </a:xfrm>
          </p:grpSpPr>
          <p:sp>
            <p:nvSpPr>
              <p:cNvPr id="81992"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1993"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1983"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81984" name="Picture 33"/>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985" name="Group 34"/>
            <p:cNvGrpSpPr>
              <a:grpSpLocks noChangeAspect="1"/>
            </p:cNvGrpSpPr>
            <p:nvPr/>
          </p:nvGrpSpPr>
          <p:grpSpPr bwMode="auto">
            <a:xfrm rot="2360341">
              <a:off x="4794" y="2352"/>
              <a:ext cx="342" cy="428"/>
              <a:chOff x="2227" y="1194"/>
              <a:chExt cx="1944" cy="2413"/>
            </a:xfrm>
          </p:grpSpPr>
          <p:sp>
            <p:nvSpPr>
              <p:cNvPr id="81986"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87"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88"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89"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90"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91"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200" name="Group 199"/>
          <p:cNvGrpSpPr>
            <a:grpSpLocks/>
          </p:cNvGrpSpPr>
          <p:nvPr/>
        </p:nvGrpSpPr>
        <p:grpSpPr bwMode="auto">
          <a:xfrm>
            <a:off x="7796213" y="5334000"/>
            <a:ext cx="1119187" cy="1120775"/>
            <a:chOff x="7620000" y="6336181"/>
            <a:chExt cx="1119187" cy="1121237"/>
          </a:xfrm>
        </p:grpSpPr>
        <p:sp>
          <p:nvSpPr>
            <p:cNvPr id="81979" name="Oval 32"/>
            <p:cNvSpPr>
              <a:spLocks noChangeAspect="1" noChangeArrowheads="1"/>
            </p:cNvSpPr>
            <p:nvPr/>
          </p:nvSpPr>
          <p:spPr bwMode="auto">
            <a:xfrm>
              <a:off x="7620000" y="6336181"/>
              <a:ext cx="1119187" cy="112123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81980" name="Picture 33"/>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12768" y="6417688"/>
              <a:ext cx="898525" cy="811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3" name="Group 202"/>
          <p:cNvGrpSpPr>
            <a:grpSpLocks/>
          </p:cNvGrpSpPr>
          <p:nvPr/>
        </p:nvGrpSpPr>
        <p:grpSpPr bwMode="auto">
          <a:xfrm>
            <a:off x="481013" y="4038600"/>
            <a:ext cx="8564562" cy="2646363"/>
            <a:chOff x="457200" y="4343400"/>
            <a:chExt cx="8564563" cy="2646363"/>
          </a:xfrm>
        </p:grpSpPr>
        <p:sp>
          <p:nvSpPr>
            <p:cNvPr id="81933" name="Rectangle 5"/>
            <p:cNvSpPr>
              <a:spLocks noChangeArrowheads="1"/>
            </p:cNvSpPr>
            <p:nvPr/>
          </p:nvSpPr>
          <p:spPr bwMode="auto">
            <a:xfrm>
              <a:off x="457200" y="4343400"/>
              <a:ext cx="8564563" cy="461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latin typeface="Times New Roman" pitchFamily="18" charset="0"/>
                </a:rPr>
                <a:t> By </a:t>
              </a:r>
              <a:r>
                <a:rPr lang="en-US" altLang="en-US" sz="2400" u="sng">
                  <a:latin typeface="Times New Roman" pitchFamily="18" charset="0"/>
                </a:rPr>
                <a:t>Induction</a:t>
              </a:r>
              <a:r>
                <a:rPr lang="en-US" altLang="en-US" sz="2400">
                  <a:latin typeface="Times New Roman" pitchFamily="18" charset="0"/>
                </a:rPr>
                <a:t> the loop invariant will always be true.</a:t>
              </a:r>
            </a:p>
          </p:txBody>
        </p:sp>
        <p:grpSp>
          <p:nvGrpSpPr>
            <p:cNvPr id="81934" name="Group 204"/>
            <p:cNvGrpSpPr>
              <a:grpSpLocks/>
            </p:cNvGrpSpPr>
            <p:nvPr/>
          </p:nvGrpSpPr>
          <p:grpSpPr bwMode="auto">
            <a:xfrm>
              <a:off x="524687" y="4800497"/>
              <a:ext cx="6646778" cy="2189266"/>
              <a:chOff x="524687" y="4800497"/>
              <a:chExt cx="6646778" cy="2189266"/>
            </a:xfrm>
          </p:grpSpPr>
          <p:grpSp>
            <p:nvGrpSpPr>
              <p:cNvPr id="81935" name="Group 6"/>
              <p:cNvGrpSpPr>
                <a:grpSpLocks/>
              </p:cNvGrpSpPr>
              <p:nvPr/>
            </p:nvGrpSpPr>
            <p:grpSpPr bwMode="auto">
              <a:xfrm>
                <a:off x="524687" y="5943239"/>
                <a:ext cx="1075465" cy="1046524"/>
                <a:chOff x="2496" y="1104"/>
                <a:chExt cx="912" cy="912"/>
              </a:xfrm>
            </p:grpSpPr>
            <p:grpSp>
              <p:nvGrpSpPr>
                <p:cNvPr id="81968" name="Group 7"/>
                <p:cNvGrpSpPr>
                  <a:grpSpLocks noChangeAspect="1"/>
                </p:cNvGrpSpPr>
                <p:nvPr/>
              </p:nvGrpSpPr>
              <p:grpSpPr bwMode="auto">
                <a:xfrm rot="2360341">
                  <a:off x="2592" y="1248"/>
                  <a:ext cx="680" cy="680"/>
                  <a:chOff x="1224" y="1212"/>
                  <a:chExt cx="3144" cy="3112"/>
                </a:xfrm>
              </p:grpSpPr>
              <p:sp>
                <p:nvSpPr>
                  <p:cNvPr id="81970" name="Freeform 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sp>
                <p:nvSpPr>
                  <p:cNvPr id="81971" name="Freeform 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81972" name="Group 10"/>
                  <p:cNvGrpSpPr>
                    <a:grpSpLocks noChangeAspect="1"/>
                  </p:cNvGrpSpPr>
                  <p:nvPr/>
                </p:nvGrpSpPr>
                <p:grpSpPr bwMode="auto">
                  <a:xfrm>
                    <a:off x="1776" y="1212"/>
                    <a:ext cx="1944" cy="2413"/>
                    <a:chOff x="2227" y="1194"/>
                    <a:chExt cx="1944" cy="2413"/>
                  </a:xfrm>
                </p:grpSpPr>
                <p:sp>
                  <p:nvSpPr>
                    <p:cNvPr id="81973" name="Freeform 11"/>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74" name="Freeform 12"/>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75" name="Freeform 13"/>
                    <p:cNvSpPr>
                      <a:spLocks noChangeAspect="1"/>
                    </p:cNvSpPr>
                    <p:nvPr/>
                  </p:nvSpPr>
                  <p:spPr bwMode="auto">
                    <a:xfrm rot="-2705309">
                      <a:off x="3504" y="2064"/>
                      <a:ext cx="812" cy="523"/>
                    </a:xfrm>
                    <a:custGeom>
                      <a:avLst/>
                      <a:gdLst>
                        <a:gd name="T0" fmla="*/ 0 w 782"/>
                        <a:gd name="T1" fmla="*/ 1 h 808"/>
                        <a:gd name="T2" fmla="*/ 141 w 782"/>
                        <a:gd name="T3" fmla="*/ 0 h 808"/>
                        <a:gd name="T4" fmla="*/ 345 w 782"/>
                        <a:gd name="T5" fmla="*/ 0 h 808"/>
                        <a:gd name="T6" fmla="*/ 727 w 782"/>
                        <a:gd name="T7" fmla="*/ 1 h 808"/>
                        <a:gd name="T8" fmla="*/ 1179 w 782"/>
                        <a:gd name="T9" fmla="*/ 1 h 808"/>
                        <a:gd name="T10" fmla="*/ 1346 w 782"/>
                        <a:gd name="T11" fmla="*/ 1 h 808"/>
                        <a:gd name="T12" fmla="*/ 1424 w 782"/>
                        <a:gd name="T13" fmla="*/ 1 h 808"/>
                        <a:gd name="T14" fmla="*/ 1437 w 782"/>
                        <a:gd name="T15" fmla="*/ 1 h 808"/>
                        <a:gd name="T16" fmla="*/ 1387 w 782"/>
                        <a:gd name="T17" fmla="*/ 1 h 808"/>
                        <a:gd name="T18" fmla="*/ 1247 w 782"/>
                        <a:gd name="T19" fmla="*/ 1 h 808"/>
                        <a:gd name="T20" fmla="*/ 1067 w 782"/>
                        <a:gd name="T21" fmla="*/ 1 h 808"/>
                        <a:gd name="T22" fmla="*/ 936 w 782"/>
                        <a:gd name="T23" fmla="*/ 1 h 808"/>
                        <a:gd name="T24" fmla="*/ 875 w 782"/>
                        <a:gd name="T25" fmla="*/ 1 h 808"/>
                        <a:gd name="T26" fmla="*/ 838 w 782"/>
                        <a:gd name="T27" fmla="*/ 1 h 808"/>
                        <a:gd name="T28" fmla="*/ 849 w 782"/>
                        <a:gd name="T29" fmla="*/ 1 h 808"/>
                        <a:gd name="T30" fmla="*/ 859 w 782"/>
                        <a:gd name="T31" fmla="*/ 1 h 808"/>
                        <a:gd name="T32" fmla="*/ 1021 w 782"/>
                        <a:gd name="T33" fmla="*/ 1 h 808"/>
                        <a:gd name="T34" fmla="*/ 1277 w 782"/>
                        <a:gd name="T35" fmla="*/ 1 h 808"/>
                        <a:gd name="T36" fmla="*/ 1437 w 782"/>
                        <a:gd name="T37" fmla="*/ 1 h 808"/>
                        <a:gd name="T38" fmla="*/ 1607 w 782"/>
                        <a:gd name="T39" fmla="*/ 1 h 808"/>
                        <a:gd name="T40" fmla="*/ 1661 w 782"/>
                        <a:gd name="T41" fmla="*/ 1 h 808"/>
                        <a:gd name="T42" fmla="*/ 1607 w 782"/>
                        <a:gd name="T43" fmla="*/ 1 h 808"/>
                        <a:gd name="T44" fmla="*/ 1540 w 782"/>
                        <a:gd name="T45" fmla="*/ 1 h 808"/>
                        <a:gd name="T46" fmla="*/ 1424 w 782"/>
                        <a:gd name="T47" fmla="*/ 1 h 808"/>
                        <a:gd name="T48" fmla="*/ 1270 w 782"/>
                        <a:gd name="T49" fmla="*/ 1 h 808"/>
                        <a:gd name="T50" fmla="*/ 1104 w 782"/>
                        <a:gd name="T51" fmla="*/ 1 h 808"/>
                        <a:gd name="T52" fmla="*/ 838 w 782"/>
                        <a:gd name="T53" fmla="*/ 1 h 808"/>
                        <a:gd name="T54" fmla="*/ 754 w 782"/>
                        <a:gd name="T55" fmla="*/ 1 h 808"/>
                        <a:gd name="T56" fmla="*/ 709 w 782"/>
                        <a:gd name="T57" fmla="*/ 1 h 808"/>
                        <a:gd name="T58" fmla="*/ 709 w 782"/>
                        <a:gd name="T59" fmla="*/ 1 h 808"/>
                        <a:gd name="T60" fmla="*/ 709 w 782"/>
                        <a:gd name="T61" fmla="*/ 1 h 808"/>
                        <a:gd name="T62" fmla="*/ 823 w 782"/>
                        <a:gd name="T63" fmla="*/ 1 h 808"/>
                        <a:gd name="T64" fmla="*/ 995 w 782"/>
                        <a:gd name="T65" fmla="*/ 1 h 808"/>
                        <a:gd name="T66" fmla="*/ 1146 w 782"/>
                        <a:gd name="T67" fmla="*/ 1 h 808"/>
                        <a:gd name="T68" fmla="*/ 1241 w 782"/>
                        <a:gd name="T69" fmla="*/ 1 h 808"/>
                        <a:gd name="T70" fmla="*/ 1290 w 782"/>
                        <a:gd name="T71" fmla="*/ 1 h 808"/>
                        <a:gd name="T72" fmla="*/ 1270 w 782"/>
                        <a:gd name="T73" fmla="*/ 1 h 808"/>
                        <a:gd name="T74" fmla="*/ 1200 w 782"/>
                        <a:gd name="T75" fmla="*/ 1 h 808"/>
                        <a:gd name="T76" fmla="*/ 1104 w 782"/>
                        <a:gd name="T77" fmla="*/ 1 h 808"/>
                        <a:gd name="T78" fmla="*/ 995 w 782"/>
                        <a:gd name="T79" fmla="*/ 1 h 808"/>
                        <a:gd name="T80" fmla="*/ 760 w 782"/>
                        <a:gd name="T81" fmla="*/ 1 h 808"/>
                        <a:gd name="T82" fmla="*/ 411 w 782"/>
                        <a:gd name="T83" fmla="*/ 1 h 808"/>
                        <a:gd name="T84" fmla="*/ 148 w 782"/>
                        <a:gd name="T85" fmla="*/ 1 h 808"/>
                        <a:gd name="T86" fmla="*/ 40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76" name="Freeform 14"/>
                    <p:cNvSpPr>
                      <a:spLocks noChangeAspect="1"/>
                    </p:cNvSpPr>
                    <p:nvPr/>
                  </p:nvSpPr>
                  <p:spPr bwMode="auto">
                    <a:xfrm rot="-4121048">
                      <a:off x="2675" y="2797"/>
                      <a:ext cx="1159" cy="461"/>
                    </a:xfrm>
                    <a:custGeom>
                      <a:avLst/>
                      <a:gdLst>
                        <a:gd name="T0" fmla="*/ 18151 w 992"/>
                        <a:gd name="T1" fmla="*/ 1 h 770"/>
                        <a:gd name="T2" fmla="*/ 18494 w 992"/>
                        <a:gd name="T3" fmla="*/ 1 h 770"/>
                        <a:gd name="T4" fmla="*/ 19764 w 992"/>
                        <a:gd name="T5" fmla="*/ 1 h 770"/>
                        <a:gd name="T6" fmla="*/ 21339 w 992"/>
                        <a:gd name="T7" fmla="*/ 1 h 770"/>
                        <a:gd name="T8" fmla="*/ 22272 w 992"/>
                        <a:gd name="T9" fmla="*/ 1 h 770"/>
                        <a:gd name="T10" fmla="*/ 21863 w 992"/>
                        <a:gd name="T11" fmla="*/ 1 h 770"/>
                        <a:gd name="T12" fmla="*/ 20995 w 992"/>
                        <a:gd name="T13" fmla="*/ 1 h 770"/>
                        <a:gd name="T14" fmla="*/ 19251 w 992"/>
                        <a:gd name="T15" fmla="*/ 1 h 770"/>
                        <a:gd name="T16" fmla="*/ 17100 w 992"/>
                        <a:gd name="T17" fmla="*/ 1 h 770"/>
                        <a:gd name="T18" fmla="*/ 15308 w 992"/>
                        <a:gd name="T19" fmla="*/ 1 h 770"/>
                        <a:gd name="T20" fmla="*/ 13297 w 992"/>
                        <a:gd name="T21" fmla="*/ 1 h 770"/>
                        <a:gd name="T22" fmla="*/ 11381 w 992"/>
                        <a:gd name="T23" fmla="*/ 1 h 770"/>
                        <a:gd name="T24" fmla="*/ 9927 w 992"/>
                        <a:gd name="T25" fmla="*/ 1 h 770"/>
                        <a:gd name="T26" fmla="*/ 9397 w 992"/>
                        <a:gd name="T27" fmla="*/ 1 h 770"/>
                        <a:gd name="T28" fmla="*/ 8807 w 992"/>
                        <a:gd name="T29" fmla="*/ 1 h 770"/>
                        <a:gd name="T30" fmla="*/ 8112 w 992"/>
                        <a:gd name="T31" fmla="*/ 1 h 770"/>
                        <a:gd name="T32" fmla="*/ 7595 w 992"/>
                        <a:gd name="T33" fmla="*/ 1 h 770"/>
                        <a:gd name="T34" fmla="*/ 7595 w 992"/>
                        <a:gd name="T35" fmla="*/ 1 h 770"/>
                        <a:gd name="T36" fmla="*/ 7238 w 992"/>
                        <a:gd name="T37" fmla="*/ 1 h 770"/>
                        <a:gd name="T38" fmla="*/ 6244 w 992"/>
                        <a:gd name="T39" fmla="*/ 1 h 770"/>
                        <a:gd name="T40" fmla="*/ 5018 w 992"/>
                        <a:gd name="T41" fmla="*/ 1 h 770"/>
                        <a:gd name="T42" fmla="*/ 3878 w 992"/>
                        <a:gd name="T43" fmla="*/ 1 h 770"/>
                        <a:gd name="T44" fmla="*/ 2573 w 992"/>
                        <a:gd name="T45" fmla="*/ 1 h 770"/>
                        <a:gd name="T46" fmla="*/ 595 w 992"/>
                        <a:gd name="T47" fmla="*/ 1 h 770"/>
                        <a:gd name="T48" fmla="*/ 0 w 992"/>
                        <a:gd name="T49" fmla="*/ 1 h 770"/>
                        <a:gd name="T50" fmla="*/ 0 w 992"/>
                        <a:gd name="T51" fmla="*/ 1 h 770"/>
                        <a:gd name="T52" fmla="*/ 887 w 992"/>
                        <a:gd name="T53" fmla="*/ 1 h 770"/>
                        <a:gd name="T54" fmla="*/ 1838 w 992"/>
                        <a:gd name="T55" fmla="*/ 1 h 770"/>
                        <a:gd name="T56" fmla="*/ 2659 w 992"/>
                        <a:gd name="T57" fmla="*/ 1 h 770"/>
                        <a:gd name="T58" fmla="*/ 4241 w 992"/>
                        <a:gd name="T59" fmla="*/ 1 h 770"/>
                        <a:gd name="T60" fmla="*/ 5776 w 992"/>
                        <a:gd name="T61" fmla="*/ 1 h 770"/>
                        <a:gd name="T62" fmla="*/ 7238 w 992"/>
                        <a:gd name="T63" fmla="*/ 1 h 770"/>
                        <a:gd name="T64" fmla="*/ 9322 w 992"/>
                        <a:gd name="T65" fmla="*/ 0 h 770"/>
                        <a:gd name="T66" fmla="*/ 9397 w 992"/>
                        <a:gd name="T67" fmla="*/ 1 h 770"/>
                        <a:gd name="T68" fmla="*/ 8925 w 992"/>
                        <a:gd name="T69" fmla="*/ 1 h 770"/>
                        <a:gd name="T70" fmla="*/ 8807 w 992"/>
                        <a:gd name="T71" fmla="*/ 1 h 770"/>
                        <a:gd name="T72" fmla="*/ 9397 w 992"/>
                        <a:gd name="T73" fmla="*/ 1 h 770"/>
                        <a:gd name="T74" fmla="*/ 10380 w 992"/>
                        <a:gd name="T75" fmla="*/ 1 h 770"/>
                        <a:gd name="T76" fmla="*/ 11214 w 992"/>
                        <a:gd name="T77" fmla="*/ 1 h 770"/>
                        <a:gd name="T78" fmla="*/ 12534 w 992"/>
                        <a:gd name="T79" fmla="*/ 1 h 770"/>
                        <a:gd name="T80" fmla="*/ 13811 w 992"/>
                        <a:gd name="T81" fmla="*/ 1 h 770"/>
                        <a:gd name="T82" fmla="*/ 15116 w 992"/>
                        <a:gd name="T83" fmla="*/ 1 h 770"/>
                        <a:gd name="T84" fmla="*/ 16835 w 992"/>
                        <a:gd name="T85" fmla="*/ 1 h 770"/>
                        <a:gd name="T86" fmla="*/ 17970 w 992"/>
                        <a:gd name="T87" fmla="*/ 1 h 770"/>
                        <a:gd name="T88" fmla="*/ 1815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77" name="Freeform 15"/>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78" name="Freeform 16"/>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1969" name="Oval 1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grpSp>
          <p:grpSp>
            <p:nvGrpSpPr>
              <p:cNvPr id="81936" name="Group 19"/>
              <p:cNvGrpSpPr>
                <a:grpSpLocks/>
              </p:cNvGrpSpPr>
              <p:nvPr/>
            </p:nvGrpSpPr>
            <p:grpSpPr bwMode="auto">
              <a:xfrm>
                <a:off x="6096000" y="5201876"/>
                <a:ext cx="1075465" cy="1046524"/>
                <a:chOff x="4464" y="2736"/>
                <a:chExt cx="912" cy="912"/>
              </a:xfrm>
            </p:grpSpPr>
            <p:grpSp>
              <p:nvGrpSpPr>
                <p:cNvPr id="81953" name="Group 20"/>
                <p:cNvGrpSpPr>
                  <a:grpSpLocks/>
                </p:cNvGrpSpPr>
                <p:nvPr/>
              </p:nvGrpSpPr>
              <p:grpSpPr bwMode="auto">
                <a:xfrm>
                  <a:off x="4560" y="2832"/>
                  <a:ext cx="744" cy="672"/>
                  <a:chOff x="1224" y="2539"/>
                  <a:chExt cx="2280" cy="1785"/>
                </a:xfrm>
              </p:grpSpPr>
              <p:sp>
                <p:nvSpPr>
                  <p:cNvPr id="81955" name="Freeform 2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81956" name="Group 22"/>
                  <p:cNvGrpSpPr>
                    <a:grpSpLocks/>
                  </p:cNvGrpSpPr>
                  <p:nvPr/>
                </p:nvGrpSpPr>
                <p:grpSpPr bwMode="auto">
                  <a:xfrm>
                    <a:off x="1584" y="2688"/>
                    <a:ext cx="1216" cy="1440"/>
                    <a:chOff x="2641" y="1488"/>
                    <a:chExt cx="2655" cy="2488"/>
                  </a:xfrm>
                </p:grpSpPr>
                <p:grpSp>
                  <p:nvGrpSpPr>
                    <p:cNvPr id="81957" name="Group 23"/>
                    <p:cNvGrpSpPr>
                      <a:grpSpLocks/>
                    </p:cNvGrpSpPr>
                    <p:nvPr/>
                  </p:nvGrpSpPr>
                  <p:grpSpPr bwMode="auto">
                    <a:xfrm>
                      <a:off x="2641" y="1488"/>
                      <a:ext cx="2496" cy="2436"/>
                      <a:chOff x="2641" y="1488"/>
                      <a:chExt cx="2496" cy="2436"/>
                    </a:xfrm>
                  </p:grpSpPr>
                  <p:sp>
                    <p:nvSpPr>
                      <p:cNvPr id="81962" name="Freeform 2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3" name="Freeform 2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4" name="Freeform 2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5" name="Freeform 2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6" name="Freeform 2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7" name="Freeform 2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1958" name="Group 30"/>
                    <p:cNvGrpSpPr>
                      <a:grpSpLocks/>
                    </p:cNvGrpSpPr>
                    <p:nvPr/>
                  </p:nvGrpSpPr>
                  <p:grpSpPr bwMode="auto">
                    <a:xfrm>
                      <a:off x="4864" y="3099"/>
                      <a:ext cx="432" cy="877"/>
                      <a:chOff x="4864" y="3099"/>
                      <a:chExt cx="432" cy="877"/>
                    </a:xfrm>
                  </p:grpSpPr>
                  <p:sp>
                    <p:nvSpPr>
                      <p:cNvPr id="81959" name="Freeform 3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0" name="Freeform 3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61" name="Freeform 3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1954" name="Oval 34"/>
                <p:cNvSpPr>
                  <a:spLocks noChangeAspect="1" noChangeArrowheads="1"/>
                </p:cNvSpPr>
                <p:nvPr/>
              </p:nvSpPr>
              <p:spPr bwMode="auto">
                <a:xfrm>
                  <a:off x="4464" y="2736"/>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grpSp>
          <p:grpSp>
            <p:nvGrpSpPr>
              <p:cNvPr id="81937" name="Group 35"/>
              <p:cNvGrpSpPr>
                <a:grpSpLocks/>
              </p:cNvGrpSpPr>
              <p:nvPr/>
            </p:nvGrpSpPr>
            <p:grpSpPr bwMode="auto">
              <a:xfrm>
                <a:off x="530583" y="4800497"/>
                <a:ext cx="1069570" cy="1040786"/>
                <a:chOff x="3077" y="2352"/>
                <a:chExt cx="907" cy="907"/>
              </a:xfrm>
            </p:grpSpPr>
            <p:grpSp>
              <p:nvGrpSpPr>
                <p:cNvPr id="81942" name="Group 36"/>
                <p:cNvGrpSpPr>
                  <a:grpSpLocks/>
                </p:cNvGrpSpPr>
                <p:nvPr/>
              </p:nvGrpSpPr>
              <p:grpSpPr bwMode="auto">
                <a:xfrm>
                  <a:off x="3077" y="2352"/>
                  <a:ext cx="907" cy="907"/>
                  <a:chOff x="2976" y="2352"/>
                  <a:chExt cx="907" cy="907"/>
                </a:xfrm>
              </p:grpSpPr>
              <p:sp>
                <p:nvSpPr>
                  <p:cNvPr id="81950" name="Freeform 37"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sp>
                <p:nvSpPr>
                  <p:cNvPr id="81951" name="Oval 38"/>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pic>
                <p:nvPicPr>
                  <p:cNvPr id="81952" name="Picture 39"/>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1943" name="Group 40"/>
                <p:cNvGrpSpPr>
                  <a:grpSpLocks noChangeAspect="1"/>
                </p:cNvGrpSpPr>
                <p:nvPr/>
              </p:nvGrpSpPr>
              <p:grpSpPr bwMode="auto">
                <a:xfrm rot="2360341">
                  <a:off x="3360" y="2401"/>
                  <a:ext cx="421" cy="527"/>
                  <a:chOff x="2227" y="1194"/>
                  <a:chExt cx="1944" cy="2413"/>
                </a:xfrm>
              </p:grpSpPr>
              <p:sp>
                <p:nvSpPr>
                  <p:cNvPr id="81944" name="Freeform 41"/>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45" name="Freeform 42"/>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46" name="Freeform 43"/>
                  <p:cNvSpPr>
                    <a:spLocks noChangeAspect="1"/>
                  </p:cNvSpPr>
                  <p:nvPr/>
                </p:nvSpPr>
                <p:spPr bwMode="auto">
                  <a:xfrm rot="-2705309">
                    <a:off x="3504" y="2064"/>
                    <a:ext cx="812" cy="523"/>
                  </a:xfrm>
                  <a:custGeom>
                    <a:avLst/>
                    <a:gdLst>
                      <a:gd name="T0" fmla="*/ 0 w 782"/>
                      <a:gd name="T1" fmla="*/ 1 h 808"/>
                      <a:gd name="T2" fmla="*/ 141 w 782"/>
                      <a:gd name="T3" fmla="*/ 0 h 808"/>
                      <a:gd name="T4" fmla="*/ 345 w 782"/>
                      <a:gd name="T5" fmla="*/ 0 h 808"/>
                      <a:gd name="T6" fmla="*/ 727 w 782"/>
                      <a:gd name="T7" fmla="*/ 1 h 808"/>
                      <a:gd name="T8" fmla="*/ 1179 w 782"/>
                      <a:gd name="T9" fmla="*/ 1 h 808"/>
                      <a:gd name="T10" fmla="*/ 1346 w 782"/>
                      <a:gd name="T11" fmla="*/ 1 h 808"/>
                      <a:gd name="T12" fmla="*/ 1424 w 782"/>
                      <a:gd name="T13" fmla="*/ 1 h 808"/>
                      <a:gd name="T14" fmla="*/ 1437 w 782"/>
                      <a:gd name="T15" fmla="*/ 1 h 808"/>
                      <a:gd name="T16" fmla="*/ 1387 w 782"/>
                      <a:gd name="T17" fmla="*/ 1 h 808"/>
                      <a:gd name="T18" fmla="*/ 1247 w 782"/>
                      <a:gd name="T19" fmla="*/ 1 h 808"/>
                      <a:gd name="T20" fmla="*/ 1067 w 782"/>
                      <a:gd name="T21" fmla="*/ 1 h 808"/>
                      <a:gd name="T22" fmla="*/ 936 w 782"/>
                      <a:gd name="T23" fmla="*/ 1 h 808"/>
                      <a:gd name="T24" fmla="*/ 875 w 782"/>
                      <a:gd name="T25" fmla="*/ 1 h 808"/>
                      <a:gd name="T26" fmla="*/ 838 w 782"/>
                      <a:gd name="T27" fmla="*/ 1 h 808"/>
                      <a:gd name="T28" fmla="*/ 849 w 782"/>
                      <a:gd name="T29" fmla="*/ 1 h 808"/>
                      <a:gd name="T30" fmla="*/ 859 w 782"/>
                      <a:gd name="T31" fmla="*/ 1 h 808"/>
                      <a:gd name="T32" fmla="*/ 1021 w 782"/>
                      <a:gd name="T33" fmla="*/ 1 h 808"/>
                      <a:gd name="T34" fmla="*/ 1277 w 782"/>
                      <a:gd name="T35" fmla="*/ 1 h 808"/>
                      <a:gd name="T36" fmla="*/ 1437 w 782"/>
                      <a:gd name="T37" fmla="*/ 1 h 808"/>
                      <a:gd name="T38" fmla="*/ 1607 w 782"/>
                      <a:gd name="T39" fmla="*/ 1 h 808"/>
                      <a:gd name="T40" fmla="*/ 1661 w 782"/>
                      <a:gd name="T41" fmla="*/ 1 h 808"/>
                      <a:gd name="T42" fmla="*/ 1607 w 782"/>
                      <a:gd name="T43" fmla="*/ 1 h 808"/>
                      <a:gd name="T44" fmla="*/ 1540 w 782"/>
                      <a:gd name="T45" fmla="*/ 1 h 808"/>
                      <a:gd name="T46" fmla="*/ 1424 w 782"/>
                      <a:gd name="T47" fmla="*/ 1 h 808"/>
                      <a:gd name="T48" fmla="*/ 1270 w 782"/>
                      <a:gd name="T49" fmla="*/ 1 h 808"/>
                      <a:gd name="T50" fmla="*/ 1104 w 782"/>
                      <a:gd name="T51" fmla="*/ 1 h 808"/>
                      <a:gd name="T52" fmla="*/ 838 w 782"/>
                      <a:gd name="T53" fmla="*/ 1 h 808"/>
                      <a:gd name="T54" fmla="*/ 754 w 782"/>
                      <a:gd name="T55" fmla="*/ 1 h 808"/>
                      <a:gd name="T56" fmla="*/ 709 w 782"/>
                      <a:gd name="T57" fmla="*/ 1 h 808"/>
                      <a:gd name="T58" fmla="*/ 709 w 782"/>
                      <a:gd name="T59" fmla="*/ 1 h 808"/>
                      <a:gd name="T60" fmla="*/ 709 w 782"/>
                      <a:gd name="T61" fmla="*/ 1 h 808"/>
                      <a:gd name="T62" fmla="*/ 823 w 782"/>
                      <a:gd name="T63" fmla="*/ 1 h 808"/>
                      <a:gd name="T64" fmla="*/ 995 w 782"/>
                      <a:gd name="T65" fmla="*/ 1 h 808"/>
                      <a:gd name="T66" fmla="*/ 1146 w 782"/>
                      <a:gd name="T67" fmla="*/ 1 h 808"/>
                      <a:gd name="T68" fmla="*/ 1241 w 782"/>
                      <a:gd name="T69" fmla="*/ 1 h 808"/>
                      <a:gd name="T70" fmla="*/ 1290 w 782"/>
                      <a:gd name="T71" fmla="*/ 1 h 808"/>
                      <a:gd name="T72" fmla="*/ 1270 w 782"/>
                      <a:gd name="T73" fmla="*/ 1 h 808"/>
                      <a:gd name="T74" fmla="*/ 1200 w 782"/>
                      <a:gd name="T75" fmla="*/ 1 h 808"/>
                      <a:gd name="T76" fmla="*/ 1104 w 782"/>
                      <a:gd name="T77" fmla="*/ 1 h 808"/>
                      <a:gd name="T78" fmla="*/ 995 w 782"/>
                      <a:gd name="T79" fmla="*/ 1 h 808"/>
                      <a:gd name="T80" fmla="*/ 760 w 782"/>
                      <a:gd name="T81" fmla="*/ 1 h 808"/>
                      <a:gd name="T82" fmla="*/ 411 w 782"/>
                      <a:gd name="T83" fmla="*/ 1 h 808"/>
                      <a:gd name="T84" fmla="*/ 148 w 782"/>
                      <a:gd name="T85" fmla="*/ 1 h 808"/>
                      <a:gd name="T86" fmla="*/ 40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47" name="Freeform 44"/>
                  <p:cNvSpPr>
                    <a:spLocks noChangeAspect="1"/>
                  </p:cNvSpPr>
                  <p:nvPr/>
                </p:nvSpPr>
                <p:spPr bwMode="auto">
                  <a:xfrm rot="-4121048">
                    <a:off x="2675" y="2797"/>
                    <a:ext cx="1159" cy="461"/>
                  </a:xfrm>
                  <a:custGeom>
                    <a:avLst/>
                    <a:gdLst>
                      <a:gd name="T0" fmla="*/ 18151 w 992"/>
                      <a:gd name="T1" fmla="*/ 1 h 770"/>
                      <a:gd name="T2" fmla="*/ 18494 w 992"/>
                      <a:gd name="T3" fmla="*/ 1 h 770"/>
                      <a:gd name="T4" fmla="*/ 19764 w 992"/>
                      <a:gd name="T5" fmla="*/ 1 h 770"/>
                      <a:gd name="T6" fmla="*/ 21339 w 992"/>
                      <a:gd name="T7" fmla="*/ 1 h 770"/>
                      <a:gd name="T8" fmla="*/ 22272 w 992"/>
                      <a:gd name="T9" fmla="*/ 1 h 770"/>
                      <a:gd name="T10" fmla="*/ 21863 w 992"/>
                      <a:gd name="T11" fmla="*/ 1 h 770"/>
                      <a:gd name="T12" fmla="*/ 20995 w 992"/>
                      <a:gd name="T13" fmla="*/ 1 h 770"/>
                      <a:gd name="T14" fmla="*/ 19251 w 992"/>
                      <a:gd name="T15" fmla="*/ 1 h 770"/>
                      <a:gd name="T16" fmla="*/ 17100 w 992"/>
                      <a:gd name="T17" fmla="*/ 1 h 770"/>
                      <a:gd name="T18" fmla="*/ 15308 w 992"/>
                      <a:gd name="T19" fmla="*/ 1 h 770"/>
                      <a:gd name="T20" fmla="*/ 13297 w 992"/>
                      <a:gd name="T21" fmla="*/ 1 h 770"/>
                      <a:gd name="T22" fmla="*/ 11381 w 992"/>
                      <a:gd name="T23" fmla="*/ 1 h 770"/>
                      <a:gd name="T24" fmla="*/ 9927 w 992"/>
                      <a:gd name="T25" fmla="*/ 1 h 770"/>
                      <a:gd name="T26" fmla="*/ 9397 w 992"/>
                      <a:gd name="T27" fmla="*/ 1 h 770"/>
                      <a:gd name="T28" fmla="*/ 8807 w 992"/>
                      <a:gd name="T29" fmla="*/ 1 h 770"/>
                      <a:gd name="T30" fmla="*/ 8112 w 992"/>
                      <a:gd name="T31" fmla="*/ 1 h 770"/>
                      <a:gd name="T32" fmla="*/ 7595 w 992"/>
                      <a:gd name="T33" fmla="*/ 1 h 770"/>
                      <a:gd name="T34" fmla="*/ 7595 w 992"/>
                      <a:gd name="T35" fmla="*/ 1 h 770"/>
                      <a:gd name="T36" fmla="*/ 7238 w 992"/>
                      <a:gd name="T37" fmla="*/ 1 h 770"/>
                      <a:gd name="T38" fmla="*/ 6244 w 992"/>
                      <a:gd name="T39" fmla="*/ 1 h 770"/>
                      <a:gd name="T40" fmla="*/ 5018 w 992"/>
                      <a:gd name="T41" fmla="*/ 1 h 770"/>
                      <a:gd name="T42" fmla="*/ 3878 w 992"/>
                      <a:gd name="T43" fmla="*/ 1 h 770"/>
                      <a:gd name="T44" fmla="*/ 2573 w 992"/>
                      <a:gd name="T45" fmla="*/ 1 h 770"/>
                      <a:gd name="T46" fmla="*/ 595 w 992"/>
                      <a:gd name="T47" fmla="*/ 1 h 770"/>
                      <a:gd name="T48" fmla="*/ 0 w 992"/>
                      <a:gd name="T49" fmla="*/ 1 h 770"/>
                      <a:gd name="T50" fmla="*/ 0 w 992"/>
                      <a:gd name="T51" fmla="*/ 1 h 770"/>
                      <a:gd name="T52" fmla="*/ 887 w 992"/>
                      <a:gd name="T53" fmla="*/ 1 h 770"/>
                      <a:gd name="T54" fmla="*/ 1838 w 992"/>
                      <a:gd name="T55" fmla="*/ 1 h 770"/>
                      <a:gd name="T56" fmla="*/ 2659 w 992"/>
                      <a:gd name="T57" fmla="*/ 1 h 770"/>
                      <a:gd name="T58" fmla="*/ 4241 w 992"/>
                      <a:gd name="T59" fmla="*/ 1 h 770"/>
                      <a:gd name="T60" fmla="*/ 5776 w 992"/>
                      <a:gd name="T61" fmla="*/ 1 h 770"/>
                      <a:gd name="T62" fmla="*/ 7238 w 992"/>
                      <a:gd name="T63" fmla="*/ 1 h 770"/>
                      <a:gd name="T64" fmla="*/ 9322 w 992"/>
                      <a:gd name="T65" fmla="*/ 0 h 770"/>
                      <a:gd name="T66" fmla="*/ 9397 w 992"/>
                      <a:gd name="T67" fmla="*/ 1 h 770"/>
                      <a:gd name="T68" fmla="*/ 8925 w 992"/>
                      <a:gd name="T69" fmla="*/ 1 h 770"/>
                      <a:gd name="T70" fmla="*/ 8807 w 992"/>
                      <a:gd name="T71" fmla="*/ 1 h 770"/>
                      <a:gd name="T72" fmla="*/ 9397 w 992"/>
                      <a:gd name="T73" fmla="*/ 1 h 770"/>
                      <a:gd name="T74" fmla="*/ 10380 w 992"/>
                      <a:gd name="T75" fmla="*/ 1 h 770"/>
                      <a:gd name="T76" fmla="*/ 11214 w 992"/>
                      <a:gd name="T77" fmla="*/ 1 h 770"/>
                      <a:gd name="T78" fmla="*/ 12534 w 992"/>
                      <a:gd name="T79" fmla="*/ 1 h 770"/>
                      <a:gd name="T80" fmla="*/ 13811 w 992"/>
                      <a:gd name="T81" fmla="*/ 1 h 770"/>
                      <a:gd name="T82" fmla="*/ 15116 w 992"/>
                      <a:gd name="T83" fmla="*/ 1 h 770"/>
                      <a:gd name="T84" fmla="*/ 16835 w 992"/>
                      <a:gd name="T85" fmla="*/ 1 h 770"/>
                      <a:gd name="T86" fmla="*/ 17970 w 992"/>
                      <a:gd name="T87" fmla="*/ 1 h 770"/>
                      <a:gd name="T88" fmla="*/ 1815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48" name="Freeform 45"/>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949" name="Freeform 46"/>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aphicFrame>
            <p:nvGraphicFramePr>
              <p:cNvPr id="81938" name="Object 47"/>
              <p:cNvGraphicFramePr>
                <a:graphicFrameLocks noChangeAspect="1"/>
              </p:cNvGraphicFramePr>
              <p:nvPr/>
            </p:nvGraphicFramePr>
            <p:xfrm>
              <a:off x="2667000" y="5309757"/>
              <a:ext cx="1229446" cy="537127"/>
            </p:xfrm>
            <a:graphic>
              <a:graphicData uri="http://schemas.openxmlformats.org/presentationml/2006/ole">
                <mc:AlternateContent xmlns:mc="http://schemas.openxmlformats.org/markup-compatibility/2006">
                  <mc:Choice xmlns:v="urn:schemas-microsoft-com:vml" Requires="v">
                    <p:oleObj spid="_x0000_s82232" name="Clip" r:id="rId11" imgW="4832350" imgH="2254250" progId="MS_ClipArt_Gallery.2">
                      <p:embed/>
                    </p:oleObj>
                  </mc:Choice>
                  <mc:Fallback>
                    <p:oleObj name="Clip" r:id="rId11" imgW="4832350" imgH="2254250" progId="MS_ClipArt_Gallery.2">
                      <p:embed/>
                      <p:pic>
                        <p:nvPicPr>
                          <p:cNvPr id="0" name="Object 4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667000" y="5309757"/>
                            <a:ext cx="1229446" cy="537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0" name="Rectangular Callout 209"/>
              <p:cNvSpPr/>
              <p:nvPr/>
            </p:nvSpPr>
            <p:spPr bwMode="auto">
              <a:xfrm>
                <a:off x="1778000" y="5010150"/>
                <a:ext cx="4165601" cy="1568450"/>
              </a:xfrm>
              <a:prstGeom prst="wedgeRectCallout">
                <a:avLst>
                  <a:gd name="adj1" fmla="val -19780"/>
                  <a:gd name="adj2" fmla="val 4308"/>
                </a:avLst>
              </a:prstGeom>
              <a:noFill/>
              <a:ln w="25400" cap="sq">
                <a:solidFill>
                  <a:schemeClr val="tx2"/>
                </a:solidFill>
                <a:miter lim="800000"/>
                <a:headEnd/>
                <a:tailEnd/>
              </a:ln>
            </p:spPr>
            <p:txBody>
              <a:bodyPr lIns="0" rIns="274320" anchor="ctr">
                <a:spAutoFit/>
              </a:bodyPr>
              <a:lstStyle/>
              <a:p>
                <a:pPr marL="342900" indent="-342900" eaLnBrk="0" hangingPunct="0">
                  <a:defRPr/>
                </a:pPr>
                <a:r>
                  <a:rPr lang="en-US" sz="2400" dirty="0">
                    <a:cs typeface="+mn-cs"/>
                  </a:rPr>
                  <a:t> S(0) </a:t>
                </a:r>
              </a:p>
              <a:p>
                <a:pPr marL="342900" indent="-342900" eaLnBrk="0" hangingPunct="0">
                  <a:defRPr/>
                </a:pPr>
                <a:r>
                  <a:rPr lang="en-US" sz="4800" dirty="0">
                    <a:cs typeface="+mn-cs"/>
                    <a:sym typeface="Symbol"/>
                  </a:rPr>
                  <a:t> </a:t>
                </a:r>
              </a:p>
              <a:p>
                <a:pPr marL="342900" indent="-342900" eaLnBrk="0" hangingPunct="0">
                  <a:defRPr/>
                </a:pPr>
                <a:r>
                  <a:rPr lang="en-US" sz="2400" dirty="0">
                    <a:sym typeface="Symbol"/>
                  </a:rPr>
                  <a:t> </a:t>
                </a:r>
                <a:r>
                  <a:rPr lang="en-US" sz="2400" dirty="0" err="1">
                    <a:sym typeface="Symbol"/>
                  </a:rPr>
                  <a:t>i</a:t>
                </a:r>
                <a:r>
                  <a:rPr lang="en-US" sz="2400" dirty="0">
                    <a:sym typeface="Symbol"/>
                  </a:rPr>
                  <a:t>  </a:t>
                </a:r>
                <a:r>
                  <a:rPr lang="en-US" sz="2400" dirty="0">
                    <a:cs typeface="+mn-cs"/>
                  </a:rPr>
                  <a:t>S(</a:t>
                </a:r>
                <a:r>
                  <a:rPr lang="en-US" sz="2400" dirty="0" err="1">
                    <a:cs typeface="+mn-cs"/>
                  </a:rPr>
                  <a:t>i</a:t>
                </a:r>
                <a:r>
                  <a:rPr lang="en-US" sz="2400" dirty="0">
                    <a:cs typeface="+mn-cs"/>
                  </a:rPr>
                  <a:t>) </a:t>
                </a:r>
                <a:r>
                  <a:rPr lang="en-US" sz="2400" dirty="0">
                    <a:cs typeface="+mn-cs"/>
                    <a:sym typeface="Wingdings" panose="05000000000000000000" pitchFamily="2" charset="2"/>
                  </a:rPr>
                  <a:t> S(i+1)</a:t>
                </a:r>
              </a:p>
            </p:txBody>
          </p:sp>
          <p:sp>
            <p:nvSpPr>
              <p:cNvPr id="81940" name="Right Brace 210"/>
              <p:cNvSpPr>
                <a:spLocks/>
              </p:cNvSpPr>
              <p:nvPr/>
            </p:nvSpPr>
            <p:spPr bwMode="auto">
              <a:xfrm>
                <a:off x="4156474" y="5092171"/>
                <a:ext cx="263126" cy="1413500"/>
              </a:xfrm>
              <a:prstGeom prst="rightBrace">
                <a:avLst>
                  <a:gd name="adj1" fmla="val 8331"/>
                  <a:gd name="adj2" fmla="val 50000"/>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941" name="Rectangle 211"/>
              <p:cNvSpPr>
                <a:spLocks noChangeArrowheads="1"/>
              </p:cNvSpPr>
              <p:nvPr/>
            </p:nvSpPr>
            <p:spPr bwMode="auto">
              <a:xfrm>
                <a:off x="4433250" y="5572580"/>
                <a:ext cx="15103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sym typeface="Wingdings" pitchFamily="2" charset="2"/>
                  </a:rPr>
                  <a:t> </a:t>
                </a:r>
                <a:r>
                  <a:rPr lang="en-US" altLang="en-US" sz="2400">
                    <a:latin typeface="Times New Roman" pitchFamily="18" charset="0"/>
                    <a:sym typeface="Symbol" pitchFamily="18" charset="2"/>
                  </a:rPr>
                  <a:t>i  </a:t>
                </a:r>
                <a:r>
                  <a:rPr lang="en-US" altLang="en-US" sz="2400">
                    <a:latin typeface="Times New Roman" pitchFamily="18" charset="0"/>
                  </a:rPr>
                  <a:t>S(i)</a:t>
                </a:r>
                <a:endParaRPr lang="en-US" altLang="en-US" sz="2400">
                  <a:latin typeface="Times New Roman" pitchFamily="18" charset="0"/>
                  <a:sym typeface="Wingdings" pitchFamily="2" charset="2"/>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3"/>
                                        </p:tgtEl>
                                        <p:attrNameLst>
                                          <p:attrName>style.visibility</p:attrName>
                                        </p:attrNameLst>
                                      </p:cBhvr>
                                      <p:to>
                                        <p:strVal val="visible"/>
                                      </p:to>
                                    </p:set>
                                    <p:anim calcmode="lin" valueType="num">
                                      <p:cBhvr additive="base">
                                        <p:cTn id="7" dur="500" fill="hold"/>
                                        <p:tgtEl>
                                          <p:spTgt spid="203"/>
                                        </p:tgtEl>
                                        <p:attrNameLst>
                                          <p:attrName>ppt_x</p:attrName>
                                        </p:attrNameLst>
                                      </p:cBhvr>
                                      <p:tavLst>
                                        <p:tav tm="0">
                                          <p:val>
                                            <p:strVal val="#ppt_x"/>
                                          </p:val>
                                        </p:tav>
                                        <p:tav tm="100000">
                                          <p:val>
                                            <p:strVal val="#ppt_x"/>
                                          </p:val>
                                        </p:tav>
                                      </p:tavLst>
                                    </p:anim>
                                    <p:anim calcmode="lin" valueType="num">
                                      <p:cBhvr additive="base">
                                        <p:cTn id="8" dur="500" fill="hold"/>
                                        <p:tgtEl>
                                          <p:spTgt spid="20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6"/>
                                        </p:tgtEl>
                                        <p:attrNameLst>
                                          <p:attrName>style.visibility</p:attrName>
                                        </p:attrNameLst>
                                      </p:cBhvr>
                                      <p:to>
                                        <p:strVal val="visible"/>
                                      </p:to>
                                    </p:set>
                                    <p:anim calcmode="lin" valueType="num">
                                      <p:cBhvr additive="base">
                                        <p:cTn id="13" dur="500" fill="hold"/>
                                        <p:tgtEl>
                                          <p:spTgt spid="186"/>
                                        </p:tgtEl>
                                        <p:attrNameLst>
                                          <p:attrName>ppt_x</p:attrName>
                                        </p:attrNameLst>
                                      </p:cBhvr>
                                      <p:tavLst>
                                        <p:tav tm="0">
                                          <p:val>
                                            <p:strVal val="#ppt_x"/>
                                          </p:val>
                                        </p:tav>
                                        <p:tav tm="100000">
                                          <p:val>
                                            <p:strVal val="#ppt_x"/>
                                          </p:val>
                                        </p:tav>
                                      </p:tavLst>
                                    </p:anim>
                                    <p:anim calcmode="lin" valueType="num">
                                      <p:cBhvr additive="base">
                                        <p:cTn id="14" dur="500" fill="hold"/>
                                        <p:tgtEl>
                                          <p:spTgt spid="18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0"/>
                                        </p:tgtEl>
                                        <p:attrNameLst>
                                          <p:attrName>style.visibility</p:attrName>
                                        </p:attrNameLst>
                                      </p:cBhvr>
                                      <p:to>
                                        <p:strVal val="visible"/>
                                      </p:to>
                                    </p:set>
                                    <p:anim calcmode="lin" valueType="num">
                                      <p:cBhvr additive="base">
                                        <p:cTn id="19" dur="500" fill="hold"/>
                                        <p:tgtEl>
                                          <p:spTgt spid="200"/>
                                        </p:tgtEl>
                                        <p:attrNameLst>
                                          <p:attrName>ppt_x</p:attrName>
                                        </p:attrNameLst>
                                      </p:cBhvr>
                                      <p:tavLst>
                                        <p:tav tm="0">
                                          <p:val>
                                            <p:strVal val="#ppt_x"/>
                                          </p:val>
                                        </p:tav>
                                        <p:tav tm="100000">
                                          <p:val>
                                            <p:strVal val="#ppt_x"/>
                                          </p:val>
                                        </p:tav>
                                      </p:tavLst>
                                    </p:anim>
                                    <p:anim calcmode="lin" valueType="num">
                                      <p:cBhvr additive="base">
                                        <p:cTn id="20" dur="500" fill="hold"/>
                                        <p:tgtEl>
                                          <p:spTgt spid="2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2948" name="Group 3"/>
          <p:cNvGrpSpPr>
            <a:grpSpLocks/>
          </p:cNvGrpSpPr>
          <p:nvPr/>
        </p:nvGrpSpPr>
        <p:grpSpPr bwMode="auto">
          <a:xfrm>
            <a:off x="2174875" y="996950"/>
            <a:ext cx="3235325" cy="346075"/>
            <a:chOff x="2175659" y="996950"/>
            <a:chExt cx="3234541" cy="346513"/>
          </a:xfrm>
        </p:grpSpPr>
        <p:sp>
          <p:nvSpPr>
            <p:cNvPr id="83081"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2"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3"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4"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5"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6"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7"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3088"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2949"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3080"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2950" name="Group 123"/>
          <p:cNvGrpSpPr>
            <a:grpSpLocks/>
          </p:cNvGrpSpPr>
          <p:nvPr/>
        </p:nvGrpSpPr>
        <p:grpSpPr bwMode="auto">
          <a:xfrm>
            <a:off x="3035300" y="495300"/>
            <a:ext cx="334963" cy="433388"/>
            <a:chOff x="1955795" y="533400"/>
            <a:chExt cx="825510" cy="901700"/>
          </a:xfrm>
        </p:grpSpPr>
        <p:cxnSp>
          <p:nvCxnSpPr>
            <p:cNvPr id="83076"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3077"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2951" name="Group 391"/>
          <p:cNvGrpSpPr>
            <a:grpSpLocks/>
          </p:cNvGrpSpPr>
          <p:nvPr/>
        </p:nvGrpSpPr>
        <p:grpSpPr bwMode="auto">
          <a:xfrm>
            <a:off x="3314700" y="830263"/>
            <a:ext cx="800100" cy="846137"/>
            <a:chOff x="3438525" y="4375150"/>
            <a:chExt cx="2263775" cy="2024063"/>
          </a:xfrm>
        </p:grpSpPr>
        <p:grpSp>
          <p:nvGrpSpPr>
            <p:cNvPr id="82996" name="Group 7"/>
            <p:cNvGrpSpPr>
              <a:grpSpLocks/>
            </p:cNvGrpSpPr>
            <p:nvPr/>
          </p:nvGrpSpPr>
          <p:grpSpPr bwMode="auto">
            <a:xfrm>
              <a:off x="5010150" y="5037138"/>
              <a:ext cx="392113" cy="403225"/>
              <a:chOff x="3156" y="3173"/>
              <a:chExt cx="247" cy="254"/>
            </a:xfrm>
          </p:grpSpPr>
          <p:sp>
            <p:nvSpPr>
              <p:cNvPr id="83064"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5"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6"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7"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3068" name="Group 12"/>
              <p:cNvGrpSpPr>
                <a:grpSpLocks/>
              </p:cNvGrpSpPr>
              <p:nvPr/>
            </p:nvGrpSpPr>
            <p:grpSpPr bwMode="auto">
              <a:xfrm>
                <a:off x="3191" y="3248"/>
                <a:ext cx="92" cy="94"/>
                <a:chOff x="3191" y="3248"/>
                <a:chExt cx="92" cy="94"/>
              </a:xfrm>
            </p:grpSpPr>
            <p:sp>
              <p:nvSpPr>
                <p:cNvPr id="83073"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74"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75"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69" name="Group 16"/>
              <p:cNvGrpSpPr>
                <a:grpSpLocks/>
              </p:cNvGrpSpPr>
              <p:nvPr/>
            </p:nvGrpSpPr>
            <p:grpSpPr bwMode="auto">
              <a:xfrm>
                <a:off x="3248" y="3231"/>
                <a:ext cx="105" cy="103"/>
                <a:chOff x="3248" y="3231"/>
                <a:chExt cx="105" cy="103"/>
              </a:xfrm>
            </p:grpSpPr>
            <p:sp>
              <p:nvSpPr>
                <p:cNvPr id="83070"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71"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72"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2997" name="Group 20"/>
            <p:cNvGrpSpPr>
              <a:grpSpLocks/>
            </p:cNvGrpSpPr>
            <p:nvPr/>
          </p:nvGrpSpPr>
          <p:grpSpPr bwMode="auto">
            <a:xfrm>
              <a:off x="3538538" y="4375150"/>
              <a:ext cx="668337" cy="528638"/>
              <a:chOff x="2229" y="2756"/>
              <a:chExt cx="421" cy="333"/>
            </a:xfrm>
          </p:grpSpPr>
          <p:sp>
            <p:nvSpPr>
              <p:cNvPr id="83053"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4"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5"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6"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7"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8"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9"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0"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1"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2"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63"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998" name="Group 32"/>
            <p:cNvGrpSpPr>
              <a:grpSpLocks/>
            </p:cNvGrpSpPr>
            <p:nvPr/>
          </p:nvGrpSpPr>
          <p:grpSpPr bwMode="auto">
            <a:xfrm>
              <a:off x="3919538" y="4921250"/>
              <a:ext cx="1287462" cy="1046163"/>
              <a:chOff x="2469" y="3100"/>
              <a:chExt cx="811" cy="659"/>
            </a:xfrm>
          </p:grpSpPr>
          <p:sp>
            <p:nvSpPr>
              <p:cNvPr id="83047"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8"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9"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0"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1"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52"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999" name="Group 39"/>
            <p:cNvGrpSpPr>
              <a:grpSpLocks/>
            </p:cNvGrpSpPr>
            <p:nvPr/>
          </p:nvGrpSpPr>
          <p:grpSpPr bwMode="auto">
            <a:xfrm>
              <a:off x="3438525" y="5808663"/>
              <a:ext cx="2263775" cy="590550"/>
              <a:chOff x="2166" y="3659"/>
              <a:chExt cx="1426" cy="372"/>
            </a:xfrm>
          </p:grpSpPr>
          <p:grpSp>
            <p:nvGrpSpPr>
              <p:cNvPr id="83000" name="Group 40"/>
              <p:cNvGrpSpPr>
                <a:grpSpLocks/>
              </p:cNvGrpSpPr>
              <p:nvPr/>
            </p:nvGrpSpPr>
            <p:grpSpPr bwMode="auto">
              <a:xfrm>
                <a:off x="2192" y="3659"/>
                <a:ext cx="1391" cy="352"/>
                <a:chOff x="2192" y="3659"/>
                <a:chExt cx="1391" cy="352"/>
              </a:xfrm>
            </p:grpSpPr>
            <p:grpSp>
              <p:nvGrpSpPr>
                <p:cNvPr id="83023" name="Group 41"/>
                <p:cNvGrpSpPr>
                  <a:grpSpLocks/>
                </p:cNvGrpSpPr>
                <p:nvPr/>
              </p:nvGrpSpPr>
              <p:grpSpPr bwMode="auto">
                <a:xfrm>
                  <a:off x="2192" y="3697"/>
                  <a:ext cx="123" cy="127"/>
                  <a:chOff x="2192" y="3697"/>
                  <a:chExt cx="123" cy="127"/>
                </a:xfrm>
              </p:grpSpPr>
              <p:sp>
                <p:nvSpPr>
                  <p:cNvPr id="83044"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5"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6"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24" name="Group 45"/>
                <p:cNvGrpSpPr>
                  <a:grpSpLocks/>
                </p:cNvGrpSpPr>
                <p:nvPr/>
              </p:nvGrpSpPr>
              <p:grpSpPr bwMode="auto">
                <a:xfrm>
                  <a:off x="2251" y="3868"/>
                  <a:ext cx="142" cy="118"/>
                  <a:chOff x="2251" y="3868"/>
                  <a:chExt cx="142" cy="118"/>
                </a:xfrm>
              </p:grpSpPr>
              <p:sp>
                <p:nvSpPr>
                  <p:cNvPr id="83041"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2"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3"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25" name="Group 49"/>
                <p:cNvGrpSpPr>
                  <a:grpSpLocks/>
                </p:cNvGrpSpPr>
                <p:nvPr/>
              </p:nvGrpSpPr>
              <p:grpSpPr bwMode="auto">
                <a:xfrm>
                  <a:off x="2388" y="3814"/>
                  <a:ext cx="132" cy="123"/>
                  <a:chOff x="2388" y="3814"/>
                  <a:chExt cx="132" cy="123"/>
                </a:xfrm>
              </p:grpSpPr>
              <p:sp>
                <p:nvSpPr>
                  <p:cNvPr id="83038"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9"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40"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26" name="Group 53"/>
                <p:cNvGrpSpPr>
                  <a:grpSpLocks/>
                </p:cNvGrpSpPr>
                <p:nvPr/>
              </p:nvGrpSpPr>
              <p:grpSpPr bwMode="auto">
                <a:xfrm>
                  <a:off x="2908" y="3881"/>
                  <a:ext cx="139" cy="113"/>
                  <a:chOff x="2908" y="3881"/>
                  <a:chExt cx="139" cy="113"/>
                </a:xfrm>
              </p:grpSpPr>
              <p:sp>
                <p:nvSpPr>
                  <p:cNvPr id="83035"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6"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7"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27" name="Group 57"/>
                <p:cNvGrpSpPr>
                  <a:grpSpLocks/>
                </p:cNvGrpSpPr>
                <p:nvPr/>
              </p:nvGrpSpPr>
              <p:grpSpPr bwMode="auto">
                <a:xfrm>
                  <a:off x="3256" y="3888"/>
                  <a:ext cx="130" cy="123"/>
                  <a:chOff x="3256" y="3888"/>
                  <a:chExt cx="130" cy="123"/>
                </a:xfrm>
              </p:grpSpPr>
              <p:sp>
                <p:nvSpPr>
                  <p:cNvPr id="83032"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3"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4"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028" name="Group 61"/>
                <p:cNvGrpSpPr>
                  <a:grpSpLocks/>
                </p:cNvGrpSpPr>
                <p:nvPr/>
              </p:nvGrpSpPr>
              <p:grpSpPr bwMode="auto">
                <a:xfrm>
                  <a:off x="3460" y="3659"/>
                  <a:ext cx="123" cy="163"/>
                  <a:chOff x="3460" y="3659"/>
                  <a:chExt cx="123" cy="163"/>
                </a:xfrm>
              </p:grpSpPr>
              <p:sp>
                <p:nvSpPr>
                  <p:cNvPr id="83029"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0"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31"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3001" name="Group 65"/>
              <p:cNvGrpSpPr>
                <a:grpSpLocks/>
              </p:cNvGrpSpPr>
              <p:nvPr/>
            </p:nvGrpSpPr>
            <p:grpSpPr bwMode="auto">
              <a:xfrm>
                <a:off x="2166" y="3758"/>
                <a:ext cx="1426" cy="273"/>
                <a:chOff x="2166" y="3758"/>
                <a:chExt cx="1426" cy="273"/>
              </a:xfrm>
            </p:grpSpPr>
            <p:sp>
              <p:nvSpPr>
                <p:cNvPr id="83002"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3"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4"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5"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6"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7"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8"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09"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0"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1"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2"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3"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4"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5"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6"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7"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8"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19"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20"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21"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022"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2952" name="Group 17"/>
          <p:cNvGrpSpPr>
            <a:grpSpLocks/>
          </p:cNvGrpSpPr>
          <p:nvPr/>
        </p:nvGrpSpPr>
        <p:grpSpPr bwMode="auto">
          <a:xfrm>
            <a:off x="1882775" y="1722438"/>
            <a:ext cx="6718300" cy="1892300"/>
            <a:chOff x="1882671" y="1723083"/>
            <a:chExt cx="6718479" cy="1891415"/>
          </a:xfrm>
        </p:grpSpPr>
        <p:sp>
          <p:nvSpPr>
            <p:cNvPr id="117" name="Rectangle 116"/>
            <p:cNvSpPr/>
            <p:nvPr/>
          </p:nvSpPr>
          <p:spPr>
            <a:xfrm>
              <a:off x="1923947" y="2676724"/>
              <a:ext cx="4645149" cy="461747"/>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19" name="Rectangle 118"/>
            <p:cNvSpPr/>
            <p:nvPr/>
          </p:nvSpPr>
          <p:spPr>
            <a:xfrm>
              <a:off x="1919185" y="1723083"/>
              <a:ext cx="5596086" cy="461746"/>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err="1">
                  <a:solidFill>
                    <a:srgbClr val="FF0000"/>
                  </a:solidFill>
                  <a:effectLst>
                    <a:outerShdw blurRad="38100" dist="38100" dir="2700000" algn="tl">
                      <a:srgbClr val="000000"/>
                    </a:outerShdw>
                  </a:effectLst>
                </a:rPr>
                <a:t>i</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121" name="Rectangle 120"/>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303676" cy="460160"/>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2995"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229100"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2953" name="Group 22"/>
          <p:cNvGrpSpPr>
            <a:grpSpLocks/>
          </p:cNvGrpSpPr>
          <p:nvPr/>
        </p:nvGrpSpPr>
        <p:grpSpPr bwMode="auto">
          <a:xfrm>
            <a:off x="533400" y="1828800"/>
            <a:ext cx="1181100" cy="1066800"/>
            <a:chOff x="1224" y="2539"/>
            <a:chExt cx="2280" cy="1785"/>
          </a:xfrm>
        </p:grpSpPr>
        <p:sp>
          <p:nvSpPr>
            <p:cNvPr id="829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2979" name="Group 24"/>
            <p:cNvGrpSpPr>
              <a:grpSpLocks/>
            </p:cNvGrpSpPr>
            <p:nvPr/>
          </p:nvGrpSpPr>
          <p:grpSpPr bwMode="auto">
            <a:xfrm>
              <a:off x="1584" y="2688"/>
              <a:ext cx="1216" cy="1440"/>
              <a:chOff x="2641" y="1488"/>
              <a:chExt cx="2655" cy="2488"/>
            </a:xfrm>
          </p:grpSpPr>
          <p:grpSp>
            <p:nvGrpSpPr>
              <p:cNvPr id="82980" name="Group 25"/>
              <p:cNvGrpSpPr>
                <a:grpSpLocks/>
              </p:cNvGrpSpPr>
              <p:nvPr/>
            </p:nvGrpSpPr>
            <p:grpSpPr bwMode="auto">
              <a:xfrm>
                <a:off x="2641" y="1488"/>
                <a:ext cx="2496" cy="2436"/>
                <a:chOff x="2641" y="1488"/>
                <a:chExt cx="2496" cy="2436"/>
              </a:xfrm>
            </p:grpSpPr>
            <p:sp>
              <p:nvSpPr>
                <p:cNvPr id="829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2981" name="Group 32"/>
              <p:cNvGrpSpPr>
                <a:grpSpLocks/>
              </p:cNvGrpSpPr>
              <p:nvPr/>
            </p:nvGrpSpPr>
            <p:grpSpPr bwMode="auto">
              <a:xfrm>
                <a:off x="4864" y="3099"/>
                <a:ext cx="432" cy="877"/>
                <a:chOff x="4864" y="3099"/>
                <a:chExt cx="432" cy="877"/>
              </a:xfrm>
            </p:grpSpPr>
            <p:sp>
              <p:nvSpPr>
                <p:cNvPr id="829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5" name="Text Box 45"/>
          <p:cNvSpPr txBox="1">
            <a:spLocks noChangeArrowheads="1"/>
          </p:cNvSpPr>
          <p:nvPr/>
        </p:nvSpPr>
        <p:spPr bwMode="auto">
          <a:xfrm>
            <a:off x="2667000" y="5151438"/>
            <a:ext cx="46402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is the number of characters handled.</a:t>
            </a:r>
            <a:endParaRPr lang="en-CA" altLang="en-US" sz="2400">
              <a:latin typeface="Times New Roman" pitchFamily="18" charset="0"/>
            </a:endParaRPr>
          </a:p>
        </p:txBody>
      </p:sp>
      <p:grpSp>
        <p:nvGrpSpPr>
          <p:cNvPr id="250" name="Group 249"/>
          <p:cNvGrpSpPr>
            <a:grpSpLocks/>
          </p:cNvGrpSpPr>
          <p:nvPr/>
        </p:nvGrpSpPr>
        <p:grpSpPr bwMode="auto">
          <a:xfrm>
            <a:off x="1066800" y="4648200"/>
            <a:ext cx="3962400" cy="1114425"/>
            <a:chOff x="1066800" y="5359400"/>
            <a:chExt cx="3962400" cy="1114425"/>
          </a:xfrm>
        </p:grpSpPr>
        <p:sp>
          <p:nvSpPr>
            <p:cNvPr id="82956" name="Text Box 45"/>
            <p:cNvSpPr txBox="1">
              <a:spLocks noChangeArrowheads="1"/>
            </p:cNvSpPr>
            <p:nvPr/>
          </p:nvSpPr>
          <p:spPr bwMode="auto">
            <a:xfrm>
              <a:off x="2246066" y="5410200"/>
              <a:ext cx="27831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Measure of progress:</a:t>
              </a:r>
              <a:endParaRPr lang="en-CA" altLang="en-US" sz="2400">
                <a:latin typeface="Times New Roman" pitchFamily="18" charset="0"/>
              </a:endParaRPr>
            </a:p>
          </p:txBody>
        </p:sp>
        <p:grpSp>
          <p:nvGrpSpPr>
            <p:cNvPr id="82957" name="Group 581"/>
            <p:cNvGrpSpPr>
              <a:grpSpLocks noChangeAspect="1"/>
            </p:cNvGrpSpPr>
            <p:nvPr/>
          </p:nvGrpSpPr>
          <p:grpSpPr bwMode="auto">
            <a:xfrm>
              <a:off x="1066800" y="5359400"/>
              <a:ext cx="1114425" cy="1114425"/>
              <a:chOff x="528" y="3264"/>
              <a:chExt cx="907" cy="907"/>
            </a:xfrm>
          </p:grpSpPr>
          <p:grpSp>
            <p:nvGrpSpPr>
              <p:cNvPr id="82958" name="Group 582"/>
              <p:cNvGrpSpPr>
                <a:grpSpLocks noChangeAspect="1"/>
              </p:cNvGrpSpPr>
              <p:nvPr/>
            </p:nvGrpSpPr>
            <p:grpSpPr bwMode="auto">
              <a:xfrm>
                <a:off x="528" y="3264"/>
                <a:ext cx="907" cy="907"/>
                <a:chOff x="3120" y="1872"/>
                <a:chExt cx="907" cy="907"/>
              </a:xfrm>
            </p:grpSpPr>
            <p:sp>
              <p:nvSpPr>
                <p:cNvPr id="82965" name="Freeform 583"/>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CA"/>
                </a:p>
              </p:txBody>
            </p:sp>
            <p:grpSp>
              <p:nvGrpSpPr>
                <p:cNvPr id="82966" name="Group 584"/>
                <p:cNvGrpSpPr>
                  <a:grpSpLocks noChangeAspect="1"/>
                </p:cNvGrpSpPr>
                <p:nvPr/>
              </p:nvGrpSpPr>
              <p:grpSpPr bwMode="auto">
                <a:xfrm>
                  <a:off x="3469" y="2146"/>
                  <a:ext cx="249" cy="285"/>
                  <a:chOff x="3469" y="2146"/>
                  <a:chExt cx="249" cy="285"/>
                </a:xfrm>
              </p:grpSpPr>
              <p:sp>
                <p:nvSpPr>
                  <p:cNvPr id="82972" name="Freeform 585"/>
                  <p:cNvSpPr>
                    <a:spLocks noChangeAspect="1"/>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73" name="Freeform 586"/>
                  <p:cNvSpPr>
                    <a:spLocks noChangeAspect="1"/>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74" name="Freeform 587"/>
                  <p:cNvSpPr>
                    <a:spLocks noChangeAspect="1"/>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75" name="Freeform 588"/>
                  <p:cNvSpPr>
                    <a:spLocks noChangeAspect="1"/>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76" name="Freeform 589"/>
                  <p:cNvSpPr>
                    <a:spLocks noChangeAspect="1"/>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977" name="Freeform 590"/>
                  <p:cNvSpPr>
                    <a:spLocks noChangeAspect="1"/>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82967" name="AutoShape 591"/>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aseline="-8000">
                      <a:solidFill>
                        <a:schemeClr val="bg2"/>
                      </a:solidFill>
                      <a:latin typeface="Times New Roman" pitchFamily="18" charset="0"/>
                    </a:rPr>
                    <a:t>79 km</a:t>
                  </a:r>
                  <a:endParaRPr lang="en-CA" altLang="en-US" sz="1400" baseline="-8000">
                    <a:solidFill>
                      <a:schemeClr val="bg2"/>
                    </a:solidFill>
                    <a:latin typeface="Times New Roman" pitchFamily="18" charset="0"/>
                  </a:endParaRPr>
                </a:p>
              </p:txBody>
            </p:sp>
            <p:sp>
              <p:nvSpPr>
                <p:cNvPr id="82968" name="Line 592"/>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sp>
              <p:nvSpPr>
                <p:cNvPr id="82969" name="AutoShape 593"/>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aseline="-8000">
                      <a:solidFill>
                        <a:schemeClr val="bg2"/>
                      </a:solidFill>
                      <a:latin typeface="Times New Roman" pitchFamily="18" charset="0"/>
                    </a:rPr>
                    <a:t>75 km</a:t>
                  </a:r>
                  <a:endParaRPr lang="en-CA" altLang="en-US" sz="1400" baseline="-8000">
                    <a:solidFill>
                      <a:schemeClr val="bg2"/>
                    </a:solidFill>
                    <a:latin typeface="Times New Roman" pitchFamily="18" charset="0"/>
                  </a:endParaRPr>
                </a:p>
              </p:txBody>
            </p:sp>
            <p:sp>
              <p:nvSpPr>
                <p:cNvPr id="82970" name="Line 594"/>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sp>
              <p:nvSpPr>
                <p:cNvPr id="82971" name="Oval 595"/>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latin typeface="Times New Roman" pitchFamily="18" charset="0"/>
                  </a:endParaRPr>
                </a:p>
              </p:txBody>
            </p:sp>
          </p:grpSp>
          <p:grpSp>
            <p:nvGrpSpPr>
              <p:cNvPr id="82959" name="Group 596"/>
              <p:cNvGrpSpPr>
                <a:grpSpLocks noChangeAspect="1"/>
              </p:cNvGrpSpPr>
              <p:nvPr/>
            </p:nvGrpSpPr>
            <p:grpSpPr bwMode="auto">
              <a:xfrm>
                <a:off x="624" y="3312"/>
                <a:ext cx="432" cy="240"/>
                <a:chOff x="-1152" y="3504"/>
                <a:chExt cx="432" cy="240"/>
              </a:xfrm>
            </p:grpSpPr>
            <p:grpSp>
              <p:nvGrpSpPr>
                <p:cNvPr id="82960" name="Group 597"/>
                <p:cNvGrpSpPr>
                  <a:grpSpLocks noChangeAspect="1"/>
                </p:cNvGrpSpPr>
                <p:nvPr/>
              </p:nvGrpSpPr>
              <p:grpSpPr bwMode="auto">
                <a:xfrm>
                  <a:off x="-1075" y="3504"/>
                  <a:ext cx="256" cy="210"/>
                  <a:chOff x="1728" y="2064"/>
                  <a:chExt cx="768" cy="672"/>
                </a:xfrm>
              </p:grpSpPr>
              <p:sp>
                <p:nvSpPr>
                  <p:cNvPr id="82963" name="AutoShape 598"/>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aseline="-8000">
                        <a:solidFill>
                          <a:schemeClr val="bg2"/>
                        </a:solidFill>
                        <a:latin typeface="Times New Roman" pitchFamily="18" charset="0"/>
                      </a:rPr>
                      <a:t>Exit</a:t>
                    </a:r>
                    <a:endParaRPr lang="en-CA" altLang="en-US" sz="1400" baseline="-8000">
                      <a:solidFill>
                        <a:schemeClr val="bg2"/>
                      </a:solidFill>
                      <a:latin typeface="Times New Roman" pitchFamily="18" charset="0"/>
                    </a:endParaRPr>
                  </a:p>
                </p:txBody>
              </p:sp>
              <p:sp>
                <p:nvSpPr>
                  <p:cNvPr id="82964" name="Line 599"/>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2961" name="Line 600"/>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82962" name="Line 601"/>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ppt_x"/>
                                          </p:val>
                                        </p:tav>
                                        <p:tav tm="100000">
                                          <p:val>
                                            <p:strVal val="#ppt_x"/>
                                          </p:val>
                                        </p:tav>
                                      </p:tavLst>
                                    </p:anim>
                                    <p:anim calcmode="lin" valueType="num">
                                      <p:cBhvr additive="base">
                                        <p:cTn id="8" dur="500" fill="hold"/>
                                        <p:tgtEl>
                                          <p:spTgt spid="25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5"/>
                                        </p:tgtEl>
                                        <p:attrNameLst>
                                          <p:attrName>style.visibility</p:attrName>
                                        </p:attrNameLst>
                                      </p:cBhvr>
                                      <p:to>
                                        <p:strVal val="visible"/>
                                      </p:to>
                                    </p:set>
                                    <p:anim calcmode="lin" valueType="num">
                                      <p:cBhvr additive="base">
                                        <p:cTn id="13" dur="500" fill="hold"/>
                                        <p:tgtEl>
                                          <p:spTgt spid="185"/>
                                        </p:tgtEl>
                                        <p:attrNameLst>
                                          <p:attrName>ppt_x</p:attrName>
                                        </p:attrNameLst>
                                      </p:cBhvr>
                                      <p:tavLst>
                                        <p:tav tm="0">
                                          <p:val>
                                            <p:strVal val="#ppt_x"/>
                                          </p:val>
                                        </p:tav>
                                        <p:tav tm="100000">
                                          <p:val>
                                            <p:strVal val="#ppt_x"/>
                                          </p:val>
                                        </p:tav>
                                      </p:tavLst>
                                    </p:anim>
                                    <p:anim calcmode="lin" valueType="num">
                                      <p:cBhvr additive="base">
                                        <p:cTn id="14"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3972" name="Group 3"/>
          <p:cNvGrpSpPr>
            <a:grpSpLocks/>
          </p:cNvGrpSpPr>
          <p:nvPr/>
        </p:nvGrpSpPr>
        <p:grpSpPr bwMode="auto">
          <a:xfrm>
            <a:off x="2174875" y="996950"/>
            <a:ext cx="3235325" cy="346075"/>
            <a:chOff x="2175659" y="996950"/>
            <a:chExt cx="3234541" cy="346513"/>
          </a:xfrm>
        </p:grpSpPr>
        <p:sp>
          <p:nvSpPr>
            <p:cNvPr id="8409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3973"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409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3974" name="Group 123"/>
          <p:cNvGrpSpPr>
            <a:grpSpLocks/>
          </p:cNvGrpSpPr>
          <p:nvPr/>
        </p:nvGrpSpPr>
        <p:grpSpPr bwMode="auto">
          <a:xfrm>
            <a:off x="3035300" y="495300"/>
            <a:ext cx="334963" cy="433388"/>
            <a:chOff x="1955795" y="533400"/>
            <a:chExt cx="825510" cy="901700"/>
          </a:xfrm>
        </p:grpSpPr>
        <p:cxnSp>
          <p:nvCxnSpPr>
            <p:cNvPr id="8409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409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3975" name="Group 391"/>
          <p:cNvGrpSpPr>
            <a:grpSpLocks/>
          </p:cNvGrpSpPr>
          <p:nvPr/>
        </p:nvGrpSpPr>
        <p:grpSpPr bwMode="auto">
          <a:xfrm>
            <a:off x="3314700" y="830263"/>
            <a:ext cx="800100" cy="846137"/>
            <a:chOff x="3438525" y="4375150"/>
            <a:chExt cx="2263775" cy="2024063"/>
          </a:xfrm>
        </p:grpSpPr>
        <p:grpSp>
          <p:nvGrpSpPr>
            <p:cNvPr id="84014" name="Group 7"/>
            <p:cNvGrpSpPr>
              <a:grpSpLocks/>
            </p:cNvGrpSpPr>
            <p:nvPr/>
          </p:nvGrpSpPr>
          <p:grpSpPr bwMode="auto">
            <a:xfrm>
              <a:off x="5010150" y="5037138"/>
              <a:ext cx="392113" cy="403225"/>
              <a:chOff x="3156" y="3173"/>
              <a:chExt cx="247" cy="254"/>
            </a:xfrm>
          </p:grpSpPr>
          <p:sp>
            <p:nvSpPr>
              <p:cNvPr id="84082"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3"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4"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5"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4086" name="Group 12"/>
              <p:cNvGrpSpPr>
                <a:grpSpLocks/>
              </p:cNvGrpSpPr>
              <p:nvPr/>
            </p:nvGrpSpPr>
            <p:grpSpPr bwMode="auto">
              <a:xfrm>
                <a:off x="3191" y="3248"/>
                <a:ext cx="92" cy="94"/>
                <a:chOff x="3191" y="3248"/>
                <a:chExt cx="92" cy="94"/>
              </a:xfrm>
            </p:grpSpPr>
            <p:sp>
              <p:nvSpPr>
                <p:cNvPr id="84091"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2"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3"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87" name="Group 16"/>
              <p:cNvGrpSpPr>
                <a:grpSpLocks/>
              </p:cNvGrpSpPr>
              <p:nvPr/>
            </p:nvGrpSpPr>
            <p:grpSpPr bwMode="auto">
              <a:xfrm>
                <a:off x="3248" y="3231"/>
                <a:ext cx="105" cy="103"/>
                <a:chOff x="3248" y="3231"/>
                <a:chExt cx="105" cy="103"/>
              </a:xfrm>
            </p:grpSpPr>
            <p:sp>
              <p:nvSpPr>
                <p:cNvPr id="84088"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9"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0"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4015" name="Group 20"/>
            <p:cNvGrpSpPr>
              <a:grpSpLocks/>
            </p:cNvGrpSpPr>
            <p:nvPr/>
          </p:nvGrpSpPr>
          <p:grpSpPr bwMode="auto">
            <a:xfrm>
              <a:off x="3538538" y="4375150"/>
              <a:ext cx="668337" cy="528638"/>
              <a:chOff x="2229" y="2756"/>
              <a:chExt cx="421" cy="333"/>
            </a:xfrm>
          </p:grpSpPr>
          <p:sp>
            <p:nvSpPr>
              <p:cNvPr id="84071"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2"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3"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4"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5"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6"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7"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8"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9"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0"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1"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16" name="Group 32"/>
            <p:cNvGrpSpPr>
              <a:grpSpLocks/>
            </p:cNvGrpSpPr>
            <p:nvPr/>
          </p:nvGrpSpPr>
          <p:grpSpPr bwMode="auto">
            <a:xfrm>
              <a:off x="3919538" y="4921250"/>
              <a:ext cx="1287462" cy="1046163"/>
              <a:chOff x="2469" y="3100"/>
              <a:chExt cx="811" cy="659"/>
            </a:xfrm>
          </p:grpSpPr>
          <p:sp>
            <p:nvSpPr>
              <p:cNvPr id="84065"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6"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7"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8"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9"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0"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17" name="Group 39"/>
            <p:cNvGrpSpPr>
              <a:grpSpLocks/>
            </p:cNvGrpSpPr>
            <p:nvPr/>
          </p:nvGrpSpPr>
          <p:grpSpPr bwMode="auto">
            <a:xfrm>
              <a:off x="3438525" y="5808663"/>
              <a:ext cx="2263775" cy="590550"/>
              <a:chOff x="2166" y="3659"/>
              <a:chExt cx="1426" cy="372"/>
            </a:xfrm>
          </p:grpSpPr>
          <p:grpSp>
            <p:nvGrpSpPr>
              <p:cNvPr id="84018" name="Group 40"/>
              <p:cNvGrpSpPr>
                <a:grpSpLocks/>
              </p:cNvGrpSpPr>
              <p:nvPr/>
            </p:nvGrpSpPr>
            <p:grpSpPr bwMode="auto">
              <a:xfrm>
                <a:off x="2192" y="3659"/>
                <a:ext cx="1391" cy="352"/>
                <a:chOff x="2192" y="3659"/>
                <a:chExt cx="1391" cy="352"/>
              </a:xfrm>
            </p:grpSpPr>
            <p:grpSp>
              <p:nvGrpSpPr>
                <p:cNvPr id="84041" name="Group 41"/>
                <p:cNvGrpSpPr>
                  <a:grpSpLocks/>
                </p:cNvGrpSpPr>
                <p:nvPr/>
              </p:nvGrpSpPr>
              <p:grpSpPr bwMode="auto">
                <a:xfrm>
                  <a:off x="2192" y="3697"/>
                  <a:ext cx="123" cy="127"/>
                  <a:chOff x="2192" y="3697"/>
                  <a:chExt cx="123" cy="127"/>
                </a:xfrm>
              </p:grpSpPr>
              <p:sp>
                <p:nvSpPr>
                  <p:cNvPr id="84062"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3"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4"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2" name="Group 45"/>
                <p:cNvGrpSpPr>
                  <a:grpSpLocks/>
                </p:cNvGrpSpPr>
                <p:nvPr/>
              </p:nvGrpSpPr>
              <p:grpSpPr bwMode="auto">
                <a:xfrm>
                  <a:off x="2251" y="3868"/>
                  <a:ext cx="142" cy="118"/>
                  <a:chOff x="2251" y="3868"/>
                  <a:chExt cx="142" cy="118"/>
                </a:xfrm>
              </p:grpSpPr>
              <p:sp>
                <p:nvSpPr>
                  <p:cNvPr id="84059"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0"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1"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3" name="Group 49"/>
                <p:cNvGrpSpPr>
                  <a:grpSpLocks/>
                </p:cNvGrpSpPr>
                <p:nvPr/>
              </p:nvGrpSpPr>
              <p:grpSpPr bwMode="auto">
                <a:xfrm>
                  <a:off x="2388" y="3814"/>
                  <a:ext cx="132" cy="123"/>
                  <a:chOff x="2388" y="3814"/>
                  <a:chExt cx="132" cy="123"/>
                </a:xfrm>
              </p:grpSpPr>
              <p:sp>
                <p:nvSpPr>
                  <p:cNvPr id="84056"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7"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8"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4" name="Group 53"/>
                <p:cNvGrpSpPr>
                  <a:grpSpLocks/>
                </p:cNvGrpSpPr>
                <p:nvPr/>
              </p:nvGrpSpPr>
              <p:grpSpPr bwMode="auto">
                <a:xfrm>
                  <a:off x="2908" y="3881"/>
                  <a:ext cx="139" cy="113"/>
                  <a:chOff x="2908" y="3881"/>
                  <a:chExt cx="139" cy="113"/>
                </a:xfrm>
              </p:grpSpPr>
              <p:sp>
                <p:nvSpPr>
                  <p:cNvPr id="84053"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4"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5"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5" name="Group 57"/>
                <p:cNvGrpSpPr>
                  <a:grpSpLocks/>
                </p:cNvGrpSpPr>
                <p:nvPr/>
              </p:nvGrpSpPr>
              <p:grpSpPr bwMode="auto">
                <a:xfrm>
                  <a:off x="3256" y="3888"/>
                  <a:ext cx="130" cy="123"/>
                  <a:chOff x="3256" y="3888"/>
                  <a:chExt cx="130" cy="123"/>
                </a:xfrm>
              </p:grpSpPr>
              <p:sp>
                <p:nvSpPr>
                  <p:cNvPr id="84050"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1"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2"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6" name="Group 61"/>
                <p:cNvGrpSpPr>
                  <a:grpSpLocks/>
                </p:cNvGrpSpPr>
                <p:nvPr/>
              </p:nvGrpSpPr>
              <p:grpSpPr bwMode="auto">
                <a:xfrm>
                  <a:off x="3460" y="3659"/>
                  <a:ext cx="123" cy="163"/>
                  <a:chOff x="3460" y="3659"/>
                  <a:chExt cx="123" cy="163"/>
                </a:xfrm>
              </p:grpSpPr>
              <p:sp>
                <p:nvSpPr>
                  <p:cNvPr id="84047"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8"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9"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4019" name="Group 65"/>
              <p:cNvGrpSpPr>
                <a:grpSpLocks/>
              </p:cNvGrpSpPr>
              <p:nvPr/>
            </p:nvGrpSpPr>
            <p:grpSpPr bwMode="auto">
              <a:xfrm>
                <a:off x="2166" y="3758"/>
                <a:ext cx="1426" cy="273"/>
                <a:chOff x="2166" y="3758"/>
                <a:chExt cx="1426" cy="273"/>
              </a:xfrm>
            </p:grpSpPr>
            <p:sp>
              <p:nvSpPr>
                <p:cNvPr id="84020"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1"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2"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3"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4"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5"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6"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7"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8"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9"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0"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1"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2"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3"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4"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5"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6"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7"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8"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9"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0"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3976" name="Group 22"/>
          <p:cNvGrpSpPr>
            <a:grpSpLocks/>
          </p:cNvGrpSpPr>
          <p:nvPr/>
        </p:nvGrpSpPr>
        <p:grpSpPr bwMode="auto">
          <a:xfrm>
            <a:off x="533400" y="1828800"/>
            <a:ext cx="1181100" cy="1066800"/>
            <a:chOff x="1224" y="2539"/>
            <a:chExt cx="2280" cy="1785"/>
          </a:xfrm>
        </p:grpSpPr>
        <p:sp>
          <p:nvSpPr>
            <p:cNvPr id="8400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84002" name="Group 24"/>
            <p:cNvGrpSpPr>
              <a:grpSpLocks/>
            </p:cNvGrpSpPr>
            <p:nvPr/>
          </p:nvGrpSpPr>
          <p:grpSpPr bwMode="auto">
            <a:xfrm>
              <a:off x="1584" y="2688"/>
              <a:ext cx="1216" cy="1440"/>
              <a:chOff x="2641" y="1488"/>
              <a:chExt cx="2655" cy="2488"/>
            </a:xfrm>
          </p:grpSpPr>
          <p:grpSp>
            <p:nvGrpSpPr>
              <p:cNvPr id="84003" name="Group 25"/>
              <p:cNvGrpSpPr>
                <a:grpSpLocks/>
              </p:cNvGrpSpPr>
              <p:nvPr/>
            </p:nvGrpSpPr>
            <p:grpSpPr bwMode="auto">
              <a:xfrm>
                <a:off x="2641" y="1488"/>
                <a:ext cx="2496" cy="2436"/>
                <a:chOff x="2641" y="1488"/>
                <a:chExt cx="2496" cy="2436"/>
              </a:xfrm>
            </p:grpSpPr>
            <p:sp>
              <p:nvSpPr>
                <p:cNvPr id="8400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04" name="Group 32"/>
              <p:cNvGrpSpPr>
                <a:grpSpLocks/>
              </p:cNvGrpSpPr>
              <p:nvPr/>
            </p:nvGrpSpPr>
            <p:grpSpPr bwMode="auto">
              <a:xfrm>
                <a:off x="4864" y="3099"/>
                <a:ext cx="432" cy="877"/>
                <a:chOff x="4864" y="3099"/>
                <a:chExt cx="432" cy="877"/>
              </a:xfrm>
            </p:grpSpPr>
            <p:sp>
              <p:nvSpPr>
                <p:cNvPr id="8400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5" name="Group 5"/>
          <p:cNvGrpSpPr>
            <a:grpSpLocks/>
          </p:cNvGrpSpPr>
          <p:nvPr/>
        </p:nvGrpSpPr>
        <p:grpSpPr bwMode="auto">
          <a:xfrm>
            <a:off x="685800" y="4419600"/>
            <a:ext cx="6323013" cy="1744663"/>
            <a:chOff x="432" y="473"/>
            <a:chExt cx="3983" cy="1099"/>
          </a:xfrm>
        </p:grpSpPr>
        <p:grpSp>
          <p:nvGrpSpPr>
            <p:cNvPr id="83985" name="Group 6"/>
            <p:cNvGrpSpPr>
              <a:grpSpLocks/>
            </p:cNvGrpSpPr>
            <p:nvPr/>
          </p:nvGrpSpPr>
          <p:grpSpPr bwMode="auto">
            <a:xfrm>
              <a:off x="534" y="768"/>
              <a:ext cx="737" cy="804"/>
              <a:chOff x="144" y="607"/>
              <a:chExt cx="737" cy="804"/>
            </a:xfrm>
          </p:grpSpPr>
          <p:grpSp>
            <p:nvGrpSpPr>
              <p:cNvPr id="83990" name="Group 7"/>
              <p:cNvGrpSpPr>
                <a:grpSpLocks noChangeAspect="1"/>
              </p:cNvGrpSpPr>
              <p:nvPr/>
            </p:nvGrpSpPr>
            <p:grpSpPr bwMode="auto">
              <a:xfrm>
                <a:off x="144" y="607"/>
                <a:ext cx="737" cy="737"/>
                <a:chOff x="2976" y="2352"/>
                <a:chExt cx="907" cy="907"/>
              </a:xfrm>
            </p:grpSpPr>
            <p:sp>
              <p:nvSpPr>
                <p:cNvPr id="83998"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sp>
              <p:nvSpPr>
                <p:cNvPr id="83999"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84000" name="Picture 1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3991" name="Group 11"/>
              <p:cNvGrpSpPr>
                <a:grpSpLocks noChangeAspect="1"/>
              </p:cNvGrpSpPr>
              <p:nvPr/>
            </p:nvGrpSpPr>
            <p:grpSpPr bwMode="auto">
              <a:xfrm rot="2360341">
                <a:off x="374" y="983"/>
                <a:ext cx="342" cy="428"/>
                <a:chOff x="2227" y="1194"/>
                <a:chExt cx="1944" cy="2413"/>
              </a:xfrm>
            </p:grpSpPr>
            <p:sp>
              <p:nvSpPr>
                <p:cNvPr id="83992"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3"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4"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5"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6"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7"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3986"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83987" name="Text Box 19"/>
            <p:cNvSpPr txBox="1">
              <a:spLocks noChangeArrowheads="1"/>
            </p:cNvSpPr>
            <p:nvPr/>
          </p:nvSpPr>
          <p:spPr bwMode="auto">
            <a:xfrm>
              <a:off x="2984" y="103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83988" name="AutoShape 20"/>
            <p:cNvSpPr>
              <a:spLocks noChangeArrowheads="1"/>
            </p:cNvSpPr>
            <p:nvPr/>
          </p:nvSpPr>
          <p:spPr bwMode="auto">
            <a:xfrm>
              <a:off x="2448"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3989"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Establishing Loop Invariant</a:t>
              </a:r>
              <a:endParaRPr lang="en-CA" altLang="en-US" sz="2400">
                <a:latin typeface="Times New Roman" pitchFamily="18" charset="0"/>
              </a:endParaRPr>
            </a:p>
            <a:p>
              <a:pPr eaLnBrk="1" hangingPunct="1">
                <a:spcBef>
                  <a:spcPct val="0"/>
                </a:spcBef>
              </a:pPr>
              <a:endParaRPr lang="en-CA" altLang="en-US" sz="2400">
                <a:latin typeface="Times New Roman" pitchFamily="18" charset="0"/>
              </a:endParaRPr>
            </a:p>
          </p:txBody>
        </p:sp>
      </p:grpSp>
      <p:grpSp>
        <p:nvGrpSpPr>
          <p:cNvPr id="266" name="Group 265"/>
          <p:cNvGrpSpPr>
            <a:grpSpLocks/>
          </p:cNvGrpSpPr>
          <p:nvPr/>
        </p:nvGrpSpPr>
        <p:grpSpPr bwMode="auto">
          <a:xfrm>
            <a:off x="1882775" y="1722438"/>
            <a:ext cx="6718300" cy="1892300"/>
            <a:chOff x="1882671" y="1723083"/>
            <a:chExt cx="6718479" cy="1891415"/>
          </a:xfrm>
        </p:grpSpPr>
        <p:sp>
          <p:nvSpPr>
            <p:cNvPr id="267" name="Rectangle 266"/>
            <p:cNvSpPr/>
            <p:nvPr/>
          </p:nvSpPr>
          <p:spPr>
            <a:xfrm>
              <a:off x="1923947" y="2676724"/>
              <a:ext cx="3413216" cy="461747"/>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bb</a:t>
              </a:r>
            </a:p>
          </p:txBody>
        </p:sp>
        <p:sp>
          <p:nvSpPr>
            <p:cNvPr id="268" name="Rectangle 267"/>
            <p:cNvSpPr/>
            <p:nvPr/>
          </p:nvSpPr>
          <p:spPr>
            <a:xfrm>
              <a:off x="1919185" y="1723083"/>
              <a:ext cx="5664351" cy="461746"/>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269" name="Rectangle 268"/>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270" name="Rectangle 269"/>
            <p:cNvSpPr/>
            <p:nvPr/>
          </p:nvSpPr>
          <p:spPr>
            <a:xfrm>
              <a:off x="1904897" y="2148334"/>
              <a:ext cx="3303676" cy="460160"/>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3984" name="Picture 8" descr="stock-vector-yellow-submarine-vector-illustration-61484677"/>
            <p:cNvPicPr>
              <a:picLocks noChangeAspect="1" noChangeArrowheads="1"/>
            </p:cNvPicPr>
            <p:nvPr/>
          </p:nvPicPr>
          <p:blipFill>
            <a:blip r:embed="rId8">
              <a:extLst>
                <a:ext uri="{28A0092B-C50C-407E-A947-70E740481C1C}">
                  <a14:useLocalDpi xmlns:a14="http://schemas.microsoft.com/office/drawing/2010/main" val="0"/>
                </a:ext>
              </a:extLst>
            </a:blip>
            <a:srcRect b="7317"/>
            <a:stretch>
              <a:fillRect/>
            </a:stretch>
          </p:blipFill>
          <p:spPr bwMode="auto">
            <a:xfrm>
              <a:off x="3949874"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Curved Left Arrow 7"/>
          <p:cNvSpPr>
            <a:spLocks noChangeArrowheads="1"/>
          </p:cNvSpPr>
          <p:nvPr/>
        </p:nvSpPr>
        <p:spPr bwMode="auto">
          <a:xfrm>
            <a:off x="5283200" y="2408238"/>
            <a:ext cx="292100" cy="487362"/>
          </a:xfrm>
          <a:prstGeom prst="curvedLeftArrow">
            <a:avLst>
              <a:gd name="adj1" fmla="val 24989"/>
              <a:gd name="adj2" fmla="val 49969"/>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5"/>
                                        </p:tgtEl>
                                        <p:attrNameLst>
                                          <p:attrName>style.visibility</p:attrName>
                                        </p:attrNameLst>
                                      </p:cBhvr>
                                      <p:to>
                                        <p:strVal val="visible"/>
                                      </p:to>
                                    </p:set>
                                    <p:anim calcmode="lin" valueType="num">
                                      <p:cBhvr additive="base">
                                        <p:cTn id="7" dur="500" fill="hold"/>
                                        <p:tgtEl>
                                          <p:spTgt spid="185"/>
                                        </p:tgtEl>
                                        <p:attrNameLst>
                                          <p:attrName>ppt_x</p:attrName>
                                        </p:attrNameLst>
                                      </p:cBhvr>
                                      <p:tavLst>
                                        <p:tav tm="0">
                                          <p:val>
                                            <p:strVal val="#ppt_x"/>
                                          </p:val>
                                        </p:tav>
                                        <p:tav tm="100000">
                                          <p:val>
                                            <p:strVal val="#ppt_x"/>
                                          </p:val>
                                        </p:tav>
                                      </p:tavLst>
                                    </p:anim>
                                    <p:anim calcmode="lin" valueType="num">
                                      <p:cBhvr additive="base">
                                        <p:cTn id="8"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66"/>
                                        </p:tgtEl>
                                        <p:attrNameLst>
                                          <p:attrName>style.visibility</p:attrName>
                                        </p:attrNameLst>
                                      </p:cBhvr>
                                      <p:to>
                                        <p:strVal val="visible"/>
                                      </p:to>
                                    </p:set>
                                    <p:anim calcmode="lin" valueType="num">
                                      <p:cBhvr additive="base">
                                        <p:cTn id="13" dur="500" fill="hold"/>
                                        <p:tgtEl>
                                          <p:spTgt spid="266"/>
                                        </p:tgtEl>
                                        <p:attrNameLst>
                                          <p:attrName>ppt_x</p:attrName>
                                        </p:attrNameLst>
                                      </p:cBhvr>
                                      <p:tavLst>
                                        <p:tav tm="0">
                                          <p:val>
                                            <p:strVal val="0-#ppt_w/2"/>
                                          </p:val>
                                        </p:tav>
                                        <p:tav tm="100000">
                                          <p:val>
                                            <p:strVal val="#ppt_x"/>
                                          </p:val>
                                        </p:tav>
                                      </p:tavLst>
                                    </p:anim>
                                    <p:anim calcmode="lin" valueType="num">
                                      <p:cBhvr additive="base">
                                        <p:cTn id="14" dur="500" fill="hold"/>
                                        <p:tgtEl>
                                          <p:spTgt spid="26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4996" name="Group 3"/>
          <p:cNvGrpSpPr>
            <a:grpSpLocks/>
          </p:cNvGrpSpPr>
          <p:nvPr/>
        </p:nvGrpSpPr>
        <p:grpSpPr bwMode="auto">
          <a:xfrm>
            <a:off x="2174875" y="996950"/>
            <a:ext cx="3235325" cy="346075"/>
            <a:chOff x="2175659" y="996950"/>
            <a:chExt cx="3234541" cy="346513"/>
          </a:xfrm>
        </p:grpSpPr>
        <p:sp>
          <p:nvSpPr>
            <p:cNvPr id="85125"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6"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7"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8"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9"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0"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1"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2"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499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5124"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4998" name="Group 123"/>
          <p:cNvGrpSpPr>
            <a:grpSpLocks/>
          </p:cNvGrpSpPr>
          <p:nvPr/>
        </p:nvGrpSpPr>
        <p:grpSpPr bwMode="auto">
          <a:xfrm>
            <a:off x="3035300" y="495300"/>
            <a:ext cx="334963" cy="433388"/>
            <a:chOff x="1955795" y="533400"/>
            <a:chExt cx="825510" cy="901700"/>
          </a:xfrm>
        </p:grpSpPr>
        <p:cxnSp>
          <p:nvCxnSpPr>
            <p:cNvPr id="85120"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5121"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4999" name="Group 391"/>
          <p:cNvGrpSpPr>
            <a:grpSpLocks/>
          </p:cNvGrpSpPr>
          <p:nvPr/>
        </p:nvGrpSpPr>
        <p:grpSpPr bwMode="auto">
          <a:xfrm>
            <a:off x="3314700" y="830263"/>
            <a:ext cx="800100" cy="846137"/>
            <a:chOff x="3438525" y="4375150"/>
            <a:chExt cx="2263775" cy="2024063"/>
          </a:xfrm>
        </p:grpSpPr>
        <p:grpSp>
          <p:nvGrpSpPr>
            <p:cNvPr id="85040" name="Group 7"/>
            <p:cNvGrpSpPr>
              <a:grpSpLocks/>
            </p:cNvGrpSpPr>
            <p:nvPr/>
          </p:nvGrpSpPr>
          <p:grpSpPr bwMode="auto">
            <a:xfrm>
              <a:off x="5010150" y="5037138"/>
              <a:ext cx="392113" cy="403225"/>
              <a:chOff x="3156" y="3173"/>
              <a:chExt cx="247" cy="254"/>
            </a:xfrm>
          </p:grpSpPr>
          <p:sp>
            <p:nvSpPr>
              <p:cNvPr id="85108"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9"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0"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1"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5112" name="Group 12"/>
              <p:cNvGrpSpPr>
                <a:grpSpLocks/>
              </p:cNvGrpSpPr>
              <p:nvPr/>
            </p:nvGrpSpPr>
            <p:grpSpPr bwMode="auto">
              <a:xfrm>
                <a:off x="3191" y="3248"/>
                <a:ext cx="92" cy="94"/>
                <a:chOff x="3191" y="3248"/>
                <a:chExt cx="92" cy="94"/>
              </a:xfrm>
            </p:grpSpPr>
            <p:sp>
              <p:nvSpPr>
                <p:cNvPr id="85117"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8"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9"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113" name="Group 16"/>
              <p:cNvGrpSpPr>
                <a:grpSpLocks/>
              </p:cNvGrpSpPr>
              <p:nvPr/>
            </p:nvGrpSpPr>
            <p:grpSpPr bwMode="auto">
              <a:xfrm>
                <a:off x="3248" y="3231"/>
                <a:ext cx="105" cy="103"/>
                <a:chOff x="3248" y="3231"/>
                <a:chExt cx="105" cy="103"/>
              </a:xfrm>
            </p:grpSpPr>
            <p:sp>
              <p:nvSpPr>
                <p:cNvPr id="85114"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5"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6"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5041" name="Group 20"/>
            <p:cNvGrpSpPr>
              <a:grpSpLocks/>
            </p:cNvGrpSpPr>
            <p:nvPr/>
          </p:nvGrpSpPr>
          <p:grpSpPr bwMode="auto">
            <a:xfrm>
              <a:off x="3538538" y="4375150"/>
              <a:ext cx="668337" cy="528638"/>
              <a:chOff x="2229" y="2756"/>
              <a:chExt cx="421" cy="333"/>
            </a:xfrm>
          </p:grpSpPr>
          <p:sp>
            <p:nvSpPr>
              <p:cNvPr id="85097"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8"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9"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0"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1"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2"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3"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4"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5"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6"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7"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42" name="Group 32"/>
            <p:cNvGrpSpPr>
              <a:grpSpLocks/>
            </p:cNvGrpSpPr>
            <p:nvPr/>
          </p:nvGrpSpPr>
          <p:grpSpPr bwMode="auto">
            <a:xfrm>
              <a:off x="3919538" y="4921250"/>
              <a:ext cx="1287462" cy="1046163"/>
              <a:chOff x="2469" y="3100"/>
              <a:chExt cx="811" cy="659"/>
            </a:xfrm>
          </p:grpSpPr>
          <p:sp>
            <p:nvSpPr>
              <p:cNvPr id="85091"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2"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3"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4"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5"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6"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43" name="Group 39"/>
            <p:cNvGrpSpPr>
              <a:grpSpLocks/>
            </p:cNvGrpSpPr>
            <p:nvPr/>
          </p:nvGrpSpPr>
          <p:grpSpPr bwMode="auto">
            <a:xfrm>
              <a:off x="3438525" y="5808663"/>
              <a:ext cx="2263775" cy="590550"/>
              <a:chOff x="2166" y="3659"/>
              <a:chExt cx="1426" cy="372"/>
            </a:xfrm>
          </p:grpSpPr>
          <p:grpSp>
            <p:nvGrpSpPr>
              <p:cNvPr id="85044" name="Group 40"/>
              <p:cNvGrpSpPr>
                <a:grpSpLocks/>
              </p:cNvGrpSpPr>
              <p:nvPr/>
            </p:nvGrpSpPr>
            <p:grpSpPr bwMode="auto">
              <a:xfrm>
                <a:off x="2192" y="3659"/>
                <a:ext cx="1391" cy="352"/>
                <a:chOff x="2192" y="3659"/>
                <a:chExt cx="1391" cy="352"/>
              </a:xfrm>
            </p:grpSpPr>
            <p:grpSp>
              <p:nvGrpSpPr>
                <p:cNvPr id="85067" name="Group 41"/>
                <p:cNvGrpSpPr>
                  <a:grpSpLocks/>
                </p:cNvGrpSpPr>
                <p:nvPr/>
              </p:nvGrpSpPr>
              <p:grpSpPr bwMode="auto">
                <a:xfrm>
                  <a:off x="2192" y="3697"/>
                  <a:ext cx="123" cy="127"/>
                  <a:chOff x="2192" y="3697"/>
                  <a:chExt cx="123" cy="127"/>
                </a:xfrm>
              </p:grpSpPr>
              <p:sp>
                <p:nvSpPr>
                  <p:cNvPr id="85088"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9"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0"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68" name="Group 45"/>
                <p:cNvGrpSpPr>
                  <a:grpSpLocks/>
                </p:cNvGrpSpPr>
                <p:nvPr/>
              </p:nvGrpSpPr>
              <p:grpSpPr bwMode="auto">
                <a:xfrm>
                  <a:off x="2251" y="3868"/>
                  <a:ext cx="142" cy="118"/>
                  <a:chOff x="2251" y="3868"/>
                  <a:chExt cx="142" cy="118"/>
                </a:xfrm>
              </p:grpSpPr>
              <p:sp>
                <p:nvSpPr>
                  <p:cNvPr id="85085"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6"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7"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69" name="Group 49"/>
                <p:cNvGrpSpPr>
                  <a:grpSpLocks/>
                </p:cNvGrpSpPr>
                <p:nvPr/>
              </p:nvGrpSpPr>
              <p:grpSpPr bwMode="auto">
                <a:xfrm>
                  <a:off x="2388" y="3814"/>
                  <a:ext cx="132" cy="123"/>
                  <a:chOff x="2388" y="3814"/>
                  <a:chExt cx="132" cy="123"/>
                </a:xfrm>
              </p:grpSpPr>
              <p:sp>
                <p:nvSpPr>
                  <p:cNvPr id="85082"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3"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4"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0" name="Group 53"/>
                <p:cNvGrpSpPr>
                  <a:grpSpLocks/>
                </p:cNvGrpSpPr>
                <p:nvPr/>
              </p:nvGrpSpPr>
              <p:grpSpPr bwMode="auto">
                <a:xfrm>
                  <a:off x="2908" y="3881"/>
                  <a:ext cx="139" cy="113"/>
                  <a:chOff x="2908" y="3881"/>
                  <a:chExt cx="139" cy="113"/>
                </a:xfrm>
              </p:grpSpPr>
              <p:sp>
                <p:nvSpPr>
                  <p:cNvPr id="85079"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0"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1"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1" name="Group 57"/>
                <p:cNvGrpSpPr>
                  <a:grpSpLocks/>
                </p:cNvGrpSpPr>
                <p:nvPr/>
              </p:nvGrpSpPr>
              <p:grpSpPr bwMode="auto">
                <a:xfrm>
                  <a:off x="3256" y="3888"/>
                  <a:ext cx="130" cy="123"/>
                  <a:chOff x="3256" y="3888"/>
                  <a:chExt cx="130" cy="123"/>
                </a:xfrm>
              </p:grpSpPr>
              <p:sp>
                <p:nvSpPr>
                  <p:cNvPr id="85076"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7"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8"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2" name="Group 61"/>
                <p:cNvGrpSpPr>
                  <a:grpSpLocks/>
                </p:cNvGrpSpPr>
                <p:nvPr/>
              </p:nvGrpSpPr>
              <p:grpSpPr bwMode="auto">
                <a:xfrm>
                  <a:off x="3460" y="3659"/>
                  <a:ext cx="123" cy="163"/>
                  <a:chOff x="3460" y="3659"/>
                  <a:chExt cx="123" cy="163"/>
                </a:xfrm>
              </p:grpSpPr>
              <p:sp>
                <p:nvSpPr>
                  <p:cNvPr id="85073"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4"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5"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5045" name="Group 65"/>
              <p:cNvGrpSpPr>
                <a:grpSpLocks/>
              </p:cNvGrpSpPr>
              <p:nvPr/>
            </p:nvGrpSpPr>
            <p:grpSpPr bwMode="auto">
              <a:xfrm>
                <a:off x="2166" y="3758"/>
                <a:ext cx="1426" cy="273"/>
                <a:chOff x="2166" y="3758"/>
                <a:chExt cx="1426" cy="273"/>
              </a:xfrm>
            </p:grpSpPr>
            <p:sp>
              <p:nvSpPr>
                <p:cNvPr id="85046"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7"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8"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9"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0"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1"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2"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3"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4"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5"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6"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7"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8"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9"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0"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1"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2"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3"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4"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5"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6"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 name="Group 17"/>
          <p:cNvGrpSpPr>
            <a:grpSpLocks/>
          </p:cNvGrpSpPr>
          <p:nvPr/>
        </p:nvGrpSpPr>
        <p:grpSpPr bwMode="auto">
          <a:xfrm>
            <a:off x="1882775" y="1722438"/>
            <a:ext cx="6718300" cy="1892300"/>
            <a:chOff x="1882671" y="1723083"/>
            <a:chExt cx="6718479" cy="1891415"/>
          </a:xfrm>
        </p:grpSpPr>
        <p:sp>
          <p:nvSpPr>
            <p:cNvPr id="117" name="Rectangle 116"/>
            <p:cNvSpPr/>
            <p:nvPr/>
          </p:nvSpPr>
          <p:spPr>
            <a:xfrm>
              <a:off x="1923947" y="2676724"/>
              <a:ext cx="6491461" cy="461747"/>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bbbbb</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19" name="Rectangle 118"/>
            <p:cNvSpPr/>
            <p:nvPr/>
          </p:nvSpPr>
          <p:spPr>
            <a:xfrm>
              <a:off x="1919185" y="1723083"/>
              <a:ext cx="5126174" cy="461746"/>
            </a:xfrm>
            <a:prstGeom prst="rect">
              <a:avLst/>
            </a:prstGeom>
          </p:spPr>
          <p:txBody>
            <a:bodyPr wrap="none">
              <a:spAutoFit/>
            </a:bodyPr>
            <a:lstStyle/>
            <a:p>
              <a:pPr>
                <a:defRPr/>
              </a:pPr>
              <a:r>
                <a:rPr lang="en-US" sz="2400" dirty="0">
                  <a:solidFill>
                    <a:srgbClr val="FF0000"/>
                  </a:solidFill>
                  <a:effectLst>
                    <a:outerShdw blurRad="38100" dist="38100" dir="2700000" algn="tl">
                      <a:srgbClr val="000000"/>
                    </a:outerShdw>
                  </a:effectLst>
                </a:rPr>
                <a:t>All</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121" name="Rectangle 120"/>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303676" cy="460160"/>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5039"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86822"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5001" name="Group 22"/>
          <p:cNvGrpSpPr>
            <a:grpSpLocks/>
          </p:cNvGrpSpPr>
          <p:nvPr/>
        </p:nvGrpSpPr>
        <p:grpSpPr bwMode="auto">
          <a:xfrm>
            <a:off x="533400" y="1828800"/>
            <a:ext cx="1181100" cy="1066800"/>
            <a:chOff x="1224" y="2539"/>
            <a:chExt cx="2280" cy="1785"/>
          </a:xfrm>
        </p:grpSpPr>
        <p:sp>
          <p:nvSpPr>
            <p:cNvPr id="85022"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5023" name="Group 24"/>
            <p:cNvGrpSpPr>
              <a:grpSpLocks/>
            </p:cNvGrpSpPr>
            <p:nvPr/>
          </p:nvGrpSpPr>
          <p:grpSpPr bwMode="auto">
            <a:xfrm>
              <a:off x="1584" y="2688"/>
              <a:ext cx="1216" cy="1440"/>
              <a:chOff x="2641" y="1488"/>
              <a:chExt cx="2655" cy="2488"/>
            </a:xfrm>
          </p:grpSpPr>
          <p:grpSp>
            <p:nvGrpSpPr>
              <p:cNvPr id="85024" name="Group 25"/>
              <p:cNvGrpSpPr>
                <a:grpSpLocks/>
              </p:cNvGrpSpPr>
              <p:nvPr/>
            </p:nvGrpSpPr>
            <p:grpSpPr bwMode="auto">
              <a:xfrm>
                <a:off x="2641" y="1488"/>
                <a:ext cx="2496" cy="2436"/>
                <a:chOff x="2641" y="1488"/>
                <a:chExt cx="2496" cy="2436"/>
              </a:xfrm>
            </p:grpSpPr>
            <p:sp>
              <p:nvSpPr>
                <p:cNvPr id="85029"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0"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1"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2"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3"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4"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25" name="Group 32"/>
              <p:cNvGrpSpPr>
                <a:grpSpLocks/>
              </p:cNvGrpSpPr>
              <p:nvPr/>
            </p:nvGrpSpPr>
            <p:grpSpPr bwMode="auto">
              <a:xfrm>
                <a:off x="4864" y="3099"/>
                <a:ext cx="432" cy="877"/>
                <a:chOff x="4864" y="3099"/>
                <a:chExt cx="432" cy="877"/>
              </a:xfrm>
            </p:grpSpPr>
            <p:sp>
              <p:nvSpPr>
                <p:cNvPr id="85026"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27"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28"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5" name="Group 22"/>
          <p:cNvGrpSpPr>
            <a:grpSpLocks/>
          </p:cNvGrpSpPr>
          <p:nvPr/>
        </p:nvGrpSpPr>
        <p:grpSpPr bwMode="auto">
          <a:xfrm>
            <a:off x="928688" y="4343400"/>
            <a:ext cx="6310312" cy="1668463"/>
            <a:chOff x="489" y="2741"/>
            <a:chExt cx="3975" cy="1051"/>
          </a:xfrm>
        </p:grpSpPr>
        <p:sp>
          <p:nvSpPr>
            <p:cNvPr id="85004"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a:p>
              <a:pPr eaLnBrk="1" hangingPunct="1">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85005" name="Text Box 24"/>
            <p:cNvSpPr txBox="1">
              <a:spLocks noChangeArrowheads="1"/>
            </p:cNvSpPr>
            <p:nvPr/>
          </p:nvSpPr>
          <p:spPr bwMode="auto">
            <a:xfrm>
              <a:off x="3386" y="3269"/>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&lt;postCond&gt;</a:t>
              </a:r>
            </a:p>
            <a:p>
              <a:pPr eaLnBrk="1" hangingPunct="1">
                <a:spcBef>
                  <a:spcPct val="0"/>
                </a:spcBef>
              </a:pPr>
              <a:endParaRPr lang="en-CA" altLang="en-US" sz="2400">
                <a:solidFill>
                  <a:srgbClr val="33CC33"/>
                </a:solidFill>
                <a:latin typeface="Times New Roman" pitchFamily="18" charset="0"/>
              </a:endParaRPr>
            </a:p>
          </p:txBody>
        </p:sp>
        <p:sp>
          <p:nvSpPr>
            <p:cNvPr id="85006" name="AutoShape 25"/>
            <p:cNvSpPr>
              <a:spLocks noChangeArrowheads="1"/>
            </p:cNvSpPr>
            <p:nvPr/>
          </p:nvSpPr>
          <p:spPr bwMode="auto">
            <a:xfrm>
              <a:off x="2832" y="3236"/>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5007"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latin typeface="Times New Roman" pitchFamily="18" charset="0"/>
                </a:rPr>
                <a:t>Clean up loose ends</a:t>
              </a:r>
            </a:p>
            <a:p>
              <a:pPr eaLnBrk="1" hangingPunct="1">
                <a:spcBef>
                  <a:spcPct val="0"/>
                </a:spcBef>
              </a:pPr>
              <a:endParaRPr lang="en-CA" altLang="en-US" sz="2400">
                <a:latin typeface="Times New Roman" pitchFamily="18" charset="0"/>
              </a:endParaRPr>
            </a:p>
          </p:txBody>
        </p:sp>
        <p:grpSp>
          <p:nvGrpSpPr>
            <p:cNvPr id="85008" name="Group 27"/>
            <p:cNvGrpSpPr>
              <a:grpSpLocks noChangeAspect="1"/>
            </p:cNvGrpSpPr>
            <p:nvPr/>
          </p:nvGrpSpPr>
          <p:grpSpPr bwMode="auto">
            <a:xfrm>
              <a:off x="543" y="3024"/>
              <a:ext cx="705" cy="737"/>
              <a:chOff x="4641" y="2352"/>
              <a:chExt cx="735" cy="768"/>
            </a:xfrm>
          </p:grpSpPr>
          <p:sp>
            <p:nvSpPr>
              <p:cNvPr id="85009"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5010" name="Group 29"/>
              <p:cNvGrpSpPr>
                <a:grpSpLocks noChangeAspect="1"/>
              </p:cNvGrpSpPr>
              <p:nvPr/>
            </p:nvGrpSpPr>
            <p:grpSpPr bwMode="auto">
              <a:xfrm>
                <a:off x="4703" y="2655"/>
                <a:ext cx="208" cy="170"/>
                <a:chOff x="1728" y="2064"/>
                <a:chExt cx="768" cy="672"/>
              </a:xfrm>
            </p:grpSpPr>
            <p:sp>
              <p:nvSpPr>
                <p:cNvPr id="85020"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5021"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5011"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85012"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85013" name="Group 34"/>
              <p:cNvGrpSpPr>
                <a:grpSpLocks noChangeAspect="1"/>
              </p:cNvGrpSpPr>
              <p:nvPr/>
            </p:nvGrpSpPr>
            <p:grpSpPr bwMode="auto">
              <a:xfrm rot="2360341">
                <a:off x="4794" y="2352"/>
                <a:ext cx="342" cy="428"/>
                <a:chOff x="2227" y="1194"/>
                <a:chExt cx="1944" cy="2413"/>
              </a:xfrm>
            </p:grpSpPr>
            <p:sp>
              <p:nvSpPr>
                <p:cNvPr id="85014"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5"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6"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7"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8"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9"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68" name="Curved Left Arrow 267"/>
          <p:cNvSpPr>
            <a:spLocks noChangeArrowheads="1"/>
          </p:cNvSpPr>
          <p:nvPr/>
        </p:nvSpPr>
        <p:spPr bwMode="auto">
          <a:xfrm>
            <a:off x="8394700" y="2865438"/>
            <a:ext cx="292100" cy="487362"/>
          </a:xfrm>
          <a:prstGeom prst="curvedLeftArrow">
            <a:avLst>
              <a:gd name="adj1" fmla="val 24989"/>
              <a:gd name="adj2" fmla="val 49969"/>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5"/>
                                        </p:tgtEl>
                                        <p:attrNameLst>
                                          <p:attrName>style.visibility</p:attrName>
                                        </p:attrNameLst>
                                      </p:cBhvr>
                                      <p:to>
                                        <p:strVal val="visible"/>
                                      </p:to>
                                    </p:set>
                                    <p:anim calcmode="lin" valueType="num">
                                      <p:cBhvr additive="base">
                                        <p:cTn id="7" dur="500" fill="hold"/>
                                        <p:tgtEl>
                                          <p:spTgt spid="185"/>
                                        </p:tgtEl>
                                        <p:attrNameLst>
                                          <p:attrName>ppt_x</p:attrName>
                                        </p:attrNameLst>
                                      </p:cBhvr>
                                      <p:tavLst>
                                        <p:tav tm="0">
                                          <p:val>
                                            <p:strVal val="#ppt_x"/>
                                          </p:val>
                                        </p:tav>
                                        <p:tav tm="100000">
                                          <p:val>
                                            <p:strVal val="#ppt_x"/>
                                          </p:val>
                                        </p:tav>
                                      </p:tavLst>
                                    </p:anim>
                                    <p:anim calcmode="lin" valueType="num">
                                      <p:cBhvr additive="base">
                                        <p:cTn id="8"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8"/>
                                        </p:tgtEl>
                                        <p:attrNameLst>
                                          <p:attrName>style.visibility</p:attrName>
                                        </p:attrNameLst>
                                      </p:cBhvr>
                                      <p:to>
                                        <p:strVal val="visible"/>
                                      </p:to>
                                    </p:set>
                                    <p:anim calcmode="lin" valueType="num">
                                      <p:cBhvr additive="base">
                                        <p:cTn id="19" dur="500" fill="hold"/>
                                        <p:tgtEl>
                                          <p:spTgt spid="268"/>
                                        </p:tgtEl>
                                        <p:attrNameLst>
                                          <p:attrName>ppt_x</p:attrName>
                                        </p:attrNameLst>
                                      </p:cBhvr>
                                      <p:tavLst>
                                        <p:tav tm="0">
                                          <p:val>
                                            <p:strVal val="0-#ppt_w/2"/>
                                          </p:val>
                                        </p:tav>
                                        <p:tav tm="100000">
                                          <p:val>
                                            <p:strVal val="#ppt_x"/>
                                          </p:val>
                                        </p:tav>
                                      </p:tavLst>
                                    </p:anim>
                                    <p:anim calcmode="lin" valueType="num">
                                      <p:cBhvr additive="base">
                                        <p:cTn id="20" dur="500" fill="hold"/>
                                        <p:tgtEl>
                                          <p:spTgt spid="2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6020" name="Group 3"/>
          <p:cNvGrpSpPr>
            <a:grpSpLocks/>
          </p:cNvGrpSpPr>
          <p:nvPr/>
        </p:nvGrpSpPr>
        <p:grpSpPr bwMode="auto">
          <a:xfrm>
            <a:off x="2174875" y="996950"/>
            <a:ext cx="3235325" cy="346075"/>
            <a:chOff x="2175659" y="996950"/>
            <a:chExt cx="3234541" cy="346513"/>
          </a:xfrm>
        </p:grpSpPr>
        <p:sp>
          <p:nvSpPr>
            <p:cNvPr id="86156"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7"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8"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9"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0"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1"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2"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3"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6021"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6155"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6022" name="Group 123"/>
          <p:cNvGrpSpPr>
            <a:grpSpLocks/>
          </p:cNvGrpSpPr>
          <p:nvPr/>
        </p:nvGrpSpPr>
        <p:grpSpPr bwMode="auto">
          <a:xfrm>
            <a:off x="3035300" y="495300"/>
            <a:ext cx="334963" cy="433388"/>
            <a:chOff x="1955795" y="533400"/>
            <a:chExt cx="825510" cy="901700"/>
          </a:xfrm>
        </p:grpSpPr>
        <p:cxnSp>
          <p:nvCxnSpPr>
            <p:cNvPr id="86151"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6152"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6023" name="Group 391"/>
          <p:cNvGrpSpPr>
            <a:grpSpLocks/>
          </p:cNvGrpSpPr>
          <p:nvPr/>
        </p:nvGrpSpPr>
        <p:grpSpPr bwMode="auto">
          <a:xfrm>
            <a:off x="3314700" y="830263"/>
            <a:ext cx="800100" cy="846137"/>
            <a:chOff x="3438525" y="4375150"/>
            <a:chExt cx="2263775" cy="2024063"/>
          </a:xfrm>
        </p:grpSpPr>
        <p:grpSp>
          <p:nvGrpSpPr>
            <p:cNvPr id="86071" name="Group 7"/>
            <p:cNvGrpSpPr>
              <a:grpSpLocks/>
            </p:cNvGrpSpPr>
            <p:nvPr/>
          </p:nvGrpSpPr>
          <p:grpSpPr bwMode="auto">
            <a:xfrm>
              <a:off x="5010150" y="5037138"/>
              <a:ext cx="392113" cy="403225"/>
              <a:chOff x="3156" y="3173"/>
              <a:chExt cx="247" cy="254"/>
            </a:xfrm>
          </p:grpSpPr>
          <p:sp>
            <p:nvSpPr>
              <p:cNvPr id="86139"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0"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1"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2"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6143" name="Group 12"/>
              <p:cNvGrpSpPr>
                <a:grpSpLocks/>
              </p:cNvGrpSpPr>
              <p:nvPr/>
            </p:nvGrpSpPr>
            <p:grpSpPr bwMode="auto">
              <a:xfrm>
                <a:off x="3191" y="3248"/>
                <a:ext cx="92" cy="94"/>
                <a:chOff x="3191" y="3248"/>
                <a:chExt cx="92" cy="94"/>
              </a:xfrm>
            </p:grpSpPr>
            <p:sp>
              <p:nvSpPr>
                <p:cNvPr id="86148"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9"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50"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44" name="Group 16"/>
              <p:cNvGrpSpPr>
                <a:grpSpLocks/>
              </p:cNvGrpSpPr>
              <p:nvPr/>
            </p:nvGrpSpPr>
            <p:grpSpPr bwMode="auto">
              <a:xfrm>
                <a:off x="3248" y="3231"/>
                <a:ext cx="105" cy="103"/>
                <a:chOff x="3248" y="3231"/>
                <a:chExt cx="105" cy="103"/>
              </a:xfrm>
            </p:grpSpPr>
            <p:sp>
              <p:nvSpPr>
                <p:cNvPr id="86145"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6"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7"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6072" name="Group 20"/>
            <p:cNvGrpSpPr>
              <a:grpSpLocks/>
            </p:cNvGrpSpPr>
            <p:nvPr/>
          </p:nvGrpSpPr>
          <p:grpSpPr bwMode="auto">
            <a:xfrm>
              <a:off x="3538538" y="4375150"/>
              <a:ext cx="668337" cy="528638"/>
              <a:chOff x="2229" y="2756"/>
              <a:chExt cx="421" cy="333"/>
            </a:xfrm>
          </p:grpSpPr>
          <p:sp>
            <p:nvSpPr>
              <p:cNvPr id="86128"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9"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0"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1"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2"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3"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4"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5"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6"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7"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8"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73" name="Group 32"/>
            <p:cNvGrpSpPr>
              <a:grpSpLocks/>
            </p:cNvGrpSpPr>
            <p:nvPr/>
          </p:nvGrpSpPr>
          <p:grpSpPr bwMode="auto">
            <a:xfrm>
              <a:off x="3919538" y="4921250"/>
              <a:ext cx="1287462" cy="1046163"/>
              <a:chOff x="2469" y="3100"/>
              <a:chExt cx="811" cy="659"/>
            </a:xfrm>
          </p:grpSpPr>
          <p:sp>
            <p:nvSpPr>
              <p:cNvPr id="86122"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3"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4"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5"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6"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7"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74" name="Group 39"/>
            <p:cNvGrpSpPr>
              <a:grpSpLocks/>
            </p:cNvGrpSpPr>
            <p:nvPr/>
          </p:nvGrpSpPr>
          <p:grpSpPr bwMode="auto">
            <a:xfrm>
              <a:off x="3438525" y="5808663"/>
              <a:ext cx="2263775" cy="590550"/>
              <a:chOff x="2166" y="3659"/>
              <a:chExt cx="1426" cy="372"/>
            </a:xfrm>
          </p:grpSpPr>
          <p:grpSp>
            <p:nvGrpSpPr>
              <p:cNvPr id="86075" name="Group 40"/>
              <p:cNvGrpSpPr>
                <a:grpSpLocks/>
              </p:cNvGrpSpPr>
              <p:nvPr/>
            </p:nvGrpSpPr>
            <p:grpSpPr bwMode="auto">
              <a:xfrm>
                <a:off x="2192" y="3659"/>
                <a:ext cx="1391" cy="352"/>
                <a:chOff x="2192" y="3659"/>
                <a:chExt cx="1391" cy="352"/>
              </a:xfrm>
            </p:grpSpPr>
            <p:grpSp>
              <p:nvGrpSpPr>
                <p:cNvPr id="86098" name="Group 41"/>
                <p:cNvGrpSpPr>
                  <a:grpSpLocks/>
                </p:cNvGrpSpPr>
                <p:nvPr/>
              </p:nvGrpSpPr>
              <p:grpSpPr bwMode="auto">
                <a:xfrm>
                  <a:off x="2192" y="3697"/>
                  <a:ext cx="123" cy="127"/>
                  <a:chOff x="2192" y="3697"/>
                  <a:chExt cx="123" cy="127"/>
                </a:xfrm>
              </p:grpSpPr>
              <p:sp>
                <p:nvSpPr>
                  <p:cNvPr id="86119"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0"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1"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99" name="Group 45"/>
                <p:cNvGrpSpPr>
                  <a:grpSpLocks/>
                </p:cNvGrpSpPr>
                <p:nvPr/>
              </p:nvGrpSpPr>
              <p:grpSpPr bwMode="auto">
                <a:xfrm>
                  <a:off x="2251" y="3868"/>
                  <a:ext cx="142" cy="118"/>
                  <a:chOff x="2251" y="3868"/>
                  <a:chExt cx="142" cy="118"/>
                </a:xfrm>
              </p:grpSpPr>
              <p:sp>
                <p:nvSpPr>
                  <p:cNvPr id="86116"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7"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8"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0" name="Group 49"/>
                <p:cNvGrpSpPr>
                  <a:grpSpLocks/>
                </p:cNvGrpSpPr>
                <p:nvPr/>
              </p:nvGrpSpPr>
              <p:grpSpPr bwMode="auto">
                <a:xfrm>
                  <a:off x="2388" y="3814"/>
                  <a:ext cx="132" cy="123"/>
                  <a:chOff x="2388" y="3814"/>
                  <a:chExt cx="132" cy="123"/>
                </a:xfrm>
              </p:grpSpPr>
              <p:sp>
                <p:nvSpPr>
                  <p:cNvPr id="86113"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4"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5"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1" name="Group 53"/>
                <p:cNvGrpSpPr>
                  <a:grpSpLocks/>
                </p:cNvGrpSpPr>
                <p:nvPr/>
              </p:nvGrpSpPr>
              <p:grpSpPr bwMode="auto">
                <a:xfrm>
                  <a:off x="2908" y="3881"/>
                  <a:ext cx="139" cy="113"/>
                  <a:chOff x="2908" y="3881"/>
                  <a:chExt cx="139" cy="113"/>
                </a:xfrm>
              </p:grpSpPr>
              <p:sp>
                <p:nvSpPr>
                  <p:cNvPr id="86110"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1"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2"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2" name="Group 57"/>
                <p:cNvGrpSpPr>
                  <a:grpSpLocks/>
                </p:cNvGrpSpPr>
                <p:nvPr/>
              </p:nvGrpSpPr>
              <p:grpSpPr bwMode="auto">
                <a:xfrm>
                  <a:off x="3256" y="3888"/>
                  <a:ext cx="130" cy="123"/>
                  <a:chOff x="3256" y="3888"/>
                  <a:chExt cx="130" cy="123"/>
                </a:xfrm>
              </p:grpSpPr>
              <p:sp>
                <p:nvSpPr>
                  <p:cNvPr id="86107"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8"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9"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3" name="Group 61"/>
                <p:cNvGrpSpPr>
                  <a:grpSpLocks/>
                </p:cNvGrpSpPr>
                <p:nvPr/>
              </p:nvGrpSpPr>
              <p:grpSpPr bwMode="auto">
                <a:xfrm>
                  <a:off x="3460" y="3659"/>
                  <a:ext cx="123" cy="163"/>
                  <a:chOff x="3460" y="3659"/>
                  <a:chExt cx="123" cy="163"/>
                </a:xfrm>
              </p:grpSpPr>
              <p:sp>
                <p:nvSpPr>
                  <p:cNvPr id="86104"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5"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6"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6076" name="Group 65"/>
              <p:cNvGrpSpPr>
                <a:grpSpLocks/>
              </p:cNvGrpSpPr>
              <p:nvPr/>
            </p:nvGrpSpPr>
            <p:grpSpPr bwMode="auto">
              <a:xfrm>
                <a:off x="2166" y="3758"/>
                <a:ext cx="1426" cy="273"/>
                <a:chOff x="2166" y="3758"/>
                <a:chExt cx="1426" cy="273"/>
              </a:xfrm>
            </p:grpSpPr>
            <p:sp>
              <p:nvSpPr>
                <p:cNvPr id="86077"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78"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79"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0"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1"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2"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3"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4"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5"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6"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7"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8"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9"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0"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1"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2"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3"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4"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5"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6"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7"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6070"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025" name="Group 22"/>
          <p:cNvGrpSpPr>
            <a:grpSpLocks/>
          </p:cNvGrpSpPr>
          <p:nvPr/>
        </p:nvGrpSpPr>
        <p:grpSpPr bwMode="auto">
          <a:xfrm>
            <a:off x="533400" y="1828800"/>
            <a:ext cx="1181100" cy="1066800"/>
            <a:chOff x="1224" y="2539"/>
            <a:chExt cx="2280" cy="1785"/>
          </a:xfrm>
        </p:grpSpPr>
        <p:sp>
          <p:nvSpPr>
            <p:cNvPr id="8605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6057" name="Group 24"/>
            <p:cNvGrpSpPr>
              <a:grpSpLocks/>
            </p:cNvGrpSpPr>
            <p:nvPr/>
          </p:nvGrpSpPr>
          <p:grpSpPr bwMode="auto">
            <a:xfrm>
              <a:off x="1584" y="2688"/>
              <a:ext cx="1216" cy="1440"/>
              <a:chOff x="2641" y="1488"/>
              <a:chExt cx="2655" cy="2488"/>
            </a:xfrm>
          </p:grpSpPr>
          <p:grpSp>
            <p:nvGrpSpPr>
              <p:cNvPr id="86058" name="Group 25"/>
              <p:cNvGrpSpPr>
                <a:grpSpLocks/>
              </p:cNvGrpSpPr>
              <p:nvPr/>
            </p:nvGrpSpPr>
            <p:grpSpPr bwMode="auto">
              <a:xfrm>
                <a:off x="2641" y="1488"/>
                <a:ext cx="2496" cy="2436"/>
                <a:chOff x="2641" y="1488"/>
                <a:chExt cx="2496" cy="2436"/>
              </a:xfrm>
            </p:grpSpPr>
            <p:sp>
              <p:nvSpPr>
                <p:cNvPr id="8606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59" name="Group 32"/>
              <p:cNvGrpSpPr>
                <a:grpSpLocks/>
              </p:cNvGrpSpPr>
              <p:nvPr/>
            </p:nvGrpSpPr>
            <p:grpSpPr bwMode="auto">
              <a:xfrm>
                <a:off x="4864" y="3099"/>
                <a:ext cx="432" cy="877"/>
                <a:chOff x="4864" y="3099"/>
                <a:chExt cx="432" cy="877"/>
              </a:xfrm>
            </p:grpSpPr>
            <p:sp>
              <p:nvSpPr>
                <p:cNvPr id="8606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smtClean="0">
                <a:latin typeface="Times New Roman" panose="02020603050405020304" pitchFamily="18" charset="0"/>
                <a:cs typeface="Times New Roman" panose="02020603050405020304" pitchFamily="18" charset="0"/>
              </a:rPr>
              <a:t>Handle one character.</a:t>
            </a:r>
            <a:endParaRPr lang="en-US" altLang="en-US" sz="2400" kern="0" dirty="0">
              <a:latin typeface="Times New Roman" panose="02020603050405020304" pitchFamily="18" charset="0"/>
              <a:cs typeface="Times New Roman" panose="02020603050405020304" pitchFamily="18" charset="0"/>
            </a:endParaRPr>
          </a:p>
        </p:txBody>
      </p:sp>
      <p:grpSp>
        <p:nvGrpSpPr>
          <p:cNvPr id="146" name="Group 41"/>
          <p:cNvGrpSpPr>
            <a:grpSpLocks/>
          </p:cNvGrpSpPr>
          <p:nvPr/>
        </p:nvGrpSpPr>
        <p:grpSpPr bwMode="auto">
          <a:xfrm>
            <a:off x="914400" y="3132138"/>
            <a:ext cx="7348538" cy="1820862"/>
            <a:chOff x="432" y="1581"/>
            <a:chExt cx="4629" cy="1147"/>
          </a:xfrm>
        </p:grpSpPr>
        <p:sp>
          <p:nvSpPr>
            <p:cNvPr id="86033"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86034"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86035"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6036"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86037" name="Group 46"/>
            <p:cNvGrpSpPr>
              <a:grpSpLocks noChangeAspect="1"/>
            </p:cNvGrpSpPr>
            <p:nvPr/>
          </p:nvGrpSpPr>
          <p:grpSpPr bwMode="auto">
            <a:xfrm>
              <a:off x="511" y="1920"/>
              <a:ext cx="737" cy="737"/>
              <a:chOff x="4320" y="2016"/>
              <a:chExt cx="912" cy="912"/>
            </a:xfrm>
          </p:grpSpPr>
          <p:grpSp>
            <p:nvGrpSpPr>
              <p:cNvPr id="86038" name="Group 47"/>
              <p:cNvGrpSpPr>
                <a:grpSpLocks noChangeAspect="1"/>
              </p:cNvGrpSpPr>
              <p:nvPr/>
            </p:nvGrpSpPr>
            <p:grpSpPr bwMode="auto">
              <a:xfrm>
                <a:off x="4320" y="2016"/>
                <a:ext cx="912" cy="912"/>
                <a:chOff x="2496" y="1104"/>
                <a:chExt cx="912" cy="912"/>
              </a:xfrm>
            </p:grpSpPr>
            <p:grpSp>
              <p:nvGrpSpPr>
                <p:cNvPr id="86045" name="Group 48"/>
                <p:cNvGrpSpPr>
                  <a:grpSpLocks noChangeAspect="1"/>
                </p:cNvGrpSpPr>
                <p:nvPr/>
              </p:nvGrpSpPr>
              <p:grpSpPr bwMode="auto">
                <a:xfrm rot="2360341">
                  <a:off x="2592" y="1248"/>
                  <a:ext cx="680" cy="680"/>
                  <a:chOff x="1224" y="1212"/>
                  <a:chExt cx="3144" cy="3112"/>
                </a:xfrm>
              </p:grpSpPr>
              <p:sp>
                <p:nvSpPr>
                  <p:cNvPr id="86047"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sp>
                <p:nvSpPr>
                  <p:cNvPr id="86048"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6049" name="Group 51"/>
                  <p:cNvGrpSpPr>
                    <a:grpSpLocks noChangeAspect="1"/>
                  </p:cNvGrpSpPr>
                  <p:nvPr/>
                </p:nvGrpSpPr>
                <p:grpSpPr bwMode="auto">
                  <a:xfrm>
                    <a:off x="1776" y="1212"/>
                    <a:ext cx="1944" cy="2413"/>
                    <a:chOff x="2227" y="1194"/>
                    <a:chExt cx="1944" cy="2413"/>
                  </a:xfrm>
                </p:grpSpPr>
                <p:sp>
                  <p:nvSpPr>
                    <p:cNvPr id="86050"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1"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2"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3"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4"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5"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6046"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86039" name="Group 59"/>
              <p:cNvGrpSpPr>
                <a:grpSpLocks noChangeAspect="1"/>
              </p:cNvGrpSpPr>
              <p:nvPr/>
            </p:nvGrpSpPr>
            <p:grpSpPr bwMode="auto">
              <a:xfrm>
                <a:off x="4368" y="2112"/>
                <a:ext cx="432" cy="240"/>
                <a:chOff x="-1152" y="3504"/>
                <a:chExt cx="432" cy="240"/>
              </a:xfrm>
            </p:grpSpPr>
            <p:grpSp>
              <p:nvGrpSpPr>
                <p:cNvPr id="86040" name="Group 60"/>
                <p:cNvGrpSpPr>
                  <a:grpSpLocks noChangeAspect="1"/>
                </p:cNvGrpSpPr>
                <p:nvPr/>
              </p:nvGrpSpPr>
              <p:grpSpPr bwMode="auto">
                <a:xfrm>
                  <a:off x="-1075" y="3504"/>
                  <a:ext cx="256" cy="210"/>
                  <a:chOff x="1728" y="2064"/>
                  <a:chExt cx="768" cy="672"/>
                </a:xfrm>
              </p:grpSpPr>
              <p:sp>
                <p:nvSpPr>
                  <p:cNvPr id="86043"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6044"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6041"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86042"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7"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6032"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4"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additive="base">
                                        <p:cTn id="7" dur="500" fill="hold"/>
                                        <p:tgtEl>
                                          <p:spTgt spid="146"/>
                                        </p:tgtEl>
                                        <p:attrNameLst>
                                          <p:attrName>ppt_x</p:attrName>
                                        </p:attrNameLst>
                                      </p:cBhvr>
                                      <p:tavLst>
                                        <p:tav tm="0">
                                          <p:val>
                                            <p:strVal val="#ppt_x"/>
                                          </p:val>
                                        </p:tav>
                                        <p:tav tm="100000">
                                          <p:val>
                                            <p:strVal val="#ppt_x"/>
                                          </p:val>
                                        </p:tav>
                                      </p:tavLst>
                                    </p:anim>
                                    <p:anim calcmode="lin" valueType="num">
                                      <p:cBhvr additive="base">
                                        <p:cTn id="8"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5"/>
                                        </p:tgtEl>
                                        <p:attrNameLst>
                                          <p:attrName>style.visibility</p:attrName>
                                        </p:attrNameLst>
                                      </p:cBhvr>
                                      <p:to>
                                        <p:strVal val="visible"/>
                                      </p:to>
                                    </p:set>
                                    <p:anim calcmode="lin" valueType="num">
                                      <p:cBhvr additive="base">
                                        <p:cTn id="13" dur="500" fill="hold"/>
                                        <p:tgtEl>
                                          <p:spTgt spid="145"/>
                                        </p:tgtEl>
                                        <p:attrNameLst>
                                          <p:attrName>ppt_x</p:attrName>
                                        </p:attrNameLst>
                                      </p:cBhvr>
                                      <p:tavLst>
                                        <p:tav tm="0">
                                          <p:val>
                                            <p:strVal val="#ppt_x"/>
                                          </p:val>
                                        </p:tav>
                                        <p:tav tm="100000">
                                          <p:val>
                                            <p:strVal val="#ppt_x"/>
                                          </p:val>
                                        </p:tav>
                                      </p:tavLst>
                                    </p:anim>
                                    <p:anim calcmode="lin" valueType="num">
                                      <p:cBhvr additive="base">
                                        <p:cTn id="14"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74"/>
                                        </p:tgtEl>
                                        <p:attrNameLst>
                                          <p:attrName>style.visibility</p:attrName>
                                        </p:attrNameLst>
                                      </p:cBhvr>
                                      <p:to>
                                        <p:strVal val="visible"/>
                                      </p:to>
                                    </p:set>
                                    <p:anim calcmode="lin" valueType="num">
                                      <p:cBhvr additive="base">
                                        <p:cTn id="25" dur="500" fill="hold"/>
                                        <p:tgtEl>
                                          <p:spTgt spid="174"/>
                                        </p:tgtEl>
                                        <p:attrNameLst>
                                          <p:attrName>ppt_x</p:attrName>
                                        </p:attrNameLst>
                                      </p:cBhvr>
                                      <p:tavLst>
                                        <p:tav tm="0">
                                          <p:val>
                                            <p:strVal val="0-#ppt_w/2"/>
                                          </p:val>
                                        </p:tav>
                                        <p:tav tm="100000">
                                          <p:val>
                                            <p:strVal val="#ppt_x"/>
                                          </p:val>
                                        </p:tav>
                                      </p:tavLst>
                                    </p:anim>
                                    <p:anim calcmode="lin" valueType="num">
                                      <p:cBhvr additive="base">
                                        <p:cTn id="26" dur="500" fill="hold"/>
                                        <p:tgtEl>
                                          <p:spTgt spid="17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24"/>
                                        </p:tgtEl>
                                        <p:attrNameLst>
                                          <p:attrName>style.visibility</p:attrName>
                                        </p:attrNameLst>
                                      </p:cBhvr>
                                      <p:to>
                                        <p:strVal val="visible"/>
                                      </p:to>
                                    </p:set>
                                    <p:anim calcmode="lin" valueType="num">
                                      <p:cBhvr additive="base">
                                        <p:cTn id="37" dur="500" fill="hold"/>
                                        <p:tgtEl>
                                          <p:spTgt spid="224"/>
                                        </p:tgtEl>
                                        <p:attrNameLst>
                                          <p:attrName>ppt_x</p:attrName>
                                        </p:attrNameLst>
                                      </p:cBhvr>
                                      <p:tavLst>
                                        <p:tav tm="0">
                                          <p:val>
                                            <p:strVal val="#ppt_x"/>
                                          </p:val>
                                        </p:tav>
                                        <p:tav tm="100000">
                                          <p:val>
                                            <p:strVal val="#ppt_x"/>
                                          </p:val>
                                        </p:tav>
                                      </p:tavLst>
                                    </p:anim>
                                    <p:anim calcmode="lin" valueType="num">
                                      <p:cBhvr additive="base">
                                        <p:cTn id="38"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74" grpId="0" animBg="1"/>
      <p:bldP spid="22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7044" name="Group 7"/>
          <p:cNvGrpSpPr>
            <a:grpSpLocks/>
          </p:cNvGrpSpPr>
          <p:nvPr/>
        </p:nvGrpSpPr>
        <p:grpSpPr bwMode="auto">
          <a:xfrm>
            <a:off x="1924050" y="5969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70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7045" name="Group 22"/>
          <p:cNvGrpSpPr>
            <a:grpSpLocks/>
          </p:cNvGrpSpPr>
          <p:nvPr/>
        </p:nvGrpSpPr>
        <p:grpSpPr bwMode="auto">
          <a:xfrm>
            <a:off x="1169988" y="604838"/>
            <a:ext cx="747712" cy="461962"/>
            <a:chOff x="1224" y="2539"/>
            <a:chExt cx="2280" cy="1785"/>
          </a:xfrm>
        </p:grpSpPr>
        <p:sp>
          <p:nvSpPr>
            <p:cNvPr id="870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7054" name="Group 24"/>
            <p:cNvGrpSpPr>
              <a:grpSpLocks/>
            </p:cNvGrpSpPr>
            <p:nvPr/>
          </p:nvGrpSpPr>
          <p:grpSpPr bwMode="auto">
            <a:xfrm>
              <a:off x="1584" y="2688"/>
              <a:ext cx="1216" cy="1440"/>
              <a:chOff x="2641" y="1488"/>
              <a:chExt cx="2655" cy="2488"/>
            </a:xfrm>
          </p:grpSpPr>
          <p:grpSp>
            <p:nvGrpSpPr>
              <p:cNvPr id="87055" name="Group 25"/>
              <p:cNvGrpSpPr>
                <a:grpSpLocks/>
              </p:cNvGrpSpPr>
              <p:nvPr/>
            </p:nvGrpSpPr>
            <p:grpSpPr bwMode="auto">
              <a:xfrm>
                <a:off x="2641" y="1488"/>
                <a:ext cx="2496" cy="2436"/>
                <a:chOff x="2641" y="1488"/>
                <a:chExt cx="2496" cy="2436"/>
              </a:xfrm>
            </p:grpSpPr>
            <p:sp>
              <p:nvSpPr>
                <p:cNvPr id="870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056" name="Group 32"/>
              <p:cNvGrpSpPr>
                <a:grpSpLocks/>
              </p:cNvGrpSpPr>
              <p:nvPr/>
            </p:nvGrpSpPr>
            <p:grpSpPr bwMode="auto">
              <a:xfrm>
                <a:off x="4864" y="3099"/>
                <a:ext cx="432" cy="877"/>
                <a:chOff x="4864" y="3099"/>
                <a:chExt cx="432" cy="877"/>
              </a:xfrm>
            </p:grpSpPr>
            <p:sp>
              <p:nvSpPr>
                <p:cNvPr id="870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04" name="Group 103"/>
          <p:cNvGrpSpPr>
            <a:grpSpLocks/>
          </p:cNvGrpSpPr>
          <p:nvPr/>
        </p:nvGrpSpPr>
        <p:grpSpPr bwMode="auto">
          <a:xfrm>
            <a:off x="381000" y="1336675"/>
            <a:ext cx="5716588" cy="4149725"/>
            <a:chOff x="-77244" y="1336110"/>
            <a:chExt cx="7594679" cy="5486400"/>
          </a:xfrm>
        </p:grpSpPr>
        <p:pic>
          <p:nvPicPr>
            <p:cNvPr id="87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252" y="1336110"/>
              <a:ext cx="7416183"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7052" name="Straight Arrow Connector 101"/>
            <p:cNvCxnSpPr>
              <a:cxnSpLocks noChangeShapeType="1"/>
            </p:cNvCxnSpPr>
            <p:nvPr/>
          </p:nvCxnSpPr>
          <p:spPr bwMode="auto">
            <a:xfrm>
              <a:off x="-77244" y="3988496"/>
              <a:ext cx="304800"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88" name="Rectangle 20"/>
          <p:cNvSpPr>
            <a:spLocks noChangeArrowheads="1"/>
          </p:cNvSpPr>
          <p:nvPr/>
        </p:nvSpPr>
        <p:spPr bwMode="auto">
          <a:xfrm>
            <a:off x="728663" y="5511800"/>
            <a:ext cx="25511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2949575" y="5486400"/>
            <a:ext cx="3087688"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&lt;line=2&gt;</a:t>
            </a:r>
            <a:r>
              <a:rPr lang="en-US" sz="2400" i="1" dirty="0">
                <a:solidFill>
                  <a:schemeClr val="accent2"/>
                </a:solidFill>
                <a:effectLst>
                  <a:outerShdw blurRad="38100" dist="38100" dir="2700000" algn="tl">
                    <a:srgbClr val="000000"/>
                  </a:outerShdw>
                </a:effectLst>
              </a:rPr>
              <a:t>, b, right&gt;</a:t>
            </a:r>
          </a:p>
        </p:txBody>
      </p:sp>
      <p:sp>
        <p:nvSpPr>
          <p:cNvPr id="196" name="Rectangle 20"/>
          <p:cNvSpPr>
            <a:spLocks noChangeArrowheads="1"/>
          </p:cNvSpPr>
          <p:nvPr/>
        </p:nvSpPr>
        <p:spPr bwMode="auto">
          <a:xfrm>
            <a:off x="711200" y="5938838"/>
            <a:ext cx="2551113"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197" name="Rectangle 20"/>
          <p:cNvSpPr>
            <a:spLocks noChangeArrowheads="1"/>
          </p:cNvSpPr>
          <p:nvPr/>
        </p:nvSpPr>
        <p:spPr bwMode="auto">
          <a:xfrm>
            <a:off x="2933700" y="5913438"/>
            <a:ext cx="1855788"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&lt;panic&gt;</a:t>
            </a:r>
            <a:r>
              <a:rPr lang="en-US" sz="2400" i="1" dirty="0">
                <a:solidFill>
                  <a:schemeClr val="accent2"/>
                </a:solidFill>
                <a:effectLst>
                  <a:outerShdw blurRad="38100" dist="38100" dir="2700000" algn="tl">
                    <a:srgbClr val="000000"/>
                  </a:outerShdw>
                </a:effectLst>
              </a:rPr>
              <a: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ppt_x"/>
                                          </p:val>
                                        </p:tav>
                                        <p:tav tm="100000">
                                          <p:val>
                                            <p:strVal val="#ppt_x"/>
                                          </p:val>
                                        </p:tav>
                                      </p:tavLst>
                                    </p:anim>
                                    <p:anim calcmode="lin" valueType="num">
                                      <p:cBhvr additive="base">
                                        <p:cTn id="8"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8"/>
                                        </p:tgtEl>
                                        <p:attrNameLst>
                                          <p:attrName>style.visibility</p:attrName>
                                        </p:attrNameLst>
                                      </p:cBhvr>
                                      <p:to>
                                        <p:strVal val="visible"/>
                                      </p:to>
                                    </p:set>
                                    <p:anim calcmode="lin" valueType="num">
                                      <p:cBhvr additive="base">
                                        <p:cTn id="13" dur="500" fill="hold"/>
                                        <p:tgtEl>
                                          <p:spTgt spid="188"/>
                                        </p:tgtEl>
                                        <p:attrNameLst>
                                          <p:attrName>ppt_x</p:attrName>
                                        </p:attrNameLst>
                                      </p:cBhvr>
                                      <p:tavLst>
                                        <p:tav tm="0">
                                          <p:val>
                                            <p:strVal val="0-#ppt_w/2"/>
                                          </p:val>
                                        </p:tav>
                                        <p:tav tm="100000">
                                          <p:val>
                                            <p:strVal val="#ppt_x"/>
                                          </p:val>
                                        </p:tav>
                                      </p:tavLst>
                                    </p:anim>
                                    <p:anim calcmode="lin" valueType="num">
                                      <p:cBhvr additive="base">
                                        <p:cTn id="14"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95"/>
                                        </p:tgtEl>
                                        <p:attrNameLst>
                                          <p:attrName>style.visibility</p:attrName>
                                        </p:attrNameLst>
                                      </p:cBhvr>
                                      <p:to>
                                        <p:strVal val="visible"/>
                                      </p:to>
                                    </p:set>
                                    <p:anim calcmode="lin" valueType="num">
                                      <p:cBhvr additive="base">
                                        <p:cTn id="19" dur="500" fill="hold"/>
                                        <p:tgtEl>
                                          <p:spTgt spid="195"/>
                                        </p:tgtEl>
                                        <p:attrNameLst>
                                          <p:attrName>ppt_x</p:attrName>
                                        </p:attrNameLst>
                                      </p:cBhvr>
                                      <p:tavLst>
                                        <p:tav tm="0">
                                          <p:val>
                                            <p:strVal val="0-#ppt_w/2"/>
                                          </p:val>
                                        </p:tav>
                                        <p:tav tm="100000">
                                          <p:val>
                                            <p:strVal val="#ppt_x"/>
                                          </p:val>
                                        </p:tav>
                                      </p:tavLst>
                                    </p:anim>
                                    <p:anim calcmode="lin" valueType="num">
                                      <p:cBhvr additive="base">
                                        <p:cTn id="20"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96"/>
                                        </p:tgtEl>
                                        <p:attrNameLst>
                                          <p:attrName>style.visibility</p:attrName>
                                        </p:attrNameLst>
                                      </p:cBhvr>
                                      <p:to>
                                        <p:strVal val="visible"/>
                                      </p:to>
                                    </p:set>
                                    <p:anim calcmode="lin" valueType="num">
                                      <p:cBhvr additive="base">
                                        <p:cTn id="25" dur="500" fill="hold"/>
                                        <p:tgtEl>
                                          <p:spTgt spid="196"/>
                                        </p:tgtEl>
                                        <p:attrNameLst>
                                          <p:attrName>ppt_x</p:attrName>
                                        </p:attrNameLst>
                                      </p:cBhvr>
                                      <p:tavLst>
                                        <p:tav tm="0">
                                          <p:val>
                                            <p:strVal val="0-#ppt_w/2"/>
                                          </p:val>
                                        </p:tav>
                                        <p:tav tm="100000">
                                          <p:val>
                                            <p:strVal val="#ppt_x"/>
                                          </p:val>
                                        </p:tav>
                                      </p:tavLst>
                                    </p:anim>
                                    <p:anim calcmode="lin" valueType="num">
                                      <p:cBhvr additive="base">
                                        <p:cTn id="26"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97"/>
                                        </p:tgtEl>
                                        <p:attrNameLst>
                                          <p:attrName>style.visibility</p:attrName>
                                        </p:attrNameLst>
                                      </p:cBhvr>
                                      <p:to>
                                        <p:strVal val="visible"/>
                                      </p:to>
                                    </p:set>
                                    <p:anim calcmode="lin" valueType="num">
                                      <p:cBhvr additive="base">
                                        <p:cTn id="31" dur="500" fill="hold"/>
                                        <p:tgtEl>
                                          <p:spTgt spid="197"/>
                                        </p:tgtEl>
                                        <p:attrNameLst>
                                          <p:attrName>ppt_x</p:attrName>
                                        </p:attrNameLst>
                                      </p:cBhvr>
                                      <p:tavLst>
                                        <p:tav tm="0">
                                          <p:val>
                                            <p:strVal val="0-#ppt_w/2"/>
                                          </p:val>
                                        </p:tav>
                                        <p:tav tm="100000">
                                          <p:val>
                                            <p:strVal val="#ppt_x"/>
                                          </p:val>
                                        </p:tav>
                                      </p:tavLst>
                                    </p:anim>
                                    <p:anim calcmode="lin" valueType="num">
                                      <p:cBhvr additive="base">
                                        <p:cTn id="32" dur="500" fill="hold"/>
                                        <p:tgtEl>
                                          <p:spTgt spid="1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196" grpId="0"/>
      <p:bldP spid="19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grpSp>
        <p:nvGrpSpPr>
          <p:cNvPr id="2" name="Group 29"/>
          <p:cNvGrpSpPr>
            <a:grpSpLocks/>
          </p:cNvGrpSpPr>
          <p:nvPr/>
        </p:nvGrpSpPr>
        <p:grpSpPr bwMode="auto">
          <a:xfrm>
            <a:off x="152400" y="1066800"/>
            <a:ext cx="8613775" cy="3889375"/>
            <a:chOff x="96" y="672"/>
            <a:chExt cx="5426" cy="2450"/>
          </a:xfrm>
        </p:grpSpPr>
        <p:grpSp>
          <p:nvGrpSpPr>
            <p:cNvPr id="10251" name="Group 25"/>
            <p:cNvGrpSpPr>
              <a:grpSpLocks/>
            </p:cNvGrpSpPr>
            <p:nvPr/>
          </p:nvGrpSpPr>
          <p:grpSpPr bwMode="auto">
            <a:xfrm>
              <a:off x="96" y="672"/>
              <a:ext cx="2314" cy="2450"/>
              <a:chOff x="96" y="672"/>
              <a:chExt cx="2314" cy="2450"/>
            </a:xfrm>
          </p:grpSpPr>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sp>
          <p:nvSpPr>
            <p:cNvPr id="10252" name="Text Box 20"/>
            <p:cNvSpPr txBox="1">
              <a:spLocks noChangeArrowheads="1"/>
            </p:cNvSpPr>
            <p:nvPr/>
          </p:nvSpPr>
          <p:spPr bwMode="auto">
            <a:xfrm>
              <a:off x="2771" y="1200"/>
              <a:ext cx="275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problem is </a:t>
              </a:r>
              <a:r>
                <a:rPr lang="en-US" altLang="en-US" sz="2800">
                  <a:solidFill>
                    <a:schemeClr val="hlink"/>
                  </a:solidFill>
                  <a:latin typeface="Times New Roman" pitchFamily="18" charset="0"/>
                </a:rPr>
                <a:t>Computable</a:t>
              </a:r>
            </a:p>
            <a:p>
              <a:pPr algn="ctr">
                <a:spcBef>
                  <a:spcPct val="0"/>
                </a:spcBef>
              </a:pPr>
              <a:r>
                <a:rPr lang="en-US" altLang="en-US" sz="2800">
                  <a:latin typeface="Times New Roman" pitchFamily="18" charset="0"/>
                </a:rPr>
                <a:t>if it can be computed by a </a:t>
              </a:r>
              <a:br>
                <a:rPr lang="en-US" altLang="en-US" sz="2800">
                  <a:latin typeface="Times New Roman" pitchFamily="18" charset="0"/>
                </a:rPr>
              </a:br>
              <a:r>
                <a:rPr lang="en-US" altLang="en-US" sz="2800">
                  <a:latin typeface="Monotype Corsiva" pitchFamily="66" charset="0"/>
                </a:rPr>
                <a:t>Turing Machine. </a:t>
              </a:r>
              <a:r>
                <a:rPr lang="en-US" altLang="en-US" sz="2800">
                  <a:latin typeface="Times New Roman" pitchFamily="18" charset="0"/>
                </a:rPr>
                <a:t>(1936</a:t>
              </a:r>
              <a:r>
                <a:rPr lang="en-US" altLang="en-US" sz="2800">
                  <a:latin typeface="Monotype Corsiva" pitchFamily="66" charset="0"/>
                </a:rPr>
                <a:t>)</a:t>
              </a:r>
              <a:endParaRPr lang="en-US" altLang="en-US" sz="2800">
                <a:latin typeface="Times New Roman" pitchFamily="18" charset="0"/>
              </a:endParaRPr>
            </a:p>
          </p:txBody>
        </p:sp>
      </p:grpSp>
      <p:grpSp>
        <p:nvGrpSpPr>
          <p:cNvPr id="4" name="Group 18"/>
          <p:cNvGrpSpPr>
            <a:grpSpLocks/>
          </p:cNvGrpSpPr>
          <p:nvPr/>
        </p:nvGrpSpPr>
        <p:grpSpPr bwMode="auto">
          <a:xfrm>
            <a:off x="3810000" y="381000"/>
            <a:ext cx="5257800" cy="6375400"/>
            <a:chOff x="3810000" y="381000"/>
            <a:chExt cx="5257800" cy="6375400"/>
          </a:xfrm>
        </p:grpSpPr>
        <p:sp>
          <p:nvSpPr>
            <p:cNvPr id="1056790"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250"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030788" y="33528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6798" name="Rectangle 3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18" name="Text Box 23"/>
          <p:cNvSpPr txBox="1">
            <a:spLocks noChangeArrowheads="1"/>
          </p:cNvSpPr>
          <p:nvPr/>
        </p:nvSpPr>
        <p:spPr bwMode="auto">
          <a:xfrm>
            <a:off x="7543800" y="304800"/>
            <a:ext cx="17700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Halting</a:t>
            </a:r>
          </a:p>
          <a:p>
            <a:pPr algn="ctr">
              <a:spcBef>
                <a:spcPct val="0"/>
              </a:spcBef>
            </a:pPr>
            <a:r>
              <a:rPr lang="en-US" altLang="en-US" sz="2800">
                <a:solidFill>
                  <a:schemeClr val="tx2"/>
                </a:solidFill>
                <a:latin typeface="Times New Roman" pitchFamily="18" charset="0"/>
              </a:rPr>
              <a:t>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56796"/>
                                        </p:tgtEl>
                                        <p:attrNameLst>
                                          <p:attrName>style.visibility</p:attrName>
                                        </p:attrNameLst>
                                      </p:cBhvr>
                                      <p:to>
                                        <p:strVal val="visible"/>
                                      </p:to>
                                    </p:set>
                                    <p:anim calcmode="lin" valueType="num">
                                      <p:cBhvr additive="base">
                                        <p:cTn id="11" dur="500" fill="hold"/>
                                        <p:tgtEl>
                                          <p:spTgt spid="1056796"/>
                                        </p:tgtEl>
                                        <p:attrNameLst>
                                          <p:attrName>ppt_x</p:attrName>
                                        </p:attrNameLst>
                                      </p:cBhvr>
                                      <p:tavLst>
                                        <p:tav tm="0">
                                          <p:val>
                                            <p:strVal val="0-#ppt_w/2"/>
                                          </p:val>
                                        </p:tav>
                                        <p:tav tm="100000">
                                          <p:val>
                                            <p:strVal val="#ppt_x"/>
                                          </p:val>
                                        </p:tav>
                                      </p:tavLst>
                                    </p:anim>
                                    <p:anim calcmode="lin" valueType="num">
                                      <p:cBhvr additive="base">
                                        <p:cTn id="12" dur="500" fill="hold"/>
                                        <p:tgtEl>
                                          <p:spTgt spid="105679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2"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4933950"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806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736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070" name="Group 22"/>
          <p:cNvGrpSpPr>
            <a:grpSpLocks/>
          </p:cNvGrpSpPr>
          <p:nvPr/>
        </p:nvGrpSpPr>
        <p:grpSpPr bwMode="auto">
          <a:xfrm>
            <a:off x="1169988" y="604838"/>
            <a:ext cx="747712" cy="461962"/>
            <a:chOff x="1224" y="2539"/>
            <a:chExt cx="2280" cy="1785"/>
          </a:xfrm>
        </p:grpSpPr>
        <p:sp>
          <p:nvSpPr>
            <p:cNvPr id="8808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087" name="Group 24"/>
            <p:cNvGrpSpPr>
              <a:grpSpLocks/>
            </p:cNvGrpSpPr>
            <p:nvPr/>
          </p:nvGrpSpPr>
          <p:grpSpPr bwMode="auto">
            <a:xfrm>
              <a:off x="1584" y="2688"/>
              <a:ext cx="1216" cy="1440"/>
              <a:chOff x="2641" y="1488"/>
              <a:chExt cx="2655" cy="2488"/>
            </a:xfrm>
          </p:grpSpPr>
          <p:grpSp>
            <p:nvGrpSpPr>
              <p:cNvPr id="88088" name="Group 25"/>
              <p:cNvGrpSpPr>
                <a:grpSpLocks/>
              </p:cNvGrpSpPr>
              <p:nvPr/>
            </p:nvGrpSpPr>
            <p:grpSpPr bwMode="auto">
              <a:xfrm>
                <a:off x="2641" y="1488"/>
                <a:ext cx="2496" cy="2436"/>
                <a:chOff x="2641" y="1488"/>
                <a:chExt cx="2496" cy="2436"/>
              </a:xfrm>
            </p:grpSpPr>
            <p:sp>
              <p:nvSpPr>
                <p:cNvPr id="8809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089" name="Group 32"/>
              <p:cNvGrpSpPr>
                <a:grpSpLocks/>
              </p:cNvGrpSpPr>
              <p:nvPr/>
            </p:nvGrpSpPr>
            <p:grpSpPr bwMode="auto">
              <a:xfrm>
                <a:off x="4864" y="3099"/>
                <a:ext cx="432" cy="877"/>
                <a:chOff x="4864" y="3099"/>
                <a:chExt cx="432" cy="877"/>
              </a:xfrm>
            </p:grpSpPr>
            <p:sp>
              <p:nvSpPr>
                <p:cNvPr id="8809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8807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8072" name="Straight Arrow Connector 101"/>
          <p:cNvCxnSpPr>
            <a:cxnSpLocks noChangeShapeType="1"/>
          </p:cNvCxnSpPr>
          <p:nvPr/>
        </p:nvCxnSpPr>
        <p:spPr bwMode="auto">
          <a:xfrm>
            <a:off x="381000" y="35179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5511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&lt;line=2&gt;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2949575" y="5486400"/>
            <a:ext cx="3481388"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b, right&gt;</a:t>
            </a:r>
          </a:p>
        </p:txBody>
      </p:sp>
      <p:grpSp>
        <p:nvGrpSpPr>
          <p:cNvPr id="26" name="Group 25"/>
          <p:cNvGrpSpPr>
            <a:grpSpLocks/>
          </p:cNvGrpSpPr>
          <p:nvPr/>
        </p:nvGrpSpPr>
        <p:grpSpPr bwMode="auto">
          <a:xfrm>
            <a:off x="7772400" y="425450"/>
            <a:ext cx="1227138" cy="2012950"/>
            <a:chOff x="7772400" y="425450"/>
            <a:chExt cx="1227138" cy="2012950"/>
          </a:xfrm>
        </p:grpSpPr>
        <p:grpSp>
          <p:nvGrpSpPr>
            <p:cNvPr id="88078" name="Group 8"/>
            <p:cNvGrpSpPr>
              <a:grpSpLocks/>
            </p:cNvGrpSpPr>
            <p:nvPr/>
          </p:nvGrpSpPr>
          <p:grpSpPr bwMode="auto">
            <a:xfrm>
              <a:off x="7772400" y="425450"/>
              <a:ext cx="1227138" cy="2012950"/>
              <a:chOff x="3602" y="624"/>
              <a:chExt cx="773" cy="1268"/>
            </a:xfrm>
          </p:grpSpPr>
          <p:sp>
            <p:nvSpPr>
              <p:cNvPr id="880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8081"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80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6"/>
          <p:cNvSpPr>
            <a:spLocks noChangeArrowheads="1"/>
          </p:cNvSpPr>
          <p:nvPr/>
        </p:nvSpPr>
        <p:spPr bwMode="auto">
          <a:xfrm>
            <a:off x="8102600" y="977900"/>
            <a:ext cx="863600" cy="368300"/>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=2</a:t>
            </a:r>
          </a:p>
        </p:txBody>
      </p:sp>
      <p:sp>
        <p:nvSpPr>
          <p:cNvPr id="36" name="Rectangle 26"/>
          <p:cNvSpPr>
            <a:spLocks noChangeArrowheads="1"/>
          </p:cNvSpPr>
          <p:nvPr/>
        </p:nvSpPr>
        <p:spPr bwMode="auto">
          <a:xfrm>
            <a:off x="7391400" y="2514600"/>
            <a:ext cx="1752600" cy="1754188"/>
          </a:xfrm>
          <a:prstGeom prst="rect">
            <a:avLst/>
          </a:prstGeom>
          <a:noFill/>
          <a:ln w="25400" cap="sq" algn="ctr">
            <a:noFill/>
            <a:miter lim="800000"/>
            <a:headEnd/>
            <a:tailEnd/>
          </a:ln>
          <a:effectLst/>
        </p:spPr>
        <p:txBody>
          <a:bodyPr lIns="274320" rIns="274320">
            <a:spAutoFit/>
          </a:bodyPr>
          <a:lstStyle/>
          <a:p>
            <a:pPr algn="ctr" eaLnBrk="0" hangingPunct="0">
              <a:defRPr/>
            </a:pPr>
            <a:r>
              <a:rPr lang="en-US" sz="1800" dirty="0">
                <a:solidFill>
                  <a:srgbClr val="FF0000"/>
                </a:solidFill>
                <a:cs typeface="+mn-cs"/>
              </a:rPr>
              <a:t>No! </a:t>
            </a:r>
            <a:r>
              <a:rPr lang="en-US" sz="1800" dirty="0">
                <a:cs typeface="+mn-cs"/>
              </a:rPr>
              <a:t/>
            </a:r>
            <a:br>
              <a:rPr lang="en-US" sz="1800" dirty="0">
                <a:cs typeface="+mn-cs"/>
              </a:rPr>
            </a:br>
            <a:r>
              <a:rPr lang="en-US" sz="1800" dirty="0">
                <a:cs typeface="+mn-cs"/>
              </a:rPr>
              <a:t>Cant store </a:t>
            </a:r>
            <a:r>
              <a:rPr lang="en-US" sz="1800" dirty="0" err="1">
                <a:cs typeface="+mn-cs"/>
              </a:rPr>
              <a:t>i</a:t>
            </a:r>
            <a:r>
              <a:rPr lang="en-US" sz="1800" dirty="0">
                <a:cs typeface="+mn-cs"/>
              </a:rPr>
              <a:t>.</a:t>
            </a:r>
          </a:p>
          <a:p>
            <a:pPr algn="ctr" eaLnBrk="0" hangingPunct="0">
              <a:defRPr/>
            </a:pPr>
            <a:r>
              <a:rPr lang="en-US" sz="1800" dirty="0">
                <a:cs typeface="+mn-cs"/>
              </a:rPr>
              <a:t>Takes more than constant memory.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1+#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1+#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95"/>
                                        </p:tgtEl>
                                        <p:attrNameLst>
                                          <p:attrName>style.visibility</p:attrName>
                                        </p:attrNameLst>
                                      </p:cBhvr>
                                      <p:to>
                                        <p:strVal val="visible"/>
                                      </p:to>
                                    </p:set>
                                    <p:anim calcmode="lin" valueType="num">
                                      <p:cBhvr additive="base">
                                        <p:cTn id="25" dur="500" fill="hold"/>
                                        <p:tgtEl>
                                          <p:spTgt spid="195"/>
                                        </p:tgtEl>
                                        <p:attrNameLst>
                                          <p:attrName>ppt_x</p:attrName>
                                        </p:attrNameLst>
                                      </p:cBhvr>
                                      <p:tavLst>
                                        <p:tav tm="0">
                                          <p:val>
                                            <p:strVal val="0-#ppt_w/2"/>
                                          </p:val>
                                        </p:tav>
                                        <p:tav tm="100000">
                                          <p:val>
                                            <p:strVal val="#ppt_x"/>
                                          </p:val>
                                        </p:tav>
                                      </p:tavLst>
                                    </p:anim>
                                    <p:anim calcmode="lin" valueType="num">
                                      <p:cBhvr additive="base">
                                        <p:cTn id="26" dur="500" fill="hold"/>
                                        <p:tgtEl>
                                          <p:spTgt spid="1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5" grpId="0"/>
      <p:bldP spid="3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909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260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9094" name="Group 22"/>
          <p:cNvGrpSpPr>
            <a:grpSpLocks/>
          </p:cNvGrpSpPr>
          <p:nvPr/>
        </p:nvGrpSpPr>
        <p:grpSpPr bwMode="auto">
          <a:xfrm>
            <a:off x="1169988" y="604838"/>
            <a:ext cx="747712" cy="461962"/>
            <a:chOff x="1224" y="2539"/>
            <a:chExt cx="2280" cy="1785"/>
          </a:xfrm>
        </p:grpSpPr>
        <p:sp>
          <p:nvSpPr>
            <p:cNvPr id="891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9109" name="Group 24"/>
            <p:cNvGrpSpPr>
              <a:grpSpLocks/>
            </p:cNvGrpSpPr>
            <p:nvPr/>
          </p:nvGrpSpPr>
          <p:grpSpPr bwMode="auto">
            <a:xfrm>
              <a:off x="1584" y="2688"/>
              <a:ext cx="1216" cy="1440"/>
              <a:chOff x="2641" y="1488"/>
              <a:chExt cx="2655" cy="2488"/>
            </a:xfrm>
          </p:grpSpPr>
          <p:grpSp>
            <p:nvGrpSpPr>
              <p:cNvPr id="89110" name="Group 25"/>
              <p:cNvGrpSpPr>
                <a:grpSpLocks/>
              </p:cNvGrpSpPr>
              <p:nvPr/>
            </p:nvGrpSpPr>
            <p:grpSpPr bwMode="auto">
              <a:xfrm>
                <a:off x="2641" y="1488"/>
                <a:ext cx="2496" cy="2436"/>
                <a:chOff x="2641" y="1488"/>
                <a:chExt cx="2496" cy="2436"/>
              </a:xfrm>
            </p:grpSpPr>
            <p:sp>
              <p:nvSpPr>
                <p:cNvPr id="891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9111" name="Group 32"/>
              <p:cNvGrpSpPr>
                <a:grpSpLocks/>
              </p:cNvGrpSpPr>
              <p:nvPr/>
            </p:nvGrpSpPr>
            <p:grpSpPr bwMode="auto">
              <a:xfrm>
                <a:off x="4864" y="3099"/>
                <a:ext cx="432" cy="877"/>
                <a:chOff x="4864" y="3099"/>
                <a:chExt cx="432" cy="877"/>
              </a:xfrm>
            </p:grpSpPr>
            <p:sp>
              <p:nvSpPr>
                <p:cNvPr id="891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8909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9096" name="Straight Arrow Connector 101"/>
          <p:cNvCxnSpPr>
            <a:cxnSpLocks noChangeShapeType="1"/>
          </p:cNvCxnSpPr>
          <p:nvPr/>
        </p:nvCxnSpPr>
        <p:spPr bwMode="auto">
          <a:xfrm>
            <a:off x="381000" y="37084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813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1, right&gt;</a:t>
            </a:r>
          </a:p>
        </p:txBody>
      </p:sp>
      <p:grpSp>
        <p:nvGrpSpPr>
          <p:cNvPr id="89099" name="Group 25"/>
          <p:cNvGrpSpPr>
            <a:grpSpLocks/>
          </p:cNvGrpSpPr>
          <p:nvPr/>
        </p:nvGrpSpPr>
        <p:grpSpPr bwMode="auto">
          <a:xfrm>
            <a:off x="7772400" y="425450"/>
            <a:ext cx="1227138" cy="2012950"/>
            <a:chOff x="7772400" y="425450"/>
            <a:chExt cx="1227138" cy="2012950"/>
          </a:xfrm>
        </p:grpSpPr>
        <p:grpSp>
          <p:nvGrpSpPr>
            <p:cNvPr id="89100" name="Group 8"/>
            <p:cNvGrpSpPr>
              <a:grpSpLocks/>
            </p:cNvGrpSpPr>
            <p:nvPr/>
          </p:nvGrpSpPr>
          <p:grpSpPr bwMode="auto">
            <a:xfrm>
              <a:off x="7772400" y="425450"/>
              <a:ext cx="1227138" cy="2012950"/>
              <a:chOff x="3602" y="624"/>
              <a:chExt cx="773" cy="1268"/>
            </a:xfrm>
          </p:grpSpPr>
          <p:sp>
            <p:nvSpPr>
              <p:cNvPr id="891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9103"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91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011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22"/>
          <p:cNvGrpSpPr>
            <a:grpSpLocks/>
          </p:cNvGrpSpPr>
          <p:nvPr/>
        </p:nvGrpSpPr>
        <p:grpSpPr bwMode="auto">
          <a:xfrm>
            <a:off x="1169988" y="604838"/>
            <a:ext cx="747712" cy="461962"/>
            <a:chOff x="1224" y="2539"/>
            <a:chExt cx="2280" cy="1785"/>
          </a:xfrm>
        </p:grpSpPr>
        <p:sp>
          <p:nvSpPr>
            <p:cNvPr id="9013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0135" name="Group 24"/>
            <p:cNvGrpSpPr>
              <a:grpSpLocks/>
            </p:cNvGrpSpPr>
            <p:nvPr/>
          </p:nvGrpSpPr>
          <p:grpSpPr bwMode="auto">
            <a:xfrm>
              <a:off x="1584" y="2688"/>
              <a:ext cx="1216" cy="1440"/>
              <a:chOff x="2641" y="1488"/>
              <a:chExt cx="2655" cy="2488"/>
            </a:xfrm>
          </p:grpSpPr>
          <p:grpSp>
            <p:nvGrpSpPr>
              <p:cNvPr id="90136" name="Group 25"/>
              <p:cNvGrpSpPr>
                <a:grpSpLocks/>
              </p:cNvGrpSpPr>
              <p:nvPr/>
            </p:nvGrpSpPr>
            <p:grpSpPr bwMode="auto">
              <a:xfrm>
                <a:off x="2641" y="1488"/>
                <a:ext cx="2496" cy="2436"/>
                <a:chOff x="2641" y="1488"/>
                <a:chExt cx="2496" cy="2436"/>
              </a:xfrm>
            </p:grpSpPr>
            <p:sp>
              <p:nvSpPr>
                <p:cNvPr id="9014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137" name="Group 32"/>
              <p:cNvGrpSpPr>
                <a:grpSpLocks/>
              </p:cNvGrpSpPr>
              <p:nvPr/>
            </p:nvGrpSpPr>
            <p:grpSpPr bwMode="auto">
              <a:xfrm>
                <a:off x="4864" y="3099"/>
                <a:ext cx="432" cy="877"/>
                <a:chOff x="4864" y="3099"/>
                <a:chExt cx="432" cy="877"/>
              </a:xfrm>
            </p:grpSpPr>
            <p:sp>
              <p:nvSpPr>
                <p:cNvPr id="9013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3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011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0120" name="Straight Arrow Connector 101"/>
          <p:cNvCxnSpPr>
            <a:cxnSpLocks noChangeShapeType="1"/>
          </p:cNvCxnSpPr>
          <p:nvPr/>
        </p:nvCxnSpPr>
        <p:spPr bwMode="auto">
          <a:xfrm>
            <a:off x="381000" y="37084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813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1, right&gt;</a:t>
            </a:r>
          </a:p>
        </p:txBody>
      </p:sp>
      <p:grpSp>
        <p:nvGrpSpPr>
          <p:cNvPr id="90123" name="Group 25"/>
          <p:cNvGrpSpPr>
            <a:grpSpLocks/>
          </p:cNvGrpSpPr>
          <p:nvPr/>
        </p:nvGrpSpPr>
        <p:grpSpPr bwMode="auto">
          <a:xfrm>
            <a:off x="7772400" y="425450"/>
            <a:ext cx="1227138" cy="2012950"/>
            <a:chOff x="7772400" y="425450"/>
            <a:chExt cx="1227138" cy="2012950"/>
          </a:xfrm>
        </p:grpSpPr>
        <p:grpSp>
          <p:nvGrpSpPr>
            <p:cNvPr id="90126" name="Group 8"/>
            <p:cNvGrpSpPr>
              <a:grpSpLocks/>
            </p:cNvGrpSpPr>
            <p:nvPr/>
          </p:nvGrpSpPr>
          <p:grpSpPr bwMode="auto">
            <a:xfrm>
              <a:off x="7772400" y="425450"/>
              <a:ext cx="1227138" cy="2012950"/>
              <a:chOff x="3602" y="624"/>
              <a:chExt cx="773" cy="1268"/>
            </a:xfrm>
          </p:grpSpPr>
          <p:sp>
            <p:nvSpPr>
              <p:cNvPr id="9012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0129"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3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013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0"/>
          <p:cNvSpPr>
            <a:spLocks noChangeArrowheads="1"/>
          </p:cNvSpPr>
          <p:nvPr/>
        </p:nvSpPr>
        <p:spPr bwMode="auto">
          <a:xfrm>
            <a:off x="685800"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182938" y="59388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0, right&gt;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1141"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1181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22"/>
          <p:cNvGrpSpPr>
            <a:grpSpLocks/>
          </p:cNvGrpSpPr>
          <p:nvPr/>
        </p:nvGrpSpPr>
        <p:grpSpPr bwMode="auto">
          <a:xfrm>
            <a:off x="1169988" y="604838"/>
            <a:ext cx="747712" cy="461962"/>
            <a:chOff x="1224" y="2539"/>
            <a:chExt cx="2280" cy="1785"/>
          </a:xfrm>
        </p:grpSpPr>
        <p:sp>
          <p:nvSpPr>
            <p:cNvPr id="9116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1161" name="Group 24"/>
            <p:cNvGrpSpPr>
              <a:grpSpLocks/>
            </p:cNvGrpSpPr>
            <p:nvPr/>
          </p:nvGrpSpPr>
          <p:grpSpPr bwMode="auto">
            <a:xfrm>
              <a:off x="1584" y="2688"/>
              <a:ext cx="1216" cy="1440"/>
              <a:chOff x="2641" y="1488"/>
              <a:chExt cx="2655" cy="2488"/>
            </a:xfrm>
          </p:grpSpPr>
          <p:grpSp>
            <p:nvGrpSpPr>
              <p:cNvPr id="91162" name="Group 25"/>
              <p:cNvGrpSpPr>
                <a:grpSpLocks/>
              </p:cNvGrpSpPr>
              <p:nvPr/>
            </p:nvGrpSpPr>
            <p:grpSpPr bwMode="auto">
              <a:xfrm>
                <a:off x="2641" y="1488"/>
                <a:ext cx="2496" cy="2436"/>
                <a:chOff x="2641" y="1488"/>
                <a:chExt cx="2496" cy="2436"/>
              </a:xfrm>
            </p:grpSpPr>
            <p:sp>
              <p:nvSpPr>
                <p:cNvPr id="9116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1163" name="Group 32"/>
              <p:cNvGrpSpPr>
                <a:grpSpLocks/>
              </p:cNvGrpSpPr>
              <p:nvPr/>
            </p:nvGrpSpPr>
            <p:grpSpPr bwMode="auto">
              <a:xfrm>
                <a:off x="4864" y="3099"/>
                <a:ext cx="432" cy="877"/>
                <a:chOff x="4864" y="3099"/>
                <a:chExt cx="432" cy="877"/>
              </a:xfrm>
            </p:grpSpPr>
            <p:sp>
              <p:nvSpPr>
                <p:cNvPr id="9116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114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1144" name="Straight Arrow Connector 101"/>
          <p:cNvCxnSpPr>
            <a:cxnSpLocks noChangeShapeType="1"/>
          </p:cNvCxnSpPr>
          <p:nvPr/>
        </p:nvCxnSpPr>
        <p:spPr bwMode="auto">
          <a:xfrm>
            <a:off x="381000" y="37084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813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1, right&gt;</a:t>
            </a:r>
          </a:p>
        </p:txBody>
      </p:sp>
      <p:grpSp>
        <p:nvGrpSpPr>
          <p:cNvPr id="91147" name="Group 25"/>
          <p:cNvGrpSpPr>
            <a:grpSpLocks/>
          </p:cNvGrpSpPr>
          <p:nvPr/>
        </p:nvGrpSpPr>
        <p:grpSpPr bwMode="auto">
          <a:xfrm>
            <a:off x="7772400" y="425450"/>
            <a:ext cx="1227138" cy="2012950"/>
            <a:chOff x="7772400" y="425450"/>
            <a:chExt cx="1227138" cy="2012950"/>
          </a:xfrm>
        </p:grpSpPr>
        <p:grpSp>
          <p:nvGrpSpPr>
            <p:cNvPr id="91152" name="Group 8"/>
            <p:cNvGrpSpPr>
              <a:grpSpLocks/>
            </p:cNvGrpSpPr>
            <p:nvPr/>
          </p:nvGrpSpPr>
          <p:grpSpPr bwMode="auto">
            <a:xfrm>
              <a:off x="7772400" y="425450"/>
              <a:ext cx="1227138" cy="2012950"/>
              <a:chOff x="3602" y="624"/>
              <a:chExt cx="773" cy="1268"/>
            </a:xfrm>
          </p:grpSpPr>
          <p:sp>
            <p:nvSpPr>
              <p:cNvPr id="9115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1155"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5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115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0"/>
          <p:cNvSpPr>
            <a:spLocks noChangeArrowheads="1"/>
          </p:cNvSpPr>
          <p:nvPr/>
        </p:nvSpPr>
        <p:spPr bwMode="auto">
          <a:xfrm>
            <a:off x="685800"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182938" y="59388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&lt;line=3,a=0&gt;</a:t>
            </a:r>
            <a:r>
              <a:rPr lang="en-US" sz="2400" i="1" dirty="0">
                <a:solidFill>
                  <a:schemeClr val="accent2"/>
                </a:solidFill>
                <a:effectLst>
                  <a:outerShdw blurRad="38100" dist="38100" dir="2700000" algn="tl">
                    <a:srgbClr val="000000"/>
                  </a:outerShdw>
                </a:effectLst>
              </a:rPr>
              <a:t>, 0, right&gt;</a:t>
            </a:r>
          </a:p>
        </p:txBody>
      </p:sp>
      <p:sp>
        <p:nvSpPr>
          <p:cNvPr id="37" name="Rectangle 20"/>
          <p:cNvSpPr>
            <a:spLocks noChangeArrowheads="1"/>
          </p:cNvSpPr>
          <p:nvPr/>
        </p:nvSpPr>
        <p:spPr bwMode="auto">
          <a:xfrm>
            <a:off x="684213" y="64087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3181350" y="63833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&lt;line=5,a=0&gt;</a:t>
            </a:r>
            <a:r>
              <a:rPr lang="en-US" sz="2400" i="1" dirty="0">
                <a:solidFill>
                  <a:schemeClr val="accent2"/>
                </a:solidFill>
                <a:effectLst>
                  <a:outerShdw blurRad="38100" dist="38100" dir="2700000" algn="tl">
                    <a:srgbClr val="000000"/>
                  </a:outerShdw>
                </a:effectLst>
              </a:rPr>
              <a:t>, b, right&gt;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2165"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2705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166" name="Group 22"/>
          <p:cNvGrpSpPr>
            <a:grpSpLocks/>
          </p:cNvGrpSpPr>
          <p:nvPr/>
        </p:nvGrpSpPr>
        <p:grpSpPr bwMode="auto">
          <a:xfrm>
            <a:off x="1169988" y="604838"/>
            <a:ext cx="747712" cy="461962"/>
            <a:chOff x="1224" y="2539"/>
            <a:chExt cx="2280" cy="1785"/>
          </a:xfrm>
        </p:grpSpPr>
        <p:sp>
          <p:nvSpPr>
            <p:cNvPr id="9218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2185" name="Group 24"/>
            <p:cNvGrpSpPr>
              <a:grpSpLocks/>
            </p:cNvGrpSpPr>
            <p:nvPr/>
          </p:nvGrpSpPr>
          <p:grpSpPr bwMode="auto">
            <a:xfrm>
              <a:off x="1584" y="2688"/>
              <a:ext cx="1216" cy="1440"/>
              <a:chOff x="2641" y="1488"/>
              <a:chExt cx="2655" cy="2488"/>
            </a:xfrm>
          </p:grpSpPr>
          <p:grpSp>
            <p:nvGrpSpPr>
              <p:cNvPr id="92186" name="Group 25"/>
              <p:cNvGrpSpPr>
                <a:grpSpLocks/>
              </p:cNvGrpSpPr>
              <p:nvPr/>
            </p:nvGrpSpPr>
            <p:grpSpPr bwMode="auto">
              <a:xfrm>
                <a:off x="2641" y="1488"/>
                <a:ext cx="2496" cy="2436"/>
                <a:chOff x="2641" y="1488"/>
                <a:chExt cx="2496" cy="2436"/>
              </a:xfrm>
            </p:grpSpPr>
            <p:sp>
              <p:nvSpPr>
                <p:cNvPr id="9219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2187" name="Group 32"/>
              <p:cNvGrpSpPr>
                <a:grpSpLocks/>
              </p:cNvGrpSpPr>
              <p:nvPr/>
            </p:nvGrpSpPr>
            <p:grpSpPr bwMode="auto">
              <a:xfrm>
                <a:off x="4864" y="3099"/>
                <a:ext cx="432" cy="877"/>
                <a:chOff x="4864" y="3099"/>
                <a:chExt cx="432" cy="877"/>
              </a:xfrm>
            </p:grpSpPr>
            <p:sp>
              <p:nvSpPr>
                <p:cNvPr id="9218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8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216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2168" name="Straight Arrow Connector 101"/>
          <p:cNvCxnSpPr>
            <a:cxnSpLocks noChangeShapeType="1"/>
          </p:cNvCxnSpPr>
          <p:nvPr/>
        </p:nvCxnSpPr>
        <p:spPr bwMode="auto">
          <a:xfrm>
            <a:off x="381000" y="40767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&lt;line=5,a=0&gt;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051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&lt;line=5,a=0&gt;</a:t>
            </a:r>
            <a:r>
              <a:rPr lang="en-US" sz="2400" i="1" dirty="0">
                <a:solidFill>
                  <a:schemeClr val="accent2"/>
                </a:solidFill>
                <a:effectLst>
                  <a:outerShdw blurRad="38100" dist="38100" dir="2700000" algn="tl">
                    <a:srgbClr val="000000"/>
                  </a:outerShdw>
                </a:effectLst>
              </a:rPr>
              <a:t>, 0, right&gt;</a:t>
            </a:r>
          </a:p>
        </p:txBody>
      </p:sp>
      <p:grpSp>
        <p:nvGrpSpPr>
          <p:cNvPr id="92171" name="Group 25"/>
          <p:cNvGrpSpPr>
            <a:grpSpLocks/>
          </p:cNvGrpSpPr>
          <p:nvPr/>
        </p:nvGrpSpPr>
        <p:grpSpPr bwMode="auto">
          <a:xfrm>
            <a:off x="7772400" y="425450"/>
            <a:ext cx="1227138" cy="2012950"/>
            <a:chOff x="7772400" y="425450"/>
            <a:chExt cx="1227138" cy="2012950"/>
          </a:xfrm>
        </p:grpSpPr>
        <p:grpSp>
          <p:nvGrpSpPr>
            <p:cNvPr id="92176" name="Group 8"/>
            <p:cNvGrpSpPr>
              <a:grpSpLocks/>
            </p:cNvGrpSpPr>
            <p:nvPr/>
          </p:nvGrpSpPr>
          <p:grpSpPr bwMode="auto">
            <a:xfrm>
              <a:off x="7772400" y="425450"/>
              <a:ext cx="1227138" cy="2012950"/>
              <a:chOff x="3602" y="624"/>
              <a:chExt cx="773" cy="1268"/>
            </a:xfrm>
          </p:grpSpPr>
          <p:sp>
            <p:nvSpPr>
              <p:cNvPr id="9217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2179"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8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218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0"/>
          <p:cNvSpPr>
            <a:spLocks noChangeArrowheads="1"/>
          </p:cNvSpPr>
          <p:nvPr/>
        </p:nvSpPr>
        <p:spPr bwMode="auto">
          <a:xfrm>
            <a:off x="685800"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&lt;line=5,a=0&gt;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182938" y="59388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&lt;line=5,a=0&gt;</a:t>
            </a:r>
            <a:r>
              <a:rPr lang="en-US" sz="2400" i="1" dirty="0">
                <a:solidFill>
                  <a:schemeClr val="accent2"/>
                </a:solidFill>
                <a:effectLst>
                  <a:outerShdw blurRad="38100" dist="38100" dir="2700000" algn="tl">
                    <a:srgbClr val="000000"/>
                  </a:outerShdw>
                </a:effectLst>
              </a:rPr>
              <a:t>, 1, right&gt;</a:t>
            </a:r>
          </a:p>
        </p:txBody>
      </p:sp>
      <p:sp>
        <p:nvSpPr>
          <p:cNvPr id="37" name="Rectangle 20"/>
          <p:cNvSpPr>
            <a:spLocks noChangeArrowheads="1"/>
          </p:cNvSpPr>
          <p:nvPr/>
        </p:nvSpPr>
        <p:spPr bwMode="auto">
          <a:xfrm>
            <a:off x="684213" y="64087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&lt;line=5,a=0&gt;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3181350" y="6383338"/>
            <a:ext cx="33020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&lt;line=6,a=0&gt;</a:t>
            </a:r>
            <a:r>
              <a:rPr lang="en-US" sz="2400" i="1" dirty="0">
                <a:solidFill>
                  <a:schemeClr val="accent2"/>
                </a:solidFill>
                <a:effectLst>
                  <a:outerShdw blurRad="38100" dist="38100" dir="2700000" algn="tl">
                    <a:srgbClr val="000000"/>
                  </a:outerShdw>
                </a:effectLst>
              </a:rPr>
              <a:t>, b, stay&gt;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0-#ppt_w/2"/>
                                          </p:val>
                                        </p:tav>
                                        <p:tav tm="100000">
                                          <p:val>
                                            <p:strVal val="#ppt_x"/>
                                          </p:val>
                                        </p:tav>
                                      </p:tavLst>
                                    </p:anim>
                                    <p:anim calcmode="lin" valueType="num">
                                      <p:cBhvr additive="base">
                                        <p:cTn id="16" dur="500" fill="hold"/>
                                        <p:tgtEl>
                                          <p:spTgt spid="3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5" grpId="0"/>
      <p:bldP spid="36" grpId="0"/>
      <p:bldP spid="37" grpId="0"/>
      <p:bldP spid="3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318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4643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90" name="Group 22"/>
          <p:cNvGrpSpPr>
            <a:grpSpLocks/>
          </p:cNvGrpSpPr>
          <p:nvPr/>
        </p:nvGrpSpPr>
        <p:grpSpPr bwMode="auto">
          <a:xfrm>
            <a:off x="1169988" y="604838"/>
            <a:ext cx="747712" cy="461962"/>
            <a:chOff x="1224" y="2539"/>
            <a:chExt cx="2280" cy="1785"/>
          </a:xfrm>
        </p:grpSpPr>
        <p:sp>
          <p:nvSpPr>
            <p:cNvPr id="932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3209" name="Group 24"/>
            <p:cNvGrpSpPr>
              <a:grpSpLocks/>
            </p:cNvGrpSpPr>
            <p:nvPr/>
          </p:nvGrpSpPr>
          <p:grpSpPr bwMode="auto">
            <a:xfrm>
              <a:off x="1584" y="2688"/>
              <a:ext cx="1216" cy="1440"/>
              <a:chOff x="2641" y="1488"/>
              <a:chExt cx="2655" cy="2488"/>
            </a:xfrm>
          </p:grpSpPr>
          <p:grpSp>
            <p:nvGrpSpPr>
              <p:cNvPr id="93210" name="Group 25"/>
              <p:cNvGrpSpPr>
                <a:grpSpLocks/>
              </p:cNvGrpSpPr>
              <p:nvPr/>
            </p:nvGrpSpPr>
            <p:grpSpPr bwMode="auto">
              <a:xfrm>
                <a:off x="2641" y="1488"/>
                <a:ext cx="2496" cy="2436"/>
                <a:chOff x="2641" y="1488"/>
                <a:chExt cx="2496" cy="2436"/>
              </a:xfrm>
            </p:grpSpPr>
            <p:sp>
              <p:nvSpPr>
                <p:cNvPr id="932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3211" name="Group 32"/>
              <p:cNvGrpSpPr>
                <a:grpSpLocks/>
              </p:cNvGrpSpPr>
              <p:nvPr/>
            </p:nvGrpSpPr>
            <p:grpSpPr bwMode="auto">
              <a:xfrm>
                <a:off x="4864" y="3099"/>
                <a:ext cx="432" cy="877"/>
                <a:chOff x="4864" y="3099"/>
                <a:chExt cx="432" cy="877"/>
              </a:xfrm>
            </p:grpSpPr>
            <p:sp>
              <p:nvSpPr>
                <p:cNvPr id="932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319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3192" name="Straight Arrow Connector 101"/>
          <p:cNvCxnSpPr>
            <a:cxnSpLocks noChangeShapeType="1"/>
          </p:cNvCxnSpPr>
          <p:nvPr/>
        </p:nvCxnSpPr>
        <p:spPr bwMode="auto">
          <a:xfrm>
            <a:off x="381000" y="42545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&lt;line=6,a=0&gt;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051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&lt;line=7,a=0&gt;</a:t>
            </a:r>
            <a:r>
              <a:rPr lang="en-US" sz="2400" i="1" dirty="0">
                <a:solidFill>
                  <a:schemeClr val="accent2"/>
                </a:solidFill>
                <a:effectLst>
                  <a:outerShdw blurRad="38100" dist="38100" dir="2700000" algn="tl">
                    <a:srgbClr val="000000"/>
                  </a:outerShdw>
                </a:effectLst>
              </a:rPr>
              <a:t>, 0, right&gt;</a:t>
            </a:r>
          </a:p>
        </p:txBody>
      </p:sp>
      <p:grpSp>
        <p:nvGrpSpPr>
          <p:cNvPr id="93195" name="Group 25"/>
          <p:cNvGrpSpPr>
            <a:grpSpLocks/>
          </p:cNvGrpSpPr>
          <p:nvPr/>
        </p:nvGrpSpPr>
        <p:grpSpPr bwMode="auto">
          <a:xfrm>
            <a:off x="7772400" y="425450"/>
            <a:ext cx="1227138" cy="2012950"/>
            <a:chOff x="7772400" y="425450"/>
            <a:chExt cx="1227138" cy="2012950"/>
          </a:xfrm>
        </p:grpSpPr>
        <p:grpSp>
          <p:nvGrpSpPr>
            <p:cNvPr id="93200" name="Group 8"/>
            <p:cNvGrpSpPr>
              <a:grpSpLocks/>
            </p:cNvGrpSpPr>
            <p:nvPr/>
          </p:nvGrpSpPr>
          <p:grpSpPr bwMode="auto">
            <a:xfrm>
              <a:off x="7772400" y="425450"/>
              <a:ext cx="1227138" cy="2012950"/>
              <a:chOff x="3602" y="624"/>
              <a:chExt cx="773" cy="1268"/>
            </a:xfrm>
          </p:grpSpPr>
          <p:sp>
            <p:nvSpPr>
              <p:cNvPr id="932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3203"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32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0"/>
          <p:cNvSpPr>
            <a:spLocks noChangeArrowheads="1"/>
          </p:cNvSpPr>
          <p:nvPr/>
        </p:nvSpPr>
        <p:spPr bwMode="auto">
          <a:xfrm>
            <a:off x="728663"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&lt;line=7,a=0&gt;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182938" y="59388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&lt;line=8,a=0&gt;</a:t>
            </a:r>
            <a:r>
              <a:rPr lang="en-US" sz="2400" i="1" dirty="0">
                <a:solidFill>
                  <a:schemeClr val="accent2"/>
                </a:solidFill>
                <a:effectLst>
                  <a:outerShdw blurRad="38100" dist="38100" dir="2700000" algn="tl">
                    <a:srgbClr val="000000"/>
                  </a:outerShdw>
                </a:effectLst>
              </a:rPr>
              <a:t>, 0, right&gt;</a:t>
            </a:r>
          </a:p>
        </p:txBody>
      </p:sp>
      <p:sp>
        <p:nvSpPr>
          <p:cNvPr id="37" name="Rectangle 20"/>
          <p:cNvSpPr>
            <a:spLocks noChangeArrowheads="1"/>
          </p:cNvSpPr>
          <p:nvPr/>
        </p:nvSpPr>
        <p:spPr bwMode="auto">
          <a:xfrm>
            <a:off x="728663" y="6408738"/>
            <a:ext cx="2944812"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&lt;line=8,a=0&gt;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3181350" y="6383338"/>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&lt;line=9,a=0&gt;</a:t>
            </a:r>
            <a:r>
              <a:rPr lang="en-US" sz="2400" i="1" dirty="0">
                <a:solidFill>
                  <a:schemeClr val="accent2"/>
                </a:solidFill>
                <a:effectLst>
                  <a:outerShdw blurRad="38100" dist="38100" dir="2700000" algn="tl">
                    <a:srgbClr val="000000"/>
                  </a:outerShdw>
                </a:effectLst>
              </a:rPr>
              <a:t>, 0, right&gt;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0-#ppt_w/2"/>
                                          </p:val>
                                        </p:tav>
                                        <p:tav tm="100000">
                                          <p:val>
                                            <p:strVal val="#ppt_x"/>
                                          </p:val>
                                        </p:tav>
                                      </p:tavLst>
                                    </p:anim>
                                    <p:anim calcmode="lin" valueType="num">
                                      <p:cBhvr additive="base">
                                        <p:cTn id="16" dur="500" fill="hold"/>
                                        <p:tgtEl>
                                          <p:spTgt spid="3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5" grpId="0"/>
      <p:bldP spid="36" grpId="0"/>
      <p:bldP spid="37" grpId="0"/>
      <p:bldP spid="3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bb</a:t>
            </a:r>
          </a:p>
        </p:txBody>
      </p:sp>
      <p:pic>
        <p:nvPicPr>
          <p:cNvPr id="9421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4214" name="Group 22"/>
          <p:cNvGrpSpPr>
            <a:grpSpLocks/>
          </p:cNvGrpSpPr>
          <p:nvPr/>
        </p:nvGrpSpPr>
        <p:grpSpPr bwMode="auto">
          <a:xfrm>
            <a:off x="1169988" y="604838"/>
            <a:ext cx="747712" cy="461962"/>
            <a:chOff x="1224" y="2539"/>
            <a:chExt cx="2280" cy="1785"/>
          </a:xfrm>
        </p:grpSpPr>
        <p:sp>
          <p:nvSpPr>
            <p:cNvPr id="9423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4232" name="Group 24"/>
            <p:cNvGrpSpPr>
              <a:grpSpLocks/>
            </p:cNvGrpSpPr>
            <p:nvPr/>
          </p:nvGrpSpPr>
          <p:grpSpPr bwMode="auto">
            <a:xfrm>
              <a:off x="1584" y="2688"/>
              <a:ext cx="1216" cy="1440"/>
              <a:chOff x="2641" y="1488"/>
              <a:chExt cx="2655" cy="2488"/>
            </a:xfrm>
          </p:grpSpPr>
          <p:grpSp>
            <p:nvGrpSpPr>
              <p:cNvPr id="94233" name="Group 25"/>
              <p:cNvGrpSpPr>
                <a:grpSpLocks/>
              </p:cNvGrpSpPr>
              <p:nvPr/>
            </p:nvGrpSpPr>
            <p:grpSpPr bwMode="auto">
              <a:xfrm>
                <a:off x="2641" y="1488"/>
                <a:ext cx="2496" cy="2436"/>
                <a:chOff x="2641" y="1488"/>
                <a:chExt cx="2496" cy="2436"/>
              </a:xfrm>
            </p:grpSpPr>
            <p:sp>
              <p:nvSpPr>
                <p:cNvPr id="9423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4234" name="Group 32"/>
              <p:cNvGrpSpPr>
                <a:grpSpLocks/>
              </p:cNvGrpSpPr>
              <p:nvPr/>
            </p:nvGrpSpPr>
            <p:grpSpPr bwMode="auto">
              <a:xfrm>
                <a:off x="4864" y="3099"/>
                <a:ext cx="432" cy="877"/>
                <a:chOff x="4864" y="3099"/>
                <a:chExt cx="432" cy="877"/>
              </a:xfrm>
            </p:grpSpPr>
            <p:sp>
              <p:nvSpPr>
                <p:cNvPr id="9423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421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4216" name="Straight Arrow Connector 101"/>
          <p:cNvCxnSpPr>
            <a:cxnSpLocks noChangeShapeType="1"/>
          </p:cNvCxnSpPr>
          <p:nvPr/>
        </p:nvCxnSpPr>
        <p:spPr bwMode="auto">
          <a:xfrm>
            <a:off x="381000" y="42545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&lt;line=9,a=0&gt;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4051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&lt;line=10,a=0&gt;</a:t>
            </a:r>
            <a:r>
              <a:rPr lang="en-US" sz="2400" i="1" dirty="0">
                <a:solidFill>
                  <a:schemeClr val="accent2"/>
                </a:solidFill>
                <a:effectLst>
                  <a:outerShdw blurRad="38100" dist="38100" dir="2700000" algn="tl">
                    <a:srgbClr val="000000"/>
                  </a:outerShdw>
                </a:effectLst>
              </a:rPr>
              <a:t>, 0, stay&gt;</a:t>
            </a:r>
          </a:p>
        </p:txBody>
      </p:sp>
      <p:grpSp>
        <p:nvGrpSpPr>
          <p:cNvPr id="94219" name="Group 25"/>
          <p:cNvGrpSpPr>
            <a:grpSpLocks/>
          </p:cNvGrpSpPr>
          <p:nvPr/>
        </p:nvGrpSpPr>
        <p:grpSpPr bwMode="auto">
          <a:xfrm>
            <a:off x="7772400" y="425450"/>
            <a:ext cx="1227138" cy="2012950"/>
            <a:chOff x="7772400" y="425450"/>
            <a:chExt cx="1227138" cy="2012950"/>
          </a:xfrm>
        </p:grpSpPr>
        <p:grpSp>
          <p:nvGrpSpPr>
            <p:cNvPr id="94223" name="Group 8"/>
            <p:cNvGrpSpPr>
              <a:grpSpLocks/>
            </p:cNvGrpSpPr>
            <p:nvPr/>
          </p:nvGrpSpPr>
          <p:grpSpPr bwMode="auto">
            <a:xfrm>
              <a:off x="7772400" y="425450"/>
              <a:ext cx="1227138" cy="2012950"/>
              <a:chOff x="3602" y="624"/>
              <a:chExt cx="773" cy="1268"/>
            </a:xfrm>
          </p:grpSpPr>
          <p:sp>
            <p:nvSpPr>
              <p:cNvPr id="94225"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4226"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27"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4228"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29"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30"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9" name="Rectangle 20"/>
          <p:cNvSpPr>
            <a:spLocks noChangeArrowheads="1"/>
          </p:cNvSpPr>
          <p:nvPr/>
        </p:nvSpPr>
        <p:spPr bwMode="auto">
          <a:xfrm>
            <a:off x="6781800" y="2590800"/>
            <a:ext cx="2144713" cy="83026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rPr>
              <a:t>Can forget a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if you like.</a:t>
            </a:r>
          </a:p>
        </p:txBody>
      </p:sp>
      <p:sp>
        <p:nvSpPr>
          <p:cNvPr id="34" name="Rectangle 20"/>
          <p:cNvSpPr>
            <a:spLocks noChangeArrowheads="1"/>
          </p:cNvSpPr>
          <p:nvPr/>
        </p:nvSpPr>
        <p:spPr bwMode="auto">
          <a:xfrm>
            <a:off x="728663"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&lt;line=9,a=1&gt;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5" name="Rectangle 20"/>
          <p:cNvSpPr>
            <a:spLocks noChangeArrowheads="1"/>
          </p:cNvSpPr>
          <p:nvPr/>
        </p:nvSpPr>
        <p:spPr bwMode="auto">
          <a:xfrm>
            <a:off x="3182938" y="5938838"/>
            <a:ext cx="34036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&lt;line=10,a=1&gt;</a:t>
            </a:r>
            <a:r>
              <a:rPr lang="en-US" sz="2400" i="1" dirty="0">
                <a:solidFill>
                  <a:schemeClr val="accent2"/>
                </a:solidFill>
                <a:effectLst>
                  <a:outerShdw blurRad="38100" dist="38100" dir="2700000" algn="tl">
                    <a:srgbClr val="000000"/>
                  </a:outerShdw>
                </a:effectLst>
              </a:rPr>
              <a:t>, 1, stay&gt;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0-#ppt_w/2"/>
                                          </p:val>
                                        </p:tav>
                                        <p:tav tm="100000">
                                          <p:val>
                                            <p:strVal val="#ppt_x"/>
                                          </p:val>
                                        </p:tav>
                                      </p:tavLst>
                                    </p:anim>
                                    <p:anim calcmode="lin" valueType="num">
                                      <p:cBhvr additive="base">
                                        <p:cTn id="20"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additive="base">
                                        <p:cTn id="25" dur="500" fill="hold"/>
                                        <p:tgtEl>
                                          <p:spTgt spid="39"/>
                                        </p:tgtEl>
                                        <p:attrNameLst>
                                          <p:attrName>ppt_x</p:attrName>
                                        </p:attrNameLst>
                                      </p:cBhvr>
                                      <p:tavLst>
                                        <p:tav tm="0">
                                          <p:val>
                                            <p:strVal val="1+#ppt_w/2"/>
                                          </p:val>
                                        </p:tav>
                                        <p:tav tm="100000">
                                          <p:val>
                                            <p:strVal val="#ppt_x"/>
                                          </p:val>
                                        </p:tav>
                                      </p:tavLst>
                                    </p:anim>
                                    <p:anim calcmode="lin" valueType="num">
                                      <p:cBhvr additive="base">
                                        <p:cTn id="26"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9" grpId="0"/>
      <p:bldP spid="34" grpId="0"/>
      <p:bldP spid="3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bb</a:t>
            </a:r>
          </a:p>
        </p:txBody>
      </p:sp>
      <p:pic>
        <p:nvPicPr>
          <p:cNvPr id="95237"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5238" name="Group 22"/>
          <p:cNvGrpSpPr>
            <a:grpSpLocks/>
          </p:cNvGrpSpPr>
          <p:nvPr/>
        </p:nvGrpSpPr>
        <p:grpSpPr bwMode="auto">
          <a:xfrm>
            <a:off x="1169988" y="604838"/>
            <a:ext cx="747712" cy="461962"/>
            <a:chOff x="1224" y="2539"/>
            <a:chExt cx="2280" cy="1785"/>
          </a:xfrm>
        </p:grpSpPr>
        <p:sp>
          <p:nvSpPr>
            <p:cNvPr id="952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5256" name="Group 24"/>
            <p:cNvGrpSpPr>
              <a:grpSpLocks/>
            </p:cNvGrpSpPr>
            <p:nvPr/>
          </p:nvGrpSpPr>
          <p:grpSpPr bwMode="auto">
            <a:xfrm>
              <a:off x="1584" y="2688"/>
              <a:ext cx="1216" cy="1440"/>
              <a:chOff x="2641" y="1488"/>
              <a:chExt cx="2655" cy="2488"/>
            </a:xfrm>
          </p:grpSpPr>
          <p:grpSp>
            <p:nvGrpSpPr>
              <p:cNvPr id="95257" name="Group 25"/>
              <p:cNvGrpSpPr>
                <a:grpSpLocks/>
              </p:cNvGrpSpPr>
              <p:nvPr/>
            </p:nvGrpSpPr>
            <p:grpSpPr bwMode="auto">
              <a:xfrm>
                <a:off x="2641" y="1488"/>
                <a:ext cx="2496" cy="2436"/>
                <a:chOff x="2641" y="1488"/>
                <a:chExt cx="2496" cy="2436"/>
              </a:xfrm>
            </p:grpSpPr>
            <p:sp>
              <p:nvSpPr>
                <p:cNvPr id="952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5258" name="Group 32"/>
              <p:cNvGrpSpPr>
                <a:grpSpLocks/>
              </p:cNvGrpSpPr>
              <p:nvPr/>
            </p:nvGrpSpPr>
            <p:grpSpPr bwMode="auto">
              <a:xfrm>
                <a:off x="4864" y="3099"/>
                <a:ext cx="432" cy="877"/>
                <a:chOff x="4864" y="3099"/>
                <a:chExt cx="432" cy="877"/>
              </a:xfrm>
            </p:grpSpPr>
            <p:sp>
              <p:nvSpPr>
                <p:cNvPr id="952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5239"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5240" name="Straight Arrow Connector 101"/>
          <p:cNvCxnSpPr>
            <a:cxnSpLocks noChangeShapeType="1"/>
          </p:cNvCxnSpPr>
          <p:nvPr/>
        </p:nvCxnSpPr>
        <p:spPr bwMode="auto">
          <a:xfrm>
            <a:off x="381000" y="42545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&lt;line=9,a=0&gt;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224213" y="5486400"/>
            <a:ext cx="30099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0, stay&gt;</a:t>
            </a:r>
          </a:p>
        </p:txBody>
      </p:sp>
      <p:grpSp>
        <p:nvGrpSpPr>
          <p:cNvPr id="95243" name="Group 25"/>
          <p:cNvGrpSpPr>
            <a:grpSpLocks/>
          </p:cNvGrpSpPr>
          <p:nvPr/>
        </p:nvGrpSpPr>
        <p:grpSpPr bwMode="auto">
          <a:xfrm>
            <a:off x="7772400" y="425450"/>
            <a:ext cx="1227138" cy="2012950"/>
            <a:chOff x="7772400" y="425450"/>
            <a:chExt cx="1227138" cy="2012950"/>
          </a:xfrm>
        </p:grpSpPr>
        <p:grpSp>
          <p:nvGrpSpPr>
            <p:cNvPr id="95247" name="Group 8"/>
            <p:cNvGrpSpPr>
              <a:grpSpLocks/>
            </p:cNvGrpSpPr>
            <p:nvPr/>
          </p:nvGrpSpPr>
          <p:grpSpPr bwMode="auto">
            <a:xfrm>
              <a:off x="7772400" y="425450"/>
              <a:ext cx="1227138" cy="2012950"/>
              <a:chOff x="3602" y="624"/>
              <a:chExt cx="773" cy="1268"/>
            </a:xfrm>
          </p:grpSpPr>
          <p:sp>
            <p:nvSpPr>
              <p:cNvPr id="95249"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5250" name="Picture 8" descr="pooh"/>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51"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5252"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5253"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5254"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0"/>
          <p:cNvSpPr>
            <a:spLocks noChangeArrowheads="1"/>
          </p:cNvSpPr>
          <p:nvPr/>
        </p:nvSpPr>
        <p:spPr bwMode="auto">
          <a:xfrm>
            <a:off x="728663" y="5964238"/>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&lt;line=9,a=1&gt;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3182938" y="5938838"/>
            <a:ext cx="30099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1, stay&gt;</a:t>
            </a:r>
          </a:p>
        </p:txBody>
      </p:sp>
      <p:sp>
        <p:nvSpPr>
          <p:cNvPr id="39" name="Rectangle 20"/>
          <p:cNvSpPr>
            <a:spLocks noChangeArrowheads="1"/>
          </p:cNvSpPr>
          <p:nvPr/>
        </p:nvSpPr>
        <p:spPr bwMode="auto">
          <a:xfrm>
            <a:off x="6781800" y="2590800"/>
            <a:ext cx="2144713" cy="83026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rPr>
              <a:t>Can forget a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if you like.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0-#ppt_w/2"/>
                                          </p:val>
                                        </p:tav>
                                        <p:tav tm="100000">
                                          <p:val>
                                            <p:strVal val="#ppt_x"/>
                                          </p:val>
                                        </p:tav>
                                      </p:tavLst>
                                    </p:anim>
                                    <p:anim calcmode="lin" valueType="num">
                                      <p:cBhvr additive="base">
                                        <p:cTn id="12"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6"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96261" name="Group 22"/>
          <p:cNvGrpSpPr>
            <a:grpSpLocks/>
          </p:cNvGrpSpPr>
          <p:nvPr/>
        </p:nvGrpSpPr>
        <p:grpSpPr bwMode="auto">
          <a:xfrm>
            <a:off x="1169988" y="604838"/>
            <a:ext cx="747712" cy="461962"/>
            <a:chOff x="1224" y="2539"/>
            <a:chExt cx="2280" cy="1785"/>
          </a:xfrm>
        </p:grpSpPr>
        <p:sp>
          <p:nvSpPr>
            <p:cNvPr id="962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96279" name="Group 24"/>
            <p:cNvGrpSpPr>
              <a:grpSpLocks/>
            </p:cNvGrpSpPr>
            <p:nvPr/>
          </p:nvGrpSpPr>
          <p:grpSpPr bwMode="auto">
            <a:xfrm>
              <a:off x="1584" y="2688"/>
              <a:ext cx="1216" cy="1440"/>
              <a:chOff x="2641" y="1488"/>
              <a:chExt cx="2655" cy="2488"/>
            </a:xfrm>
          </p:grpSpPr>
          <p:grpSp>
            <p:nvGrpSpPr>
              <p:cNvPr id="96280" name="Group 25"/>
              <p:cNvGrpSpPr>
                <a:grpSpLocks/>
              </p:cNvGrpSpPr>
              <p:nvPr/>
            </p:nvGrpSpPr>
            <p:grpSpPr bwMode="auto">
              <a:xfrm>
                <a:off x="2641" y="1488"/>
                <a:ext cx="2496" cy="2436"/>
                <a:chOff x="2641" y="1488"/>
                <a:chExt cx="2496" cy="2436"/>
              </a:xfrm>
            </p:grpSpPr>
            <p:sp>
              <p:nvSpPr>
                <p:cNvPr id="962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6281" name="Group 32"/>
              <p:cNvGrpSpPr>
                <a:grpSpLocks/>
              </p:cNvGrpSpPr>
              <p:nvPr/>
            </p:nvGrpSpPr>
            <p:grpSpPr bwMode="auto">
              <a:xfrm>
                <a:off x="4864" y="3099"/>
                <a:ext cx="432" cy="877"/>
                <a:chOff x="4864" y="3099"/>
                <a:chExt cx="432" cy="877"/>
              </a:xfrm>
            </p:grpSpPr>
            <p:sp>
              <p:nvSpPr>
                <p:cNvPr id="962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626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6263" name="Straight Arrow Connector 101"/>
          <p:cNvCxnSpPr>
            <a:cxnSpLocks noChangeShapeType="1"/>
          </p:cNvCxnSpPr>
          <p:nvPr/>
        </p:nvCxnSpPr>
        <p:spPr bwMode="auto">
          <a:xfrm>
            <a:off x="381000" y="44323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96264" name="Group 25"/>
          <p:cNvGrpSpPr>
            <a:grpSpLocks/>
          </p:cNvGrpSpPr>
          <p:nvPr/>
        </p:nvGrpSpPr>
        <p:grpSpPr bwMode="auto">
          <a:xfrm>
            <a:off x="7772400" y="425450"/>
            <a:ext cx="1227138" cy="2012950"/>
            <a:chOff x="7772400" y="425450"/>
            <a:chExt cx="1227138" cy="2012950"/>
          </a:xfrm>
        </p:grpSpPr>
        <p:grpSp>
          <p:nvGrpSpPr>
            <p:cNvPr id="96270" name="Group 8"/>
            <p:cNvGrpSpPr>
              <a:grpSpLocks/>
            </p:cNvGrpSpPr>
            <p:nvPr/>
          </p:nvGrpSpPr>
          <p:grpSpPr bwMode="auto">
            <a:xfrm>
              <a:off x="7772400" y="425450"/>
              <a:ext cx="1227138" cy="2012950"/>
              <a:chOff x="3602" y="624"/>
              <a:chExt cx="773" cy="1268"/>
            </a:xfrm>
          </p:grpSpPr>
          <p:sp>
            <p:nvSpPr>
              <p:cNvPr id="9627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627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7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627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96265" name="Picture 8" descr="stock-vector-yellow-submarine-vector-illustration-61484677"/>
          <p:cNvPicPr>
            <a:picLocks noChangeAspect="1" noChangeArrowheads="1"/>
          </p:cNvPicPr>
          <p:nvPr/>
        </p:nvPicPr>
        <p:blipFill>
          <a:blip r:embed="rId5">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Rectangle 20"/>
          <p:cNvSpPr>
            <a:spLocks noChangeArrowheads="1"/>
          </p:cNvSpPr>
          <p:nvPr/>
        </p:nvSpPr>
        <p:spPr bwMode="auto">
          <a:xfrm>
            <a:off x="728663" y="5511800"/>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&lt;line=10&gt;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35" name="Rectangle 20"/>
          <p:cNvSpPr>
            <a:spLocks noChangeArrowheads="1"/>
          </p:cNvSpPr>
          <p:nvPr/>
        </p:nvSpPr>
        <p:spPr bwMode="auto">
          <a:xfrm>
            <a:off x="3365500" y="5486400"/>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0, left&gt;</a:t>
            </a:r>
          </a:p>
        </p:txBody>
      </p:sp>
      <p:sp>
        <p:nvSpPr>
          <p:cNvPr id="36" name="Rectangle 20"/>
          <p:cNvSpPr>
            <a:spLocks noChangeArrowheads="1"/>
          </p:cNvSpPr>
          <p:nvPr/>
        </p:nvSpPr>
        <p:spPr bwMode="auto">
          <a:xfrm>
            <a:off x="728663" y="5957888"/>
            <a:ext cx="26543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&lt;line=10&gt;</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a:t>
            </a:r>
          </a:p>
        </p:txBody>
      </p:sp>
      <p:sp>
        <p:nvSpPr>
          <p:cNvPr id="37" name="Rectangle 20"/>
          <p:cNvSpPr>
            <a:spLocks noChangeArrowheads="1"/>
          </p:cNvSpPr>
          <p:nvPr/>
        </p:nvSpPr>
        <p:spPr bwMode="auto">
          <a:xfrm>
            <a:off x="3365500" y="5930900"/>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1, left&gt;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0-#ppt_w/2"/>
                                          </p:val>
                                        </p:tav>
                                        <p:tav tm="100000">
                                          <p:val>
                                            <p:strVal val="#ppt_x"/>
                                          </p:val>
                                        </p:tav>
                                      </p:tavLst>
                                    </p:anim>
                                    <p:anim calcmode="lin" valueType="num">
                                      <p:cBhvr additive="base">
                                        <p:cTn id="12" dur="500" fill="hold"/>
                                        <p:tgtEl>
                                          <p:spTgt spid="3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500" fill="hold"/>
                                        <p:tgtEl>
                                          <p:spTgt spid="37"/>
                                        </p:tgtEl>
                                        <p:attrNameLst>
                                          <p:attrName>ppt_x</p:attrName>
                                        </p:attrNameLst>
                                      </p:cBhvr>
                                      <p:tavLst>
                                        <p:tav tm="0">
                                          <p:val>
                                            <p:strVal val="0-#ppt_w/2"/>
                                          </p:val>
                                        </p:tav>
                                        <p:tav tm="100000">
                                          <p:val>
                                            <p:strVal val="#ppt_x"/>
                                          </p:val>
                                        </p:tav>
                                      </p:tavLst>
                                    </p:anim>
                                    <p:anim calcmode="lin" valueType="num">
                                      <p:cBhvr additive="base">
                                        <p:cTn id="16"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smtClean="0">
                <a:latin typeface="Times New Roman" panose="02020603050405020304" pitchFamily="18" charset="0"/>
                <a:cs typeface="Times New Roman" panose="02020603050405020304" pitchFamily="18" charset="0"/>
              </a:rPr>
              <a:t>Loop Invariant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7285"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1054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286" name="Group 22"/>
          <p:cNvGrpSpPr>
            <a:grpSpLocks/>
          </p:cNvGrpSpPr>
          <p:nvPr/>
        </p:nvGrpSpPr>
        <p:grpSpPr bwMode="auto">
          <a:xfrm>
            <a:off x="1169988" y="604838"/>
            <a:ext cx="747712" cy="461962"/>
            <a:chOff x="1224" y="2539"/>
            <a:chExt cx="2280" cy="1785"/>
          </a:xfrm>
        </p:grpSpPr>
        <p:sp>
          <p:nvSpPr>
            <p:cNvPr id="9730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7301" name="Group 24"/>
            <p:cNvGrpSpPr>
              <a:grpSpLocks/>
            </p:cNvGrpSpPr>
            <p:nvPr/>
          </p:nvGrpSpPr>
          <p:grpSpPr bwMode="auto">
            <a:xfrm>
              <a:off x="1584" y="2688"/>
              <a:ext cx="1216" cy="1440"/>
              <a:chOff x="2641" y="1488"/>
              <a:chExt cx="2655" cy="2488"/>
            </a:xfrm>
          </p:grpSpPr>
          <p:grpSp>
            <p:nvGrpSpPr>
              <p:cNvPr id="97302" name="Group 25"/>
              <p:cNvGrpSpPr>
                <a:grpSpLocks/>
              </p:cNvGrpSpPr>
              <p:nvPr/>
            </p:nvGrpSpPr>
            <p:grpSpPr bwMode="auto">
              <a:xfrm>
                <a:off x="2641" y="1488"/>
                <a:ext cx="2496" cy="2436"/>
                <a:chOff x="2641" y="1488"/>
                <a:chExt cx="2496" cy="2436"/>
              </a:xfrm>
            </p:grpSpPr>
            <p:sp>
              <p:nvSpPr>
                <p:cNvPr id="9730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7303" name="Group 32"/>
              <p:cNvGrpSpPr>
                <a:grpSpLocks/>
              </p:cNvGrpSpPr>
              <p:nvPr/>
            </p:nvGrpSpPr>
            <p:grpSpPr bwMode="auto">
              <a:xfrm>
                <a:off x="4864" y="3099"/>
                <a:ext cx="432" cy="877"/>
                <a:chOff x="4864" y="3099"/>
                <a:chExt cx="432" cy="877"/>
              </a:xfrm>
            </p:grpSpPr>
            <p:sp>
              <p:nvSpPr>
                <p:cNvPr id="9730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728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7288" name="Straight Arrow Connector 101"/>
          <p:cNvCxnSpPr>
            <a:cxnSpLocks noChangeShapeType="1"/>
          </p:cNvCxnSpPr>
          <p:nvPr/>
        </p:nvCxnSpPr>
        <p:spPr bwMode="auto">
          <a:xfrm>
            <a:off x="381000" y="44323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8" name="Rectangle 20"/>
          <p:cNvSpPr>
            <a:spLocks noChangeArrowheads="1"/>
          </p:cNvSpPr>
          <p:nvPr/>
        </p:nvSpPr>
        <p:spPr bwMode="auto">
          <a:xfrm>
            <a:off x="728663" y="5511800"/>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3365500" y="5486400"/>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&lt;line=12&gt;</a:t>
            </a:r>
            <a:r>
              <a:rPr lang="en-US" sz="2400" i="1" dirty="0">
                <a:solidFill>
                  <a:schemeClr val="accent2"/>
                </a:solidFill>
                <a:effectLst>
                  <a:outerShdw blurRad="38100" dist="38100" dir="2700000" algn="tl">
                    <a:srgbClr val="000000"/>
                  </a:outerShdw>
                </a:effectLst>
              </a:rPr>
              <a:t>, b, left&gt;</a:t>
            </a:r>
          </a:p>
        </p:txBody>
      </p:sp>
      <p:grpSp>
        <p:nvGrpSpPr>
          <p:cNvPr id="97291" name="Group 25"/>
          <p:cNvGrpSpPr>
            <a:grpSpLocks/>
          </p:cNvGrpSpPr>
          <p:nvPr/>
        </p:nvGrpSpPr>
        <p:grpSpPr bwMode="auto">
          <a:xfrm>
            <a:off x="7772400" y="425450"/>
            <a:ext cx="1227138" cy="2012950"/>
            <a:chOff x="7772400" y="425450"/>
            <a:chExt cx="1227138" cy="2012950"/>
          </a:xfrm>
        </p:grpSpPr>
        <p:grpSp>
          <p:nvGrpSpPr>
            <p:cNvPr id="97292" name="Group 8"/>
            <p:cNvGrpSpPr>
              <a:grpSpLocks/>
            </p:cNvGrpSpPr>
            <p:nvPr/>
          </p:nvGrpSpPr>
          <p:grpSpPr bwMode="auto">
            <a:xfrm>
              <a:off x="7772400" y="425450"/>
              <a:ext cx="1227138" cy="2012950"/>
              <a:chOff x="3602" y="624"/>
              <a:chExt cx="773" cy="1268"/>
            </a:xfrm>
          </p:grpSpPr>
          <p:sp>
            <p:nvSpPr>
              <p:cNvPr id="9729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7295"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9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729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729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729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5"/>
                                        </p:tgtEl>
                                        <p:attrNameLst>
                                          <p:attrName>style.visibility</p:attrName>
                                        </p:attrNameLst>
                                      </p:cBhvr>
                                      <p:to>
                                        <p:strVal val="visible"/>
                                      </p:to>
                                    </p:set>
                                    <p:anim calcmode="lin" valueType="num">
                                      <p:cBhvr additive="base">
                                        <p:cTn id="7" dur="500" fill="hold"/>
                                        <p:tgtEl>
                                          <p:spTgt spid="195"/>
                                        </p:tgtEl>
                                        <p:attrNameLst>
                                          <p:attrName>ppt_x</p:attrName>
                                        </p:attrNameLst>
                                      </p:cBhvr>
                                      <p:tavLst>
                                        <p:tav tm="0">
                                          <p:val>
                                            <p:strVal val="0-#ppt_w/2"/>
                                          </p:val>
                                        </p:tav>
                                        <p:tav tm="100000">
                                          <p:val>
                                            <p:strVal val="#ppt_x"/>
                                          </p:val>
                                        </p:tav>
                                      </p:tavLst>
                                    </p:anim>
                                    <p:anim calcmode="lin" valueType="num">
                                      <p:cBhvr additive="base">
                                        <p:cTn id="8" dur="500" fill="hold"/>
                                        <p:tgtEl>
                                          <p:spTgt spid="1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59975</TotalTime>
  <Words>10784</Words>
  <Application>Microsoft Office PowerPoint</Application>
  <PresentationFormat>On-screen Show (4:3)</PresentationFormat>
  <Paragraphs>3339</Paragraphs>
  <Slides>222</Slides>
  <Notes>53</Notes>
  <HiddenSlides>0</HiddenSlides>
  <MMClips>0</MMClips>
  <ScaleCrop>false</ScaleCrop>
  <HeadingPairs>
    <vt:vector size="10" baseType="variant">
      <vt:variant>
        <vt:lpstr>Fonts Used</vt:lpstr>
      </vt:variant>
      <vt:variant>
        <vt:i4>8</vt:i4>
      </vt:variant>
      <vt:variant>
        <vt:lpstr>Theme</vt:lpstr>
      </vt:variant>
      <vt:variant>
        <vt:i4>1</vt:i4>
      </vt:variant>
      <vt:variant>
        <vt:lpstr>Embedded OLE Servers</vt:lpstr>
      </vt:variant>
      <vt:variant>
        <vt:i4>2</vt:i4>
      </vt:variant>
      <vt:variant>
        <vt:lpstr>Slide Titles</vt:lpstr>
      </vt:variant>
      <vt:variant>
        <vt:i4>222</vt:i4>
      </vt:variant>
      <vt:variant>
        <vt:lpstr>Custom Shows</vt:lpstr>
      </vt:variant>
      <vt:variant>
        <vt:i4>1</vt:i4>
      </vt:variant>
    </vt:vector>
  </HeadingPairs>
  <TitlesOfParts>
    <vt:vector size="234" baseType="lpstr">
      <vt:lpstr>Arial</vt:lpstr>
      <vt:lpstr>Tempus Sans ITC</vt:lpstr>
      <vt:lpstr>Monotype Corsiva</vt:lpstr>
      <vt:lpstr>Symbol</vt:lpstr>
      <vt:lpstr>Times New Roman</vt:lpstr>
      <vt:lpstr>Comic Sans MS</vt:lpstr>
      <vt:lpstr>Arial Rounded MT Bold</vt:lpstr>
      <vt:lpstr>Wingdings</vt:lpstr>
      <vt:lpstr>Default Design</vt:lpstr>
      <vt:lpstr>Equation</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Loop Invariant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PowerPoint Presentation</vt:lpstr>
      <vt:lpstr>PowerPoint Presentation</vt:lpstr>
      <vt:lpstr>PowerPoint Presentation</vt:lpstr>
      <vt:lpstr>PowerPoint Presentation</vt:lpstr>
      <vt:lpstr>Adding Example</vt:lpstr>
      <vt:lpstr>PowerPoint Presentation</vt:lpstr>
      <vt:lpstr>PowerPoint Presentation</vt:lpstr>
      <vt:lpstr>PowerPoint Presentation</vt:lpstr>
      <vt:lpstr>PowerPoint Presentation</vt:lpstr>
      <vt:lpstr>PowerPoint Presentation</vt:lpstr>
      <vt:lpstr>Table Lookup Example</vt:lpstr>
      <vt:lpstr>Table Lookup Example</vt:lpstr>
      <vt:lpstr>Table Lookup Example</vt:lpstr>
      <vt:lpstr>Table Lookup Example</vt:lpstr>
      <vt:lpstr>Table Lookup Example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3101</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Gara Pruesse</cp:lastModifiedBy>
  <cp:revision>1288</cp:revision>
  <cp:lastPrinted>1998-01-22T22:42:46Z</cp:lastPrinted>
  <dcterms:created xsi:type="dcterms:W3CDTF">1996-09-30T18:28:10Z</dcterms:created>
  <dcterms:modified xsi:type="dcterms:W3CDTF">2015-03-03T17:42:58Z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